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 id="348" r:id="rId98"/>
    <p:sldId id="349" r:id="rId99"/>
    <p:sldId id="350" r:id="rId100"/>
    <p:sldId id="351" r:id="rId101"/>
    <p:sldId id="352" r:id="rId102"/>
    <p:sldId id="353" r:id="rId103"/>
    <p:sldId id="354" r:id="rId104"/>
    <p:sldId id="355" r:id="rId105"/>
    <p:sldId id="356" r:id="rId106"/>
    <p:sldId id="357" r:id="rId107"/>
    <p:sldId id="358" r:id="rId108"/>
    <p:sldId id="359" r:id="rId109"/>
    <p:sldId id="360" r:id="rId110"/>
    <p:sldId id="361" r:id="rId111"/>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9" Type="http://schemas.openxmlformats.org/officeDocument/2006/relationships/slide" Target="slides/slide104.xml"/><Relationship Id="rId108" Type="http://schemas.openxmlformats.org/officeDocument/2006/relationships/slide" Target="slides/slide103.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slide" Target="slides/slide94.xml"/><Relationship Id="rId10" Type="http://schemas.openxmlformats.org/officeDocument/2006/relationships/slide" Target="slides/slide5.xml"/><Relationship Id="rId98" Type="http://schemas.openxmlformats.org/officeDocument/2006/relationships/slide" Target="slides/slide93.xml"/><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5" Type="http://schemas.openxmlformats.org/officeDocument/2006/relationships/slide" Target="slides/slide10.xml"/><Relationship Id="rId110" Type="http://schemas.openxmlformats.org/officeDocument/2006/relationships/slide" Target="slides/slide105.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 Id="rId111" Type="http://schemas.openxmlformats.org/officeDocument/2006/relationships/slide" Target="slides/slide106.xml"/><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 this PowerPoint where and when necessary to explain to the relevant groups how to do the different parts of the project. Don’t - unless you want to! - present the entire slideshow, but skip to the relevant bits to help struggling groups or individuals. Everything is explained in each section in slightly different ways. Numbers might be rounded differently between myself and students, and there could be error-carried-forward, so these are meant to be guideline numbers - look more at the process than the results!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8c4bd7f026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8c4bd7f026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4" name="Shape 1464"/>
        <p:cNvGrpSpPr/>
        <p:nvPr/>
      </p:nvGrpSpPr>
      <p:grpSpPr>
        <a:xfrm>
          <a:off x="0" y="0"/>
          <a:ext cx="0" cy="0"/>
          <a:chOff x="0" y="0"/>
          <a:chExt cx="0" cy="0"/>
        </a:xfrm>
      </p:grpSpPr>
      <p:sp>
        <p:nvSpPr>
          <p:cNvPr id="1465" name="Google Shape;1465;g867215ac73_0_1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6" name="Google Shape;1466;g867215ac73_0_1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8" name="Shape 1478"/>
        <p:cNvGrpSpPr/>
        <p:nvPr/>
      </p:nvGrpSpPr>
      <p:grpSpPr>
        <a:xfrm>
          <a:off x="0" y="0"/>
          <a:ext cx="0" cy="0"/>
          <a:chOff x="0" y="0"/>
          <a:chExt cx="0" cy="0"/>
        </a:xfrm>
      </p:grpSpPr>
      <p:sp>
        <p:nvSpPr>
          <p:cNvPr id="1479" name="Google Shape;1479;g867215ac73_0_12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0" name="Google Shape;1480;g867215ac73_0_1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9" name="Shape 1499"/>
        <p:cNvGrpSpPr/>
        <p:nvPr/>
      </p:nvGrpSpPr>
      <p:grpSpPr>
        <a:xfrm>
          <a:off x="0" y="0"/>
          <a:ext cx="0" cy="0"/>
          <a:chOff x="0" y="0"/>
          <a:chExt cx="0" cy="0"/>
        </a:xfrm>
      </p:grpSpPr>
      <p:sp>
        <p:nvSpPr>
          <p:cNvPr id="1500" name="Google Shape;1500;g867215ac73_0_11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1" name="Google Shape;1501;g867215ac73_0_1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3" name="Shape 1513"/>
        <p:cNvGrpSpPr/>
        <p:nvPr/>
      </p:nvGrpSpPr>
      <p:grpSpPr>
        <a:xfrm>
          <a:off x="0" y="0"/>
          <a:ext cx="0" cy="0"/>
          <a:chOff x="0" y="0"/>
          <a:chExt cx="0" cy="0"/>
        </a:xfrm>
      </p:grpSpPr>
      <p:sp>
        <p:nvSpPr>
          <p:cNvPr id="1514" name="Google Shape;1514;g867215ac73_0_12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5" name="Google Shape;1515;g867215ac73_0_12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7" name="Shape 1527"/>
        <p:cNvGrpSpPr/>
        <p:nvPr/>
      </p:nvGrpSpPr>
      <p:grpSpPr>
        <a:xfrm>
          <a:off x="0" y="0"/>
          <a:ext cx="0" cy="0"/>
          <a:chOff x="0" y="0"/>
          <a:chExt cx="0" cy="0"/>
        </a:xfrm>
      </p:grpSpPr>
      <p:sp>
        <p:nvSpPr>
          <p:cNvPr id="1528" name="Google Shape;1528;g867215ac73_0_11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9" name="Google Shape;1529;g867215ac73_0_1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1" name="Shape 1541"/>
        <p:cNvGrpSpPr/>
        <p:nvPr/>
      </p:nvGrpSpPr>
      <p:grpSpPr>
        <a:xfrm>
          <a:off x="0" y="0"/>
          <a:ext cx="0" cy="0"/>
          <a:chOff x="0" y="0"/>
          <a:chExt cx="0" cy="0"/>
        </a:xfrm>
      </p:grpSpPr>
      <p:sp>
        <p:nvSpPr>
          <p:cNvPr id="1542" name="Google Shape;1542;g867215ac73_0_1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3" name="Google Shape;1543;g867215ac73_0_1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5" name="Shape 1555"/>
        <p:cNvGrpSpPr/>
        <p:nvPr/>
      </p:nvGrpSpPr>
      <p:grpSpPr>
        <a:xfrm>
          <a:off x="0" y="0"/>
          <a:ext cx="0" cy="0"/>
          <a:chOff x="0" y="0"/>
          <a:chExt cx="0" cy="0"/>
        </a:xfrm>
      </p:grpSpPr>
      <p:sp>
        <p:nvSpPr>
          <p:cNvPr id="1556" name="Google Shape;1556;g867215ac73_0_12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7" name="Google Shape;1557;g867215ac73_0_1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8c4bd7f026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8c4bd7f026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8c4bd7f026_0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8c4bd7f026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8c4bd7f026_0_2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8c4bd7f026_0_2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867215ac73_0_1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867215ac73_0_1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8c4bd7f026_0_1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8c4bd7f026_0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8c4bd7f026_0_2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8c4bd7f026_0_2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8c4bd7f026_0_3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8c4bd7f026_0_3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8c4bd7f026_0_3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8c4bd7f026_0_3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8c4bd7f026_0_3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8c4bd7f026_0_3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8c4bd7f02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8c4bd7f02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8c4bd7f026_0_3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8c4bd7f026_0_3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8c4bd7f026_0_4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4" name="Google Shape;344;g8c4bd7f026_0_4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8c4bd7f026_0_4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8c4bd7f026_0_4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g8c4bd7f026_0_4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6" name="Google Shape;386;g8c4bd7f026_0_4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8c4bd7f026_0_5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8c4bd7f026_0_5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g8c4bd7f026_0_5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0" name="Google Shape;420;g8c4bd7f026_0_5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867215ac73_0_1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9" name="Google Shape;439;g867215ac73_0_1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g8c4bd7f026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8" name="Google Shape;458;g8c4bd7f026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g867215ac73_0_1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5" name="Google Shape;465;g867215ac73_0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g867215ac73_0_1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2" name="Google Shape;472;g867215ac73_0_1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867215ac73_0_12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867215ac73_0_12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g867215ac73_0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9" name="Google Shape;479;g867215ac73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g867215ac73_0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6" name="Google Shape;486;g867215ac73_0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g867215ac73_0_1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5" name="Google Shape;495;g867215ac73_0_1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g867215ac73_0_1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7" name="Google Shape;507;g867215ac73_0_1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g867215ac73_0_4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9" name="Google Shape;519;g867215ac73_0_4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g867215ac73_0_4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1" name="Google Shape;531;g867215ac73_0_4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g867215ac73_0_4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3" name="Google Shape;543;g867215ac73_0_4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g867215ac73_0_1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4" name="Google Shape;564;g867215ac73_0_1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4" name="Shape 574"/>
        <p:cNvGrpSpPr/>
        <p:nvPr/>
      </p:nvGrpSpPr>
      <p:grpSpPr>
        <a:xfrm>
          <a:off x="0" y="0"/>
          <a:ext cx="0" cy="0"/>
          <a:chOff x="0" y="0"/>
          <a:chExt cx="0" cy="0"/>
        </a:xfrm>
      </p:grpSpPr>
      <p:sp>
        <p:nvSpPr>
          <p:cNvPr id="575" name="Google Shape;575;g867215ac73_0_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6" name="Google Shape;576;g867215ac73_0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6" name="Shape 586"/>
        <p:cNvGrpSpPr/>
        <p:nvPr/>
      </p:nvGrpSpPr>
      <p:grpSpPr>
        <a:xfrm>
          <a:off x="0" y="0"/>
          <a:ext cx="0" cy="0"/>
          <a:chOff x="0" y="0"/>
          <a:chExt cx="0" cy="0"/>
        </a:xfrm>
      </p:grpSpPr>
      <p:sp>
        <p:nvSpPr>
          <p:cNvPr id="587" name="Google Shape;587;g867215ac73_0_2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8" name="Google Shape;588;g867215ac73_0_2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867215ac73_0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867215ac73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8" name="Shape 598"/>
        <p:cNvGrpSpPr/>
        <p:nvPr/>
      </p:nvGrpSpPr>
      <p:grpSpPr>
        <a:xfrm>
          <a:off x="0" y="0"/>
          <a:ext cx="0" cy="0"/>
          <a:chOff x="0" y="0"/>
          <a:chExt cx="0" cy="0"/>
        </a:xfrm>
      </p:grpSpPr>
      <p:sp>
        <p:nvSpPr>
          <p:cNvPr id="599" name="Google Shape;599;g867215ac73_0_2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0" name="Google Shape;600;g867215ac73_0_2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 name="Shape 610"/>
        <p:cNvGrpSpPr/>
        <p:nvPr/>
      </p:nvGrpSpPr>
      <p:grpSpPr>
        <a:xfrm>
          <a:off x="0" y="0"/>
          <a:ext cx="0" cy="0"/>
          <a:chOff x="0" y="0"/>
          <a:chExt cx="0" cy="0"/>
        </a:xfrm>
      </p:grpSpPr>
      <p:sp>
        <p:nvSpPr>
          <p:cNvPr id="611" name="Google Shape;611;g867215ac73_0_5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2" name="Google Shape;612;g867215ac73_0_5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2" name="Shape 622"/>
        <p:cNvGrpSpPr/>
        <p:nvPr/>
      </p:nvGrpSpPr>
      <p:grpSpPr>
        <a:xfrm>
          <a:off x="0" y="0"/>
          <a:ext cx="0" cy="0"/>
          <a:chOff x="0" y="0"/>
          <a:chExt cx="0" cy="0"/>
        </a:xfrm>
      </p:grpSpPr>
      <p:sp>
        <p:nvSpPr>
          <p:cNvPr id="623" name="Google Shape;623;g867215ac73_0_5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4" name="Google Shape;624;g867215ac73_0_5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867215ac73_0_2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1" name="Google Shape;641;g867215ac73_0_2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g867215ac73_0_2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3" name="Google Shape;653;g867215ac73_0_2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3" name="Shape 663"/>
        <p:cNvGrpSpPr/>
        <p:nvPr/>
      </p:nvGrpSpPr>
      <p:grpSpPr>
        <a:xfrm>
          <a:off x="0" y="0"/>
          <a:ext cx="0" cy="0"/>
          <a:chOff x="0" y="0"/>
          <a:chExt cx="0" cy="0"/>
        </a:xfrm>
      </p:grpSpPr>
      <p:sp>
        <p:nvSpPr>
          <p:cNvPr id="664" name="Google Shape;664;g867215ac73_0_2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5" name="Google Shape;665;g867215ac73_0_2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5" name="Shape 675"/>
        <p:cNvGrpSpPr/>
        <p:nvPr/>
      </p:nvGrpSpPr>
      <p:grpSpPr>
        <a:xfrm>
          <a:off x="0" y="0"/>
          <a:ext cx="0" cy="0"/>
          <a:chOff x="0" y="0"/>
          <a:chExt cx="0" cy="0"/>
        </a:xfrm>
      </p:grpSpPr>
      <p:sp>
        <p:nvSpPr>
          <p:cNvPr id="676" name="Google Shape;676;g867215ac73_0_2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7" name="Google Shape;677;g867215ac73_0_2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6" name="Shape 696"/>
        <p:cNvGrpSpPr/>
        <p:nvPr/>
      </p:nvGrpSpPr>
      <p:grpSpPr>
        <a:xfrm>
          <a:off x="0" y="0"/>
          <a:ext cx="0" cy="0"/>
          <a:chOff x="0" y="0"/>
          <a:chExt cx="0" cy="0"/>
        </a:xfrm>
      </p:grpSpPr>
      <p:sp>
        <p:nvSpPr>
          <p:cNvPr id="697" name="Google Shape;697;g867215ac73_0_3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8" name="Google Shape;698;g867215ac73_0_3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867215ac73_0_3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867215ac73_0_3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8" name="Shape 738"/>
        <p:cNvGrpSpPr/>
        <p:nvPr/>
      </p:nvGrpSpPr>
      <p:grpSpPr>
        <a:xfrm>
          <a:off x="0" y="0"/>
          <a:ext cx="0" cy="0"/>
          <a:chOff x="0" y="0"/>
          <a:chExt cx="0" cy="0"/>
        </a:xfrm>
      </p:grpSpPr>
      <p:sp>
        <p:nvSpPr>
          <p:cNvPr id="739" name="Google Shape;739;g867215ac73_0_3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0" name="Google Shape;740;g867215ac73_0_3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8c4bd7f026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8c4bd7f026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g867215ac73_0_3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2" name="Google Shape;752;g867215ac73_0_3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2" name="Shape 762"/>
        <p:cNvGrpSpPr/>
        <p:nvPr/>
      </p:nvGrpSpPr>
      <p:grpSpPr>
        <a:xfrm>
          <a:off x="0" y="0"/>
          <a:ext cx="0" cy="0"/>
          <a:chOff x="0" y="0"/>
          <a:chExt cx="0" cy="0"/>
        </a:xfrm>
      </p:grpSpPr>
      <p:sp>
        <p:nvSpPr>
          <p:cNvPr id="763" name="Google Shape;763;g867215ac73_0_4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4" name="Google Shape;764;g867215ac73_0_4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4" name="Shape 774"/>
        <p:cNvGrpSpPr/>
        <p:nvPr/>
      </p:nvGrpSpPr>
      <p:grpSpPr>
        <a:xfrm>
          <a:off x="0" y="0"/>
          <a:ext cx="0" cy="0"/>
          <a:chOff x="0" y="0"/>
          <a:chExt cx="0" cy="0"/>
        </a:xfrm>
      </p:grpSpPr>
      <p:sp>
        <p:nvSpPr>
          <p:cNvPr id="775" name="Google Shape;775;g867215ac73_0_4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6" name="Google Shape;776;g867215ac73_0_4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6" name="Shape 786"/>
        <p:cNvGrpSpPr/>
        <p:nvPr/>
      </p:nvGrpSpPr>
      <p:grpSpPr>
        <a:xfrm>
          <a:off x="0" y="0"/>
          <a:ext cx="0" cy="0"/>
          <a:chOff x="0" y="0"/>
          <a:chExt cx="0" cy="0"/>
        </a:xfrm>
      </p:grpSpPr>
      <p:sp>
        <p:nvSpPr>
          <p:cNvPr id="787" name="Google Shape;787;g867215ac73_0_4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8" name="Google Shape;788;g867215ac73_0_4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867215ac73_0_4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867215ac73_0_4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5" name="Shape 815"/>
        <p:cNvGrpSpPr/>
        <p:nvPr/>
      </p:nvGrpSpPr>
      <p:grpSpPr>
        <a:xfrm>
          <a:off x="0" y="0"/>
          <a:ext cx="0" cy="0"/>
          <a:chOff x="0" y="0"/>
          <a:chExt cx="0" cy="0"/>
        </a:xfrm>
      </p:grpSpPr>
      <p:sp>
        <p:nvSpPr>
          <p:cNvPr id="816" name="Google Shape;816;g8c4bd7f026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7" name="Google Shape;817;g8c4bd7f026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2" name="Shape 822"/>
        <p:cNvGrpSpPr/>
        <p:nvPr/>
      </p:nvGrpSpPr>
      <p:grpSpPr>
        <a:xfrm>
          <a:off x="0" y="0"/>
          <a:ext cx="0" cy="0"/>
          <a:chOff x="0" y="0"/>
          <a:chExt cx="0" cy="0"/>
        </a:xfrm>
      </p:grpSpPr>
      <p:sp>
        <p:nvSpPr>
          <p:cNvPr id="823" name="Google Shape;823;g867215ac73_0_2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4" name="Google Shape;824;g867215ac73_0_2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9" name="Shape 829"/>
        <p:cNvGrpSpPr/>
        <p:nvPr/>
      </p:nvGrpSpPr>
      <p:grpSpPr>
        <a:xfrm>
          <a:off x="0" y="0"/>
          <a:ext cx="0" cy="0"/>
          <a:chOff x="0" y="0"/>
          <a:chExt cx="0" cy="0"/>
        </a:xfrm>
      </p:grpSpPr>
      <p:sp>
        <p:nvSpPr>
          <p:cNvPr id="830" name="Google Shape;830;g867215ac73_0_5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1" name="Google Shape;831;g867215ac73_0_5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6" name="Shape 836"/>
        <p:cNvGrpSpPr/>
        <p:nvPr/>
      </p:nvGrpSpPr>
      <p:grpSpPr>
        <a:xfrm>
          <a:off x="0" y="0"/>
          <a:ext cx="0" cy="0"/>
          <a:chOff x="0" y="0"/>
          <a:chExt cx="0" cy="0"/>
        </a:xfrm>
      </p:grpSpPr>
      <p:sp>
        <p:nvSpPr>
          <p:cNvPr id="837" name="Google Shape;837;g867215ac73_0_5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8" name="Google Shape;838;g867215ac73_0_5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5" name="Shape 845"/>
        <p:cNvGrpSpPr/>
        <p:nvPr/>
      </p:nvGrpSpPr>
      <p:grpSpPr>
        <a:xfrm>
          <a:off x="0" y="0"/>
          <a:ext cx="0" cy="0"/>
          <a:chOff x="0" y="0"/>
          <a:chExt cx="0" cy="0"/>
        </a:xfrm>
      </p:grpSpPr>
      <p:sp>
        <p:nvSpPr>
          <p:cNvPr id="846" name="Google Shape;846;g867215ac73_0_5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7" name="Google Shape;847;g867215ac73_0_5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8c4bd7f026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8c4bd7f026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8" name="Shape 858"/>
        <p:cNvGrpSpPr/>
        <p:nvPr/>
      </p:nvGrpSpPr>
      <p:grpSpPr>
        <a:xfrm>
          <a:off x="0" y="0"/>
          <a:ext cx="0" cy="0"/>
          <a:chOff x="0" y="0"/>
          <a:chExt cx="0" cy="0"/>
        </a:xfrm>
      </p:grpSpPr>
      <p:sp>
        <p:nvSpPr>
          <p:cNvPr id="859" name="Google Shape;859;g867215ac73_0_5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0" name="Google Shape;860;g867215ac73_0_5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867215ac73_0_5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3" name="Google Shape;873;g867215ac73_0_5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g867215ac73_0_6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6" name="Google Shape;886;g867215ac73_0_6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7" name="Shape 897"/>
        <p:cNvGrpSpPr/>
        <p:nvPr/>
      </p:nvGrpSpPr>
      <p:grpSpPr>
        <a:xfrm>
          <a:off x="0" y="0"/>
          <a:ext cx="0" cy="0"/>
          <a:chOff x="0" y="0"/>
          <a:chExt cx="0" cy="0"/>
        </a:xfrm>
      </p:grpSpPr>
      <p:sp>
        <p:nvSpPr>
          <p:cNvPr id="898" name="Google Shape;898;g867215ac73_0_6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9" name="Google Shape;899;g867215ac73_0_6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5" name="Shape 915"/>
        <p:cNvGrpSpPr/>
        <p:nvPr/>
      </p:nvGrpSpPr>
      <p:grpSpPr>
        <a:xfrm>
          <a:off x="0" y="0"/>
          <a:ext cx="0" cy="0"/>
          <a:chOff x="0" y="0"/>
          <a:chExt cx="0" cy="0"/>
        </a:xfrm>
      </p:grpSpPr>
      <p:sp>
        <p:nvSpPr>
          <p:cNvPr id="916" name="Google Shape;916;g867215ac73_0_7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7" name="Google Shape;917;g867215ac73_0_7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8" name="Shape 928"/>
        <p:cNvGrpSpPr/>
        <p:nvPr/>
      </p:nvGrpSpPr>
      <p:grpSpPr>
        <a:xfrm>
          <a:off x="0" y="0"/>
          <a:ext cx="0" cy="0"/>
          <a:chOff x="0" y="0"/>
          <a:chExt cx="0" cy="0"/>
        </a:xfrm>
      </p:grpSpPr>
      <p:sp>
        <p:nvSpPr>
          <p:cNvPr id="929" name="Google Shape;929;g867215ac73_0_7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0" name="Google Shape;930;g867215ac73_0_7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1" name="Shape 941"/>
        <p:cNvGrpSpPr/>
        <p:nvPr/>
      </p:nvGrpSpPr>
      <p:grpSpPr>
        <a:xfrm>
          <a:off x="0" y="0"/>
          <a:ext cx="0" cy="0"/>
          <a:chOff x="0" y="0"/>
          <a:chExt cx="0" cy="0"/>
        </a:xfrm>
      </p:grpSpPr>
      <p:sp>
        <p:nvSpPr>
          <p:cNvPr id="942" name="Google Shape;942;g867215ac73_0_6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3" name="Google Shape;943;g867215ac73_0_6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9" name="Shape 959"/>
        <p:cNvGrpSpPr/>
        <p:nvPr/>
      </p:nvGrpSpPr>
      <p:grpSpPr>
        <a:xfrm>
          <a:off x="0" y="0"/>
          <a:ext cx="0" cy="0"/>
          <a:chOff x="0" y="0"/>
          <a:chExt cx="0" cy="0"/>
        </a:xfrm>
      </p:grpSpPr>
      <p:sp>
        <p:nvSpPr>
          <p:cNvPr id="960" name="Google Shape;960;g867215ac73_0_6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1" name="Google Shape;961;g867215ac73_0_6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2" name="Shape 972"/>
        <p:cNvGrpSpPr/>
        <p:nvPr/>
      </p:nvGrpSpPr>
      <p:grpSpPr>
        <a:xfrm>
          <a:off x="0" y="0"/>
          <a:ext cx="0" cy="0"/>
          <a:chOff x="0" y="0"/>
          <a:chExt cx="0" cy="0"/>
        </a:xfrm>
      </p:grpSpPr>
      <p:sp>
        <p:nvSpPr>
          <p:cNvPr id="973" name="Google Shape;973;g867215ac73_0_6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4" name="Google Shape;974;g867215ac73_0_6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1" name="Shape 991"/>
        <p:cNvGrpSpPr/>
        <p:nvPr/>
      </p:nvGrpSpPr>
      <p:grpSpPr>
        <a:xfrm>
          <a:off x="0" y="0"/>
          <a:ext cx="0" cy="0"/>
          <a:chOff x="0" y="0"/>
          <a:chExt cx="0" cy="0"/>
        </a:xfrm>
      </p:grpSpPr>
      <p:sp>
        <p:nvSpPr>
          <p:cNvPr id="992" name="Google Shape;992;g867215ac73_0_6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3" name="Google Shape;993;g867215ac73_0_6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8c4bd7f026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8c4bd7f026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0" name="Shape 1010"/>
        <p:cNvGrpSpPr/>
        <p:nvPr/>
      </p:nvGrpSpPr>
      <p:grpSpPr>
        <a:xfrm>
          <a:off x="0" y="0"/>
          <a:ext cx="0" cy="0"/>
          <a:chOff x="0" y="0"/>
          <a:chExt cx="0" cy="0"/>
        </a:xfrm>
      </p:grpSpPr>
      <p:sp>
        <p:nvSpPr>
          <p:cNvPr id="1011" name="Google Shape;1011;g867215ac73_0_7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2" name="Google Shape;1012;g867215ac73_0_7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9" name="Shape 1029"/>
        <p:cNvGrpSpPr/>
        <p:nvPr/>
      </p:nvGrpSpPr>
      <p:grpSpPr>
        <a:xfrm>
          <a:off x="0" y="0"/>
          <a:ext cx="0" cy="0"/>
          <a:chOff x="0" y="0"/>
          <a:chExt cx="0" cy="0"/>
        </a:xfrm>
      </p:grpSpPr>
      <p:sp>
        <p:nvSpPr>
          <p:cNvPr id="1030" name="Google Shape;1030;g867215ac73_0_7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1" name="Google Shape;1031;g867215ac73_0_7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2" name="Shape 1042"/>
        <p:cNvGrpSpPr/>
        <p:nvPr/>
      </p:nvGrpSpPr>
      <p:grpSpPr>
        <a:xfrm>
          <a:off x="0" y="0"/>
          <a:ext cx="0" cy="0"/>
          <a:chOff x="0" y="0"/>
          <a:chExt cx="0" cy="0"/>
        </a:xfrm>
      </p:grpSpPr>
      <p:sp>
        <p:nvSpPr>
          <p:cNvPr id="1043" name="Google Shape;1043;g867215ac73_0_7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4" name="Google Shape;1044;g867215ac73_0_7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5" name="Shape 1055"/>
        <p:cNvGrpSpPr/>
        <p:nvPr/>
      </p:nvGrpSpPr>
      <p:grpSpPr>
        <a:xfrm>
          <a:off x="0" y="0"/>
          <a:ext cx="0" cy="0"/>
          <a:chOff x="0" y="0"/>
          <a:chExt cx="0" cy="0"/>
        </a:xfrm>
      </p:grpSpPr>
      <p:sp>
        <p:nvSpPr>
          <p:cNvPr id="1056" name="Google Shape;1056;g867215ac73_0_7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7" name="Google Shape;1057;g867215ac73_0_7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8" name="Shape 1068"/>
        <p:cNvGrpSpPr/>
        <p:nvPr/>
      </p:nvGrpSpPr>
      <p:grpSpPr>
        <a:xfrm>
          <a:off x="0" y="0"/>
          <a:ext cx="0" cy="0"/>
          <a:chOff x="0" y="0"/>
          <a:chExt cx="0" cy="0"/>
        </a:xfrm>
      </p:grpSpPr>
      <p:sp>
        <p:nvSpPr>
          <p:cNvPr id="1069" name="Google Shape;1069;g867215ac73_0_7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0" name="Google Shape;1070;g867215ac73_0_7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1" name="Shape 1081"/>
        <p:cNvGrpSpPr/>
        <p:nvPr/>
      </p:nvGrpSpPr>
      <p:grpSpPr>
        <a:xfrm>
          <a:off x="0" y="0"/>
          <a:ext cx="0" cy="0"/>
          <a:chOff x="0" y="0"/>
          <a:chExt cx="0" cy="0"/>
        </a:xfrm>
      </p:grpSpPr>
      <p:sp>
        <p:nvSpPr>
          <p:cNvPr id="1082" name="Google Shape;1082;g867215ac73_0_8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3" name="Google Shape;1083;g867215ac73_0_8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9" name="Shape 1099"/>
        <p:cNvGrpSpPr/>
        <p:nvPr/>
      </p:nvGrpSpPr>
      <p:grpSpPr>
        <a:xfrm>
          <a:off x="0" y="0"/>
          <a:ext cx="0" cy="0"/>
          <a:chOff x="0" y="0"/>
          <a:chExt cx="0" cy="0"/>
        </a:xfrm>
      </p:grpSpPr>
      <p:sp>
        <p:nvSpPr>
          <p:cNvPr id="1100" name="Google Shape;1100;g867215ac73_0_7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1" name="Google Shape;1101;g867215ac73_0_7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2" name="Shape 1112"/>
        <p:cNvGrpSpPr/>
        <p:nvPr/>
      </p:nvGrpSpPr>
      <p:grpSpPr>
        <a:xfrm>
          <a:off x="0" y="0"/>
          <a:ext cx="0" cy="0"/>
          <a:chOff x="0" y="0"/>
          <a:chExt cx="0" cy="0"/>
        </a:xfrm>
      </p:grpSpPr>
      <p:sp>
        <p:nvSpPr>
          <p:cNvPr id="1113" name="Google Shape;1113;g867215ac73_0_8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4" name="Google Shape;1114;g867215ac73_0_8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5" name="Shape 1125"/>
        <p:cNvGrpSpPr/>
        <p:nvPr/>
      </p:nvGrpSpPr>
      <p:grpSpPr>
        <a:xfrm>
          <a:off x="0" y="0"/>
          <a:ext cx="0" cy="0"/>
          <a:chOff x="0" y="0"/>
          <a:chExt cx="0" cy="0"/>
        </a:xfrm>
      </p:grpSpPr>
      <p:sp>
        <p:nvSpPr>
          <p:cNvPr id="1126" name="Google Shape;1126;g867215ac73_0_8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7" name="Google Shape;1127;g867215ac73_0_8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3" name="Shape 1143"/>
        <p:cNvGrpSpPr/>
        <p:nvPr/>
      </p:nvGrpSpPr>
      <p:grpSpPr>
        <a:xfrm>
          <a:off x="0" y="0"/>
          <a:ext cx="0" cy="0"/>
          <a:chOff x="0" y="0"/>
          <a:chExt cx="0" cy="0"/>
        </a:xfrm>
      </p:grpSpPr>
      <p:sp>
        <p:nvSpPr>
          <p:cNvPr id="1144" name="Google Shape;1144;g8c4bd7f026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5" name="Google Shape;1145;g8c4bd7f026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8c4bd7f026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8c4bd7f026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0" name="Shape 1150"/>
        <p:cNvGrpSpPr/>
        <p:nvPr/>
      </p:nvGrpSpPr>
      <p:grpSpPr>
        <a:xfrm>
          <a:off x="0" y="0"/>
          <a:ext cx="0" cy="0"/>
          <a:chOff x="0" y="0"/>
          <a:chExt cx="0" cy="0"/>
        </a:xfrm>
      </p:grpSpPr>
      <p:sp>
        <p:nvSpPr>
          <p:cNvPr id="1151" name="Google Shape;1151;g867215ac73_0_8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2" name="Google Shape;1152;g867215ac73_0_8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7" name="Shape 1157"/>
        <p:cNvGrpSpPr/>
        <p:nvPr/>
      </p:nvGrpSpPr>
      <p:grpSpPr>
        <a:xfrm>
          <a:off x="0" y="0"/>
          <a:ext cx="0" cy="0"/>
          <a:chOff x="0" y="0"/>
          <a:chExt cx="0" cy="0"/>
        </a:xfrm>
      </p:grpSpPr>
      <p:sp>
        <p:nvSpPr>
          <p:cNvPr id="1158" name="Google Shape;1158;g867215ac73_0_8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9" name="Google Shape;1159;g867215ac73_0_8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4" name="Shape 1164"/>
        <p:cNvGrpSpPr/>
        <p:nvPr/>
      </p:nvGrpSpPr>
      <p:grpSpPr>
        <a:xfrm>
          <a:off x="0" y="0"/>
          <a:ext cx="0" cy="0"/>
          <a:chOff x="0" y="0"/>
          <a:chExt cx="0" cy="0"/>
        </a:xfrm>
      </p:grpSpPr>
      <p:sp>
        <p:nvSpPr>
          <p:cNvPr id="1165" name="Google Shape;1165;g867215ac73_0_8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6" name="Google Shape;1166;g867215ac73_0_8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1" name="Shape 1171"/>
        <p:cNvGrpSpPr/>
        <p:nvPr/>
      </p:nvGrpSpPr>
      <p:grpSpPr>
        <a:xfrm>
          <a:off x="0" y="0"/>
          <a:ext cx="0" cy="0"/>
          <a:chOff x="0" y="0"/>
          <a:chExt cx="0" cy="0"/>
        </a:xfrm>
      </p:grpSpPr>
      <p:sp>
        <p:nvSpPr>
          <p:cNvPr id="1172" name="Google Shape;1172;g867215ac73_0_8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3" name="Google Shape;1173;g867215ac73_0_8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8" name="Shape 1178"/>
        <p:cNvGrpSpPr/>
        <p:nvPr/>
      </p:nvGrpSpPr>
      <p:grpSpPr>
        <a:xfrm>
          <a:off x="0" y="0"/>
          <a:ext cx="0" cy="0"/>
          <a:chOff x="0" y="0"/>
          <a:chExt cx="0" cy="0"/>
        </a:xfrm>
      </p:grpSpPr>
      <p:sp>
        <p:nvSpPr>
          <p:cNvPr id="1179" name="Google Shape;1179;g867215ac73_0_8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0" name="Google Shape;1180;g867215ac73_0_8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8" name="Shape 1188"/>
        <p:cNvGrpSpPr/>
        <p:nvPr/>
      </p:nvGrpSpPr>
      <p:grpSpPr>
        <a:xfrm>
          <a:off x="0" y="0"/>
          <a:ext cx="0" cy="0"/>
          <a:chOff x="0" y="0"/>
          <a:chExt cx="0" cy="0"/>
        </a:xfrm>
      </p:grpSpPr>
      <p:sp>
        <p:nvSpPr>
          <p:cNvPr id="1189" name="Google Shape;1189;g867215ac73_0_8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0" name="Google Shape;1190;g867215ac73_0_8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2" name="Shape 1202"/>
        <p:cNvGrpSpPr/>
        <p:nvPr/>
      </p:nvGrpSpPr>
      <p:grpSpPr>
        <a:xfrm>
          <a:off x="0" y="0"/>
          <a:ext cx="0" cy="0"/>
          <a:chOff x="0" y="0"/>
          <a:chExt cx="0" cy="0"/>
        </a:xfrm>
      </p:grpSpPr>
      <p:sp>
        <p:nvSpPr>
          <p:cNvPr id="1203" name="Google Shape;1203;g867215ac73_0_8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4" name="Google Shape;1204;g867215ac73_0_8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6" name="Shape 1216"/>
        <p:cNvGrpSpPr/>
        <p:nvPr/>
      </p:nvGrpSpPr>
      <p:grpSpPr>
        <a:xfrm>
          <a:off x="0" y="0"/>
          <a:ext cx="0" cy="0"/>
          <a:chOff x="0" y="0"/>
          <a:chExt cx="0" cy="0"/>
        </a:xfrm>
      </p:grpSpPr>
      <p:sp>
        <p:nvSpPr>
          <p:cNvPr id="1217" name="Google Shape;1217;g867215ac73_0_9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8" name="Google Shape;1218;g867215ac73_0_9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0" name="Shape 1230"/>
        <p:cNvGrpSpPr/>
        <p:nvPr/>
      </p:nvGrpSpPr>
      <p:grpSpPr>
        <a:xfrm>
          <a:off x="0" y="0"/>
          <a:ext cx="0" cy="0"/>
          <a:chOff x="0" y="0"/>
          <a:chExt cx="0" cy="0"/>
        </a:xfrm>
      </p:grpSpPr>
      <p:sp>
        <p:nvSpPr>
          <p:cNvPr id="1231" name="Google Shape;1231;g867215ac73_0_12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2" name="Google Shape;1232;g867215ac73_0_12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4" name="Shape 1244"/>
        <p:cNvGrpSpPr/>
        <p:nvPr/>
      </p:nvGrpSpPr>
      <p:grpSpPr>
        <a:xfrm>
          <a:off x="0" y="0"/>
          <a:ext cx="0" cy="0"/>
          <a:chOff x="0" y="0"/>
          <a:chExt cx="0" cy="0"/>
        </a:xfrm>
      </p:grpSpPr>
      <p:sp>
        <p:nvSpPr>
          <p:cNvPr id="1245" name="Google Shape;1245;g867215ac73_0_1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6" name="Google Shape;1246;g867215ac73_0_1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8c4bd7f026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8c4bd7f026_0_1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5" name="Shape 1265"/>
        <p:cNvGrpSpPr/>
        <p:nvPr/>
      </p:nvGrpSpPr>
      <p:grpSpPr>
        <a:xfrm>
          <a:off x="0" y="0"/>
          <a:ext cx="0" cy="0"/>
          <a:chOff x="0" y="0"/>
          <a:chExt cx="0" cy="0"/>
        </a:xfrm>
      </p:grpSpPr>
      <p:sp>
        <p:nvSpPr>
          <p:cNvPr id="1266" name="Google Shape;1266;g867215ac73_0_9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7" name="Google Shape;1267;g867215ac73_0_9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9" name="Shape 1279"/>
        <p:cNvGrpSpPr/>
        <p:nvPr/>
      </p:nvGrpSpPr>
      <p:grpSpPr>
        <a:xfrm>
          <a:off x="0" y="0"/>
          <a:ext cx="0" cy="0"/>
          <a:chOff x="0" y="0"/>
          <a:chExt cx="0" cy="0"/>
        </a:xfrm>
      </p:grpSpPr>
      <p:sp>
        <p:nvSpPr>
          <p:cNvPr id="1280" name="Google Shape;1280;g867215ac73_0_9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1" name="Google Shape;1281;g867215ac73_0_9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3" name="Shape 1293"/>
        <p:cNvGrpSpPr/>
        <p:nvPr/>
      </p:nvGrpSpPr>
      <p:grpSpPr>
        <a:xfrm>
          <a:off x="0" y="0"/>
          <a:ext cx="0" cy="0"/>
          <a:chOff x="0" y="0"/>
          <a:chExt cx="0" cy="0"/>
        </a:xfrm>
      </p:grpSpPr>
      <p:sp>
        <p:nvSpPr>
          <p:cNvPr id="1294" name="Google Shape;1294;g867215ac73_0_12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5" name="Google Shape;1295;g867215ac73_0_12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7" name="Shape 1307"/>
        <p:cNvGrpSpPr/>
        <p:nvPr/>
      </p:nvGrpSpPr>
      <p:grpSpPr>
        <a:xfrm>
          <a:off x="0" y="0"/>
          <a:ext cx="0" cy="0"/>
          <a:chOff x="0" y="0"/>
          <a:chExt cx="0" cy="0"/>
        </a:xfrm>
      </p:grpSpPr>
      <p:sp>
        <p:nvSpPr>
          <p:cNvPr id="1308" name="Google Shape;1308;g867215ac73_0_11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9" name="Google Shape;1309;g867215ac73_0_11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8" name="Shape 1328"/>
        <p:cNvGrpSpPr/>
        <p:nvPr/>
      </p:nvGrpSpPr>
      <p:grpSpPr>
        <a:xfrm>
          <a:off x="0" y="0"/>
          <a:ext cx="0" cy="0"/>
          <a:chOff x="0" y="0"/>
          <a:chExt cx="0" cy="0"/>
        </a:xfrm>
      </p:grpSpPr>
      <p:sp>
        <p:nvSpPr>
          <p:cNvPr id="1329" name="Google Shape;1329;g867215ac73_0_9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0" name="Google Shape;1330;g867215ac73_0_9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2" name="Shape 1342"/>
        <p:cNvGrpSpPr/>
        <p:nvPr/>
      </p:nvGrpSpPr>
      <p:grpSpPr>
        <a:xfrm>
          <a:off x="0" y="0"/>
          <a:ext cx="0" cy="0"/>
          <a:chOff x="0" y="0"/>
          <a:chExt cx="0" cy="0"/>
        </a:xfrm>
      </p:grpSpPr>
      <p:sp>
        <p:nvSpPr>
          <p:cNvPr id="1343" name="Google Shape;1343;g867215ac73_0_9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4" name="Google Shape;1344;g867215ac73_0_9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9" name="Shape 1369"/>
        <p:cNvGrpSpPr/>
        <p:nvPr/>
      </p:nvGrpSpPr>
      <p:grpSpPr>
        <a:xfrm>
          <a:off x="0" y="0"/>
          <a:ext cx="0" cy="0"/>
          <a:chOff x="0" y="0"/>
          <a:chExt cx="0" cy="0"/>
        </a:xfrm>
      </p:grpSpPr>
      <p:sp>
        <p:nvSpPr>
          <p:cNvPr id="1370" name="Google Shape;1370;g867215ac73_0_10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1" name="Google Shape;1371;g867215ac73_0_10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6" name="Shape 1396"/>
        <p:cNvGrpSpPr/>
        <p:nvPr/>
      </p:nvGrpSpPr>
      <p:grpSpPr>
        <a:xfrm>
          <a:off x="0" y="0"/>
          <a:ext cx="0" cy="0"/>
          <a:chOff x="0" y="0"/>
          <a:chExt cx="0" cy="0"/>
        </a:xfrm>
      </p:grpSpPr>
      <p:sp>
        <p:nvSpPr>
          <p:cNvPr id="1397" name="Google Shape;1397;g867215ac73_0_10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8" name="Google Shape;1398;g867215ac73_0_10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3" name="Shape 1423"/>
        <p:cNvGrpSpPr/>
        <p:nvPr/>
      </p:nvGrpSpPr>
      <p:grpSpPr>
        <a:xfrm>
          <a:off x="0" y="0"/>
          <a:ext cx="0" cy="0"/>
          <a:chOff x="0" y="0"/>
          <a:chExt cx="0" cy="0"/>
        </a:xfrm>
      </p:grpSpPr>
      <p:sp>
        <p:nvSpPr>
          <p:cNvPr id="1424" name="Google Shape;1424;g867215ac73_0_10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5" name="Google Shape;1425;g867215ac73_0_10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0" name="Shape 1450"/>
        <p:cNvGrpSpPr/>
        <p:nvPr/>
      </p:nvGrpSpPr>
      <p:grpSpPr>
        <a:xfrm>
          <a:off x="0" y="0"/>
          <a:ext cx="0" cy="0"/>
          <a:chOff x="0" y="0"/>
          <a:chExt cx="0" cy="0"/>
        </a:xfrm>
      </p:grpSpPr>
      <p:sp>
        <p:nvSpPr>
          <p:cNvPr id="1451" name="Google Shape;1451;g867215ac73_0_9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2" name="Google Shape;1452;g867215ac73_0_9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7.png"/><Relationship Id="rId4" Type="http://schemas.openxmlformats.org/officeDocument/2006/relationships/image" Target="../media/image8.png"/><Relationship Id="rId5" Type="http://schemas.openxmlformats.org/officeDocument/2006/relationships/image" Target="../media/image7.png"/><Relationship Id="rId6" Type="http://schemas.openxmlformats.org/officeDocument/2006/relationships/image" Target="../media/image3.png"/><Relationship Id="rId7"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1.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0.xml"/><Relationship Id="rId3" Type="http://schemas.openxmlformats.org/officeDocument/2006/relationships/image" Target="../media/image13.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1.xml"/><Relationship Id="rId3" Type="http://schemas.openxmlformats.org/officeDocument/2006/relationships/image" Target="../media/image13.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2.xml"/><Relationship Id="rId3" Type="http://schemas.openxmlformats.org/officeDocument/2006/relationships/image" Target="../media/image13.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3.xml"/><Relationship Id="rId3" Type="http://schemas.openxmlformats.org/officeDocument/2006/relationships/image" Target="../media/image13.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4.xml"/><Relationship Id="rId3" Type="http://schemas.openxmlformats.org/officeDocument/2006/relationships/image" Target="../media/image13.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5.xml"/><Relationship Id="rId3" Type="http://schemas.openxmlformats.org/officeDocument/2006/relationships/image" Target="../media/image13.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6.xml"/><Relationship Id="rId3"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5.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image" Target="../media/image6.png"/><Relationship Id="rId5" Type="http://schemas.openxmlformats.org/officeDocument/2006/relationships/image" Target="../media/image1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5.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5.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png"/><Relationship Id="rId4" Type="http://schemas.openxmlformats.org/officeDocument/2006/relationships/image" Target="../media/image6.png"/><Relationship Id="rId5" Type="http://schemas.openxmlformats.org/officeDocument/2006/relationships/image" Target="../media/image10.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5.pn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5.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5.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5.pn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5.png"/><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5.pn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5.pn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1.png"/><Relationship Id="rId4" Type="http://schemas.openxmlformats.org/officeDocument/2006/relationships/image" Target="../media/image10.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1.png"/><Relationship Id="rId4" Type="http://schemas.openxmlformats.org/officeDocument/2006/relationships/image" Target="../media/image10.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9.png"/><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image" Target="../media/image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image" Target="../media/image9.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image" Target="../media/image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9.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image" Target="../media/image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11.png"/><Relationship Id="rId4" Type="http://schemas.openxmlformats.org/officeDocument/2006/relationships/image" Target="../media/image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image" Target="../media/image12.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1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 Id="rId3" Type="http://schemas.openxmlformats.org/officeDocument/2006/relationships/image" Target="../media/image1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 Id="rId3"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image" Target="../media/image12.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 Id="rId3" Type="http://schemas.openxmlformats.org/officeDocument/2006/relationships/image" Target="../media/image12.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 Id="rId3" Type="http://schemas.openxmlformats.org/officeDocument/2006/relationships/image" Target="../media/image1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 Id="rId3" Type="http://schemas.openxmlformats.org/officeDocument/2006/relationships/image" Target="../media/image12.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 Id="rId3" Type="http://schemas.openxmlformats.org/officeDocument/2006/relationships/image" Target="../media/image12.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5.xml"/><Relationship Id="rId3" Type="http://schemas.openxmlformats.org/officeDocument/2006/relationships/image" Target="../media/image12.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 Id="rId3" Type="http://schemas.openxmlformats.org/officeDocument/2006/relationships/image" Target="../media/image12.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 Id="rId3" Type="http://schemas.openxmlformats.org/officeDocument/2006/relationships/image" Target="../media/image12.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 Id="rId3" Type="http://schemas.openxmlformats.org/officeDocument/2006/relationships/image" Target="../media/image12.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 Id="rId3" Type="http://schemas.openxmlformats.org/officeDocument/2006/relationships/image" Target="../media/image12.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 Id="rId3" Type="http://schemas.openxmlformats.org/officeDocument/2006/relationships/image" Target="../media/image12.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 Id="rId3" Type="http://schemas.openxmlformats.org/officeDocument/2006/relationships/image" Target="../media/image12.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 Id="rId3" Type="http://schemas.openxmlformats.org/officeDocument/2006/relationships/image" Target="../media/image12.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4.xml"/><Relationship Id="rId3" Type="http://schemas.openxmlformats.org/officeDocument/2006/relationships/image" Target="../media/image12.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5.xml"/><Relationship Id="rId3" Type="http://schemas.openxmlformats.org/officeDocument/2006/relationships/image" Target="../media/image12.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6.xml"/><Relationship Id="rId3" Type="http://schemas.openxmlformats.org/officeDocument/2006/relationships/image" Target="../media/image12.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 Id="rId3" Type="http://schemas.openxmlformats.org/officeDocument/2006/relationships/image" Target="../media/image12.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8.xml"/><Relationship Id="rId3" Type="http://schemas.openxmlformats.org/officeDocument/2006/relationships/image" Target="../media/image12.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9.xml"/><Relationship Id="rId3" Type="http://schemas.openxmlformats.org/officeDocument/2006/relationships/image" Target="../media/image16.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 Id="rId3" Type="http://schemas.openxmlformats.org/officeDocument/2006/relationships/image" Target="../media/image14.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1.xml"/><Relationship Id="rId3" Type="http://schemas.openxmlformats.org/officeDocument/2006/relationships/image" Target="../media/image15.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 Id="rId3" Type="http://schemas.openxmlformats.org/officeDocument/2006/relationships/image" Target="../media/image13.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3.xml"/><Relationship Id="rId3" Type="http://schemas.openxmlformats.org/officeDocument/2006/relationships/image" Target="../media/image13.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4.xml"/><Relationship Id="rId3" Type="http://schemas.openxmlformats.org/officeDocument/2006/relationships/image" Target="../media/image13.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5.xml"/><Relationship Id="rId3" Type="http://schemas.openxmlformats.org/officeDocument/2006/relationships/image" Target="../media/image13.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6.xml"/><Relationship Id="rId3" Type="http://schemas.openxmlformats.org/officeDocument/2006/relationships/image" Target="../media/image13.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7.xml"/><Relationship Id="rId3" Type="http://schemas.openxmlformats.org/officeDocument/2006/relationships/image" Target="../media/image13.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8.xml"/><Relationship Id="rId3" Type="http://schemas.openxmlformats.org/officeDocument/2006/relationships/image" Target="../media/image13.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9.xml"/><Relationship Id="rId3"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5.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0.xml"/><Relationship Id="rId3" Type="http://schemas.openxmlformats.org/officeDocument/2006/relationships/image" Target="../media/image13.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1.xml"/><Relationship Id="rId3" Type="http://schemas.openxmlformats.org/officeDocument/2006/relationships/image" Target="../media/image13.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2.xml"/><Relationship Id="rId3" Type="http://schemas.openxmlformats.org/officeDocument/2006/relationships/image" Target="../media/image13.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3.xml"/><Relationship Id="rId3" Type="http://schemas.openxmlformats.org/officeDocument/2006/relationships/image" Target="../media/image13.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4.xml"/><Relationship Id="rId3" Type="http://schemas.openxmlformats.org/officeDocument/2006/relationships/image" Target="../media/image13.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5.xml"/><Relationship Id="rId3" Type="http://schemas.openxmlformats.org/officeDocument/2006/relationships/image" Target="../media/image13.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6.xml"/><Relationship Id="rId3" Type="http://schemas.openxmlformats.org/officeDocument/2006/relationships/image" Target="../media/image13.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7.xml"/><Relationship Id="rId3" Type="http://schemas.openxmlformats.org/officeDocument/2006/relationships/image" Target="../media/image13.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8.xml"/><Relationship Id="rId3" Type="http://schemas.openxmlformats.org/officeDocument/2006/relationships/image" Target="../media/image13.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9.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Final planet models</a:t>
            </a:r>
            <a:endParaRPr/>
          </a:p>
        </p:txBody>
      </p:sp>
      <p:sp>
        <p:nvSpPr>
          <p:cNvPr id="55" name="Google Shape;55;p13"/>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Answers!</a:t>
            </a:r>
            <a:endParaRPr/>
          </a:p>
        </p:txBody>
      </p:sp>
      <p:pic>
        <p:nvPicPr>
          <p:cNvPr id="56" name="Google Shape;56;p13"/>
          <p:cNvPicPr preferRelativeResize="0"/>
          <p:nvPr/>
        </p:nvPicPr>
        <p:blipFill>
          <a:blip r:embed="rId3">
            <a:alphaModFix/>
          </a:blip>
          <a:stretch>
            <a:fillRect/>
          </a:stretch>
        </p:blipFill>
        <p:spPr>
          <a:xfrm>
            <a:off x="367400" y="278100"/>
            <a:ext cx="948473" cy="874778"/>
          </a:xfrm>
          <a:prstGeom prst="rect">
            <a:avLst/>
          </a:prstGeom>
          <a:noFill/>
          <a:ln>
            <a:noFill/>
          </a:ln>
        </p:spPr>
      </p:pic>
      <p:pic>
        <p:nvPicPr>
          <p:cNvPr id="57" name="Google Shape;57;p13"/>
          <p:cNvPicPr preferRelativeResize="0"/>
          <p:nvPr/>
        </p:nvPicPr>
        <p:blipFill>
          <a:blip r:embed="rId4">
            <a:alphaModFix/>
          </a:blip>
          <a:stretch>
            <a:fillRect/>
          </a:stretch>
        </p:blipFill>
        <p:spPr>
          <a:xfrm>
            <a:off x="1906437" y="263450"/>
            <a:ext cx="980265" cy="904075"/>
          </a:xfrm>
          <a:prstGeom prst="rect">
            <a:avLst/>
          </a:prstGeom>
          <a:noFill/>
          <a:ln>
            <a:noFill/>
          </a:ln>
        </p:spPr>
      </p:pic>
      <p:pic>
        <p:nvPicPr>
          <p:cNvPr id="58" name="Google Shape;58;p13"/>
          <p:cNvPicPr preferRelativeResize="0"/>
          <p:nvPr/>
        </p:nvPicPr>
        <p:blipFill>
          <a:blip r:embed="rId5">
            <a:alphaModFix/>
          </a:blip>
          <a:stretch>
            <a:fillRect/>
          </a:stretch>
        </p:blipFill>
        <p:spPr>
          <a:xfrm>
            <a:off x="7654083" y="164788"/>
            <a:ext cx="1265141" cy="1215849"/>
          </a:xfrm>
          <a:prstGeom prst="rect">
            <a:avLst/>
          </a:prstGeom>
          <a:noFill/>
          <a:ln>
            <a:noFill/>
          </a:ln>
        </p:spPr>
      </p:pic>
      <p:pic>
        <p:nvPicPr>
          <p:cNvPr id="59" name="Google Shape;59;p13"/>
          <p:cNvPicPr preferRelativeResize="0"/>
          <p:nvPr/>
        </p:nvPicPr>
        <p:blipFill>
          <a:blip r:embed="rId6">
            <a:alphaModFix/>
          </a:blip>
          <a:stretch>
            <a:fillRect/>
          </a:stretch>
        </p:blipFill>
        <p:spPr>
          <a:xfrm>
            <a:off x="5282797" y="263450"/>
            <a:ext cx="1943478" cy="904075"/>
          </a:xfrm>
          <a:prstGeom prst="rect">
            <a:avLst/>
          </a:prstGeom>
          <a:noFill/>
          <a:ln>
            <a:noFill/>
          </a:ln>
        </p:spPr>
      </p:pic>
      <p:pic>
        <p:nvPicPr>
          <p:cNvPr id="60" name="Google Shape;60;p13"/>
          <p:cNvPicPr preferRelativeResize="0"/>
          <p:nvPr/>
        </p:nvPicPr>
        <p:blipFill>
          <a:blip r:embed="rId7">
            <a:alphaModFix/>
          </a:blip>
          <a:stretch>
            <a:fillRect/>
          </a:stretch>
        </p:blipFill>
        <p:spPr>
          <a:xfrm>
            <a:off x="3611001" y="278100"/>
            <a:ext cx="907683" cy="9040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2"/>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141" name="Google Shape;141;p22"/>
          <p:cNvSpPr txBox="1"/>
          <p:nvPr>
            <p:ph idx="1" type="body"/>
          </p:nvPr>
        </p:nvSpPr>
        <p:spPr>
          <a:xfrm>
            <a:off x="311700" y="1152475"/>
            <a:ext cx="39825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342900" lvl="0" marL="457200" rtl="0" algn="l">
              <a:spcBef>
                <a:spcPts val="1600"/>
              </a:spcBef>
              <a:spcAft>
                <a:spcPts val="0"/>
              </a:spcAft>
              <a:buSzPts val="1800"/>
              <a:buChar char="●"/>
            </a:pPr>
            <a:r>
              <a:rPr lang="en"/>
              <a:t>Using the thickness of each spherical shell calculated in the last slide, we can then go and calculate their volumes (subtracting spheres!)</a:t>
            </a:r>
            <a:endParaRPr/>
          </a:p>
        </p:txBody>
      </p:sp>
      <p:pic>
        <p:nvPicPr>
          <p:cNvPr id="142" name="Google Shape;142;p22"/>
          <p:cNvPicPr preferRelativeResize="0"/>
          <p:nvPr/>
        </p:nvPicPr>
        <p:blipFill>
          <a:blip r:embed="rId3">
            <a:alphaModFix/>
          </a:blip>
          <a:stretch>
            <a:fillRect/>
          </a:stretch>
        </p:blipFill>
        <p:spPr>
          <a:xfrm>
            <a:off x="4446600" y="1170125"/>
            <a:ext cx="4591525" cy="3301250"/>
          </a:xfrm>
          <a:prstGeom prst="rect">
            <a:avLst/>
          </a:prstGeom>
          <a:noFill/>
          <a:ln>
            <a:noFill/>
          </a:ln>
        </p:spPr>
      </p:pic>
      <p:pic>
        <p:nvPicPr>
          <p:cNvPr id="143" name="Google Shape;143;p22"/>
          <p:cNvPicPr preferRelativeResize="0"/>
          <p:nvPr/>
        </p:nvPicPr>
        <p:blipFill>
          <a:blip r:embed="rId4">
            <a:alphaModFix/>
          </a:blip>
          <a:stretch>
            <a:fillRect/>
          </a:stretch>
        </p:blipFill>
        <p:spPr>
          <a:xfrm>
            <a:off x="1854913" y="3612674"/>
            <a:ext cx="2504610" cy="1451825"/>
          </a:xfrm>
          <a:prstGeom prst="rect">
            <a:avLst/>
          </a:prstGeom>
          <a:noFill/>
          <a:ln>
            <a:noFill/>
          </a:ln>
        </p:spPr>
      </p:pic>
      <p:sp>
        <p:nvSpPr>
          <p:cNvPr id="144" name="Google Shape;144;p22"/>
          <p:cNvSpPr txBox="1"/>
          <p:nvPr/>
        </p:nvSpPr>
        <p:spPr>
          <a:xfrm>
            <a:off x="6094000" y="1350425"/>
            <a:ext cx="7578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145" name="Google Shape;145;p22"/>
          <p:cNvSpPr txBox="1"/>
          <p:nvPr/>
        </p:nvSpPr>
        <p:spPr>
          <a:xfrm>
            <a:off x="6441313" y="1847400"/>
            <a:ext cx="10062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cxnSp>
        <p:nvCxnSpPr>
          <p:cNvPr id="146" name="Google Shape;146;p22"/>
          <p:cNvCxnSpPr/>
          <p:nvPr/>
        </p:nvCxnSpPr>
        <p:spPr>
          <a:xfrm rot="10800000">
            <a:off x="4942525" y="1626625"/>
            <a:ext cx="4003800" cy="2700"/>
          </a:xfrm>
          <a:prstGeom prst="straightConnector1">
            <a:avLst/>
          </a:prstGeom>
          <a:noFill/>
          <a:ln cap="flat" cmpd="sng" w="9525">
            <a:solidFill>
              <a:schemeClr val="dk2"/>
            </a:solidFill>
            <a:prstDash val="solid"/>
            <a:round/>
            <a:headEnd len="med" w="med" type="none"/>
            <a:tailEnd len="med" w="med" type="none"/>
          </a:ln>
        </p:spPr>
      </p:cxnSp>
      <p:cxnSp>
        <p:nvCxnSpPr>
          <p:cNvPr id="147" name="Google Shape;147;p22"/>
          <p:cNvCxnSpPr/>
          <p:nvPr/>
        </p:nvCxnSpPr>
        <p:spPr>
          <a:xfrm rot="10800000">
            <a:off x="5015175" y="2568600"/>
            <a:ext cx="4101600" cy="4500"/>
          </a:xfrm>
          <a:prstGeom prst="straightConnector1">
            <a:avLst/>
          </a:prstGeom>
          <a:noFill/>
          <a:ln cap="flat" cmpd="sng" w="9525">
            <a:solidFill>
              <a:schemeClr val="dk2"/>
            </a:solidFill>
            <a:prstDash val="solid"/>
            <a:round/>
            <a:headEnd len="med" w="med" type="none"/>
            <a:tailEnd len="med" w="med" type="none"/>
          </a:ln>
        </p:spPr>
      </p:cxnSp>
      <p:cxnSp>
        <p:nvCxnSpPr>
          <p:cNvPr id="148" name="Google Shape;148;p22"/>
          <p:cNvCxnSpPr/>
          <p:nvPr/>
        </p:nvCxnSpPr>
        <p:spPr>
          <a:xfrm rot="10800000">
            <a:off x="5034325" y="3404750"/>
            <a:ext cx="4003800" cy="2700"/>
          </a:xfrm>
          <a:prstGeom prst="straightConnector1">
            <a:avLst/>
          </a:prstGeom>
          <a:noFill/>
          <a:ln cap="flat" cmpd="sng" w="9525">
            <a:solidFill>
              <a:schemeClr val="dk2"/>
            </a:solidFill>
            <a:prstDash val="solid"/>
            <a:round/>
            <a:headEnd len="med" w="med" type="none"/>
            <a:tailEnd len="med" w="med" type="none"/>
          </a:ln>
        </p:spPr>
      </p:cxnSp>
      <p:sp>
        <p:nvSpPr>
          <p:cNvPr id="149" name="Google Shape;149;p22"/>
          <p:cNvSpPr txBox="1"/>
          <p:nvPr/>
        </p:nvSpPr>
        <p:spPr>
          <a:xfrm>
            <a:off x="5738325" y="27714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50" name="Google Shape;150;p22"/>
          <p:cNvSpPr txBox="1"/>
          <p:nvPr/>
        </p:nvSpPr>
        <p:spPr>
          <a:xfrm>
            <a:off x="5971825" y="34627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7" name="Shape 1467"/>
        <p:cNvGrpSpPr/>
        <p:nvPr/>
      </p:nvGrpSpPr>
      <p:grpSpPr>
        <a:xfrm>
          <a:off x="0" y="0"/>
          <a:ext cx="0" cy="0"/>
          <a:chOff x="0" y="0"/>
          <a:chExt cx="0" cy="0"/>
        </a:xfrm>
      </p:grpSpPr>
      <p:sp>
        <p:nvSpPr>
          <p:cNvPr id="1468" name="Google Shape;1468;p11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469" name="Google Shape;1469;p112"/>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470" name="Google Shape;1470;p112"/>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We can now calculate the mass of each layer: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	</a:t>
            </a:r>
            <a:r>
              <a:rPr lang="en">
                <a:solidFill>
                  <a:schemeClr val="dk1"/>
                </a:solidFill>
              </a:rPr>
              <a:t>Mass = </a:t>
            </a:r>
            <a:r>
              <a:rPr lang="en">
                <a:solidFill>
                  <a:srgbClr val="0000FF"/>
                </a:solidFill>
              </a:rPr>
              <a:t>Density </a:t>
            </a:r>
            <a:r>
              <a:rPr lang="en">
                <a:solidFill>
                  <a:schemeClr val="dk1"/>
                </a:solidFill>
              </a:rPr>
              <a:t>⨉ </a:t>
            </a:r>
            <a:r>
              <a:rPr lang="en">
                <a:solidFill>
                  <a:srgbClr val="FF0000"/>
                </a:solidFill>
              </a:rPr>
              <a:t>Volume</a:t>
            </a:r>
            <a:endParaRPr>
              <a:solidFill>
                <a:srgbClr val="FF0000"/>
              </a:solidFill>
            </a:endParaRPr>
          </a:p>
          <a:p>
            <a:pPr indent="0" lvl="0" marL="0" rtl="0" algn="l">
              <a:spcBef>
                <a:spcPts val="0"/>
              </a:spcBef>
              <a:spcAft>
                <a:spcPts val="0"/>
              </a:spcAft>
              <a:buNone/>
            </a:pPr>
            <a:r>
              <a:t/>
            </a:r>
            <a:endParaRPr/>
          </a:p>
          <a:p>
            <a:pPr indent="-317500" lvl="0" marL="457200" rtl="0" algn="l">
              <a:spcBef>
                <a:spcPts val="0"/>
              </a:spcBef>
              <a:spcAft>
                <a:spcPts val="0"/>
              </a:spcAft>
              <a:buClr>
                <a:schemeClr val="dk1"/>
              </a:buClr>
              <a:buSzPts val="1400"/>
              <a:buChar char="●"/>
            </a:pPr>
            <a:r>
              <a:rPr lang="en">
                <a:solidFill>
                  <a:schemeClr val="dk1"/>
                </a:solidFill>
              </a:rPr>
              <a:t>Outer Layer:</a:t>
            </a:r>
            <a:r>
              <a:rPr lang="en">
                <a:solidFill>
                  <a:srgbClr val="0000FF"/>
                </a:solidFill>
              </a:rPr>
              <a:t> 0.5g/cm³</a:t>
            </a:r>
            <a:r>
              <a:rPr lang="en">
                <a:solidFill>
                  <a:schemeClr val="dk1"/>
                </a:solidFill>
              </a:rPr>
              <a:t> ⨉ </a:t>
            </a:r>
            <a:r>
              <a:rPr lang="en">
                <a:solidFill>
                  <a:srgbClr val="FF0000"/>
                </a:solidFill>
              </a:rPr>
              <a:t>5.4 ⨉ 10²⁹cm³</a:t>
            </a:r>
            <a:endParaRPr>
              <a:solidFill>
                <a:srgbClr val="FF0000"/>
              </a:solidFill>
            </a:endParaRPr>
          </a:p>
          <a:p>
            <a:pPr indent="0" lvl="0" marL="457200" rtl="0" algn="l">
              <a:spcBef>
                <a:spcPts val="0"/>
              </a:spcBef>
              <a:spcAft>
                <a:spcPts val="0"/>
              </a:spcAft>
              <a:buNone/>
            </a:pPr>
            <a:r>
              <a:rPr lang="en">
                <a:solidFill>
                  <a:srgbClr val="42CF20"/>
                </a:solidFill>
              </a:rPr>
              <a:t>= 2.7 ⨉ 10²⁹g</a:t>
            </a:r>
            <a:endParaRPr>
              <a:solidFill>
                <a:srgbClr val="42CF20"/>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Middle Layer: </a:t>
            </a:r>
            <a:r>
              <a:rPr lang="en">
                <a:solidFill>
                  <a:srgbClr val="0000FF"/>
                </a:solidFill>
              </a:rPr>
              <a:t>2.6g/cm³</a:t>
            </a:r>
            <a:r>
              <a:rPr lang="en">
                <a:solidFill>
                  <a:schemeClr val="dk1"/>
                </a:solidFill>
              </a:rPr>
              <a:t> ⨉</a:t>
            </a:r>
            <a:r>
              <a:rPr lang="en">
                <a:solidFill>
                  <a:srgbClr val="FF0000"/>
                </a:solidFill>
              </a:rPr>
              <a:t> 1.9 ⨉ 10²⁹cm³</a:t>
            </a:r>
            <a:endParaRPr>
              <a:solidFill>
                <a:srgbClr val="FF0000"/>
              </a:solidFill>
            </a:endParaRPr>
          </a:p>
          <a:p>
            <a:pPr indent="0" lvl="0" marL="457200" rtl="0" algn="l">
              <a:spcBef>
                <a:spcPts val="0"/>
              </a:spcBef>
              <a:spcAft>
                <a:spcPts val="0"/>
              </a:spcAft>
              <a:buNone/>
            </a:pPr>
            <a:r>
              <a:rPr lang="en">
                <a:solidFill>
                  <a:srgbClr val="42CF20"/>
                </a:solidFill>
              </a:rPr>
              <a:t>= 4.9 ⨉ 10²⁹g</a:t>
            </a:r>
            <a:endParaRPr>
              <a:solidFill>
                <a:srgbClr val="42CF20"/>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Outer Core: </a:t>
            </a:r>
            <a:r>
              <a:rPr lang="en">
                <a:solidFill>
                  <a:srgbClr val="0000FF"/>
                </a:solidFill>
              </a:rPr>
              <a:t>6.4g/cm³ </a:t>
            </a:r>
            <a:r>
              <a:rPr lang="en">
                <a:solidFill>
                  <a:schemeClr val="dk1"/>
                </a:solidFill>
              </a:rPr>
              <a:t>⨉ </a:t>
            </a:r>
            <a:r>
              <a:rPr lang="en">
                <a:solidFill>
                  <a:srgbClr val="FF0000"/>
                </a:solidFill>
              </a:rPr>
              <a:t>1.4 ⨉ 10²⁷cm³</a:t>
            </a:r>
            <a:endParaRPr>
              <a:solidFill>
                <a:srgbClr val="FF0000"/>
              </a:solidFill>
            </a:endParaRPr>
          </a:p>
          <a:p>
            <a:pPr indent="0" lvl="0" marL="457200" rtl="0" algn="l">
              <a:spcBef>
                <a:spcPts val="0"/>
              </a:spcBef>
              <a:spcAft>
                <a:spcPts val="0"/>
              </a:spcAft>
              <a:buNone/>
            </a:pPr>
            <a:r>
              <a:rPr lang="en">
                <a:solidFill>
                  <a:srgbClr val="42CF20"/>
                </a:solidFill>
              </a:rPr>
              <a:t>= 9.0 ⨉ 10²⁷g</a:t>
            </a:r>
            <a:endParaRPr>
              <a:solidFill>
                <a:srgbClr val="42CF20"/>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Inner Core: </a:t>
            </a:r>
            <a:r>
              <a:rPr lang="en">
                <a:solidFill>
                  <a:srgbClr val="0000FF"/>
                </a:solidFill>
              </a:rPr>
              <a:t>13.2g/cm³</a:t>
            </a:r>
            <a:r>
              <a:rPr lang="en">
                <a:solidFill>
                  <a:schemeClr val="dk1"/>
                </a:solidFill>
              </a:rPr>
              <a:t> ⨉</a:t>
            </a:r>
            <a:r>
              <a:rPr lang="en">
                <a:solidFill>
                  <a:srgbClr val="FF0000"/>
                </a:solidFill>
              </a:rPr>
              <a:t> 3.4 ⨉ 10²⁵cm³</a:t>
            </a:r>
            <a:endParaRPr>
              <a:solidFill>
                <a:srgbClr val="FF0000"/>
              </a:solidFill>
            </a:endParaRPr>
          </a:p>
          <a:p>
            <a:pPr indent="0" lvl="0" marL="457200" rtl="0" algn="l">
              <a:spcBef>
                <a:spcPts val="0"/>
              </a:spcBef>
              <a:spcAft>
                <a:spcPts val="0"/>
              </a:spcAft>
              <a:buNone/>
            </a:pPr>
            <a:r>
              <a:rPr lang="en">
                <a:solidFill>
                  <a:srgbClr val="42CF20"/>
                </a:solidFill>
              </a:rPr>
              <a:t>= 4.5 ⨉ 10²⁶g</a:t>
            </a:r>
            <a:endParaRPr>
              <a:solidFill>
                <a:srgbClr val="42CF20"/>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Total mass = 7</a:t>
            </a:r>
            <a:r>
              <a:rPr lang="en"/>
              <a:t>.7 </a:t>
            </a:r>
            <a:r>
              <a:rPr lang="en"/>
              <a:t>⨉ 10²⁹g</a:t>
            </a:r>
            <a:endParaRPr/>
          </a:p>
        </p:txBody>
      </p:sp>
      <p:cxnSp>
        <p:nvCxnSpPr>
          <p:cNvPr id="1471" name="Google Shape;1471;p112"/>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472" name="Google Shape;1472;p112"/>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473" name="Google Shape;1473;p112"/>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474" name="Google Shape;1474;p112"/>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475" name="Google Shape;1475;p112"/>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476" name="Google Shape;1476;p112"/>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477" name="Google Shape;1477;p112"/>
          <p:cNvSpPr txBox="1"/>
          <p:nvPr/>
        </p:nvSpPr>
        <p:spPr>
          <a:xfrm>
            <a:off x="5917950" y="34441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1" name="Shape 1481"/>
        <p:cNvGrpSpPr/>
        <p:nvPr/>
      </p:nvGrpSpPr>
      <p:grpSpPr>
        <a:xfrm>
          <a:off x="0" y="0"/>
          <a:ext cx="0" cy="0"/>
          <a:chOff x="0" y="0"/>
          <a:chExt cx="0" cy="0"/>
        </a:xfrm>
      </p:grpSpPr>
      <p:sp>
        <p:nvSpPr>
          <p:cNvPr id="1482" name="Google Shape;1482;p11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483" name="Google Shape;1483;p113"/>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cxnSp>
        <p:nvCxnSpPr>
          <p:cNvPr id="1484" name="Google Shape;1484;p113"/>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485" name="Google Shape;1485;p113"/>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486" name="Google Shape;1486;p113"/>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487" name="Google Shape;1487;p113"/>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488" name="Google Shape;1488;p113"/>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489" name="Google Shape;1489;p113"/>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490" name="Google Shape;1490;p113"/>
          <p:cNvSpPr txBox="1"/>
          <p:nvPr/>
        </p:nvSpPr>
        <p:spPr>
          <a:xfrm>
            <a:off x="5917950" y="34441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
        <p:nvSpPr>
          <p:cNvPr id="1491" name="Google Shape;1491;p113"/>
          <p:cNvSpPr/>
          <p:nvPr/>
        </p:nvSpPr>
        <p:spPr>
          <a:xfrm>
            <a:off x="554275" y="1280200"/>
            <a:ext cx="3694500" cy="3588900"/>
          </a:xfrm>
          <a:prstGeom prst="ellipse">
            <a:avLst/>
          </a:prstGeom>
          <a:solidFill>
            <a:srgbClr val="FFD9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2" name="Google Shape;1492;p113"/>
          <p:cNvSpPr/>
          <p:nvPr/>
        </p:nvSpPr>
        <p:spPr>
          <a:xfrm>
            <a:off x="1333525" y="2071000"/>
            <a:ext cx="2136000" cy="20073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3" name="Google Shape;1493;p113"/>
          <p:cNvSpPr/>
          <p:nvPr/>
        </p:nvSpPr>
        <p:spPr>
          <a:xfrm>
            <a:off x="1918225" y="2608750"/>
            <a:ext cx="966600" cy="931800"/>
          </a:xfrm>
          <a:prstGeom prst="ellipse">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4" name="Google Shape;1494;p113"/>
          <p:cNvSpPr/>
          <p:nvPr/>
        </p:nvSpPr>
        <p:spPr>
          <a:xfrm>
            <a:off x="2231575" y="2896450"/>
            <a:ext cx="339900" cy="3564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5" name="Google Shape;1495;p113"/>
          <p:cNvSpPr txBox="1"/>
          <p:nvPr/>
        </p:nvSpPr>
        <p:spPr>
          <a:xfrm>
            <a:off x="1860550" y="1586138"/>
            <a:ext cx="1873800" cy="45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FFFFFF"/>
                </a:solidFill>
              </a:rPr>
              <a:t>2.7 ⨉ 10²⁹g</a:t>
            </a:r>
            <a:endParaRPr>
              <a:solidFill>
                <a:srgbClr val="FFFFFF"/>
              </a:solidFill>
            </a:endParaRPr>
          </a:p>
        </p:txBody>
      </p:sp>
      <p:sp>
        <p:nvSpPr>
          <p:cNvPr id="1496" name="Google Shape;1496;p113"/>
          <p:cNvSpPr txBox="1"/>
          <p:nvPr/>
        </p:nvSpPr>
        <p:spPr>
          <a:xfrm>
            <a:off x="1979375" y="2097000"/>
            <a:ext cx="1530600" cy="45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FFFFFF"/>
                </a:solidFill>
              </a:rPr>
              <a:t>4.9 ⨉ 10²⁹g</a:t>
            </a:r>
            <a:endParaRPr>
              <a:solidFill>
                <a:srgbClr val="FFFFFF"/>
              </a:solidFill>
            </a:endParaRPr>
          </a:p>
        </p:txBody>
      </p:sp>
      <p:sp>
        <p:nvSpPr>
          <p:cNvPr id="1497" name="Google Shape;1497;p113"/>
          <p:cNvSpPr txBox="1"/>
          <p:nvPr/>
        </p:nvSpPr>
        <p:spPr>
          <a:xfrm>
            <a:off x="2018900" y="2571750"/>
            <a:ext cx="1378800" cy="36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FFFFFF"/>
                </a:solidFill>
              </a:rPr>
              <a:t>9.0 ⨉ 10²⁷g</a:t>
            </a:r>
            <a:endParaRPr>
              <a:solidFill>
                <a:srgbClr val="FFFFFF"/>
              </a:solidFill>
            </a:endParaRPr>
          </a:p>
        </p:txBody>
      </p:sp>
      <p:sp>
        <p:nvSpPr>
          <p:cNvPr id="1498" name="Google Shape;1498;p113"/>
          <p:cNvSpPr txBox="1"/>
          <p:nvPr/>
        </p:nvSpPr>
        <p:spPr>
          <a:xfrm>
            <a:off x="2018900" y="2835650"/>
            <a:ext cx="1378800" cy="43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FFFFFF"/>
                </a:solidFill>
              </a:rPr>
              <a:t>4.5 ⨉ 10²⁶g</a:t>
            </a:r>
            <a:endParaRPr>
              <a:solidFill>
                <a:srgbClr val="FFFFFF"/>
              </a:solidFill>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2" name="Shape 1502"/>
        <p:cNvGrpSpPr/>
        <p:nvPr/>
      </p:nvGrpSpPr>
      <p:grpSpPr>
        <a:xfrm>
          <a:off x="0" y="0"/>
          <a:ext cx="0" cy="0"/>
          <a:chOff x="0" y="0"/>
          <a:chExt cx="0" cy="0"/>
        </a:xfrm>
      </p:grpSpPr>
      <p:sp>
        <p:nvSpPr>
          <p:cNvPr id="1503" name="Google Shape;1503;p11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504" name="Google Shape;1504;p114"/>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505" name="Google Shape;1505;p114"/>
          <p:cNvSpPr txBox="1"/>
          <p:nvPr/>
        </p:nvSpPr>
        <p:spPr>
          <a:xfrm>
            <a:off x="145225" y="1240625"/>
            <a:ext cx="4506000" cy="397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Using </a:t>
            </a:r>
            <a:r>
              <a:rPr lang="en">
                <a:solidFill>
                  <a:srgbClr val="FF0000"/>
                </a:solidFill>
              </a:rPr>
              <a:t>1kg = 10³g</a:t>
            </a:r>
            <a:r>
              <a:rPr lang="en"/>
              <a:t> and </a:t>
            </a:r>
            <a:r>
              <a:rPr lang="en">
                <a:solidFill>
                  <a:srgbClr val="FF00FF"/>
                </a:solidFill>
              </a:rPr>
              <a:t>1 Tonne = 10³kg = 10⁶g</a:t>
            </a:r>
            <a:r>
              <a:rPr lang="en"/>
              <a:t>, you can change the units from grams to kg or even Tonnes...</a:t>
            </a:r>
            <a:endParaRPr/>
          </a:p>
        </p:txBody>
      </p:sp>
      <p:cxnSp>
        <p:nvCxnSpPr>
          <p:cNvPr id="1506" name="Google Shape;1506;p114"/>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507" name="Google Shape;1507;p114"/>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508" name="Google Shape;1508;p114"/>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509" name="Google Shape;1509;p114"/>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510" name="Google Shape;1510;p114"/>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511" name="Google Shape;1511;p114"/>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512" name="Google Shape;1512;p114"/>
          <p:cNvSpPr txBox="1"/>
          <p:nvPr/>
        </p:nvSpPr>
        <p:spPr>
          <a:xfrm>
            <a:off x="5917950" y="34441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6" name="Shape 1516"/>
        <p:cNvGrpSpPr/>
        <p:nvPr/>
      </p:nvGrpSpPr>
      <p:grpSpPr>
        <a:xfrm>
          <a:off x="0" y="0"/>
          <a:ext cx="0" cy="0"/>
          <a:chOff x="0" y="0"/>
          <a:chExt cx="0" cy="0"/>
        </a:xfrm>
      </p:grpSpPr>
      <p:sp>
        <p:nvSpPr>
          <p:cNvPr id="1517" name="Google Shape;1517;p11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518" name="Google Shape;1518;p115"/>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519" name="Google Shape;1519;p115"/>
          <p:cNvSpPr txBox="1"/>
          <p:nvPr/>
        </p:nvSpPr>
        <p:spPr>
          <a:xfrm>
            <a:off x="145225" y="1240625"/>
            <a:ext cx="4506000" cy="397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Using </a:t>
            </a:r>
            <a:r>
              <a:rPr lang="en">
                <a:solidFill>
                  <a:srgbClr val="FF0000"/>
                </a:solidFill>
              </a:rPr>
              <a:t>1kg = 10³g</a:t>
            </a:r>
            <a:r>
              <a:rPr lang="en"/>
              <a:t> and </a:t>
            </a:r>
            <a:r>
              <a:rPr lang="en">
                <a:solidFill>
                  <a:srgbClr val="FF00FF"/>
                </a:solidFill>
              </a:rPr>
              <a:t>1 Tonne = 10³kg = 10⁶g:</a:t>
            </a:r>
            <a:endParaRPr>
              <a:solidFill>
                <a:srgbClr val="FF00FF"/>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Layer: 2.7 ⨉ 10²⁹g </a:t>
            </a:r>
            <a:endParaRPr/>
          </a:p>
          <a:p>
            <a:pPr indent="0" lvl="0" marL="457200" rtl="0" algn="l">
              <a:spcBef>
                <a:spcPts val="0"/>
              </a:spcBef>
              <a:spcAft>
                <a:spcPts val="0"/>
              </a:spcAft>
              <a:buNone/>
            </a:pPr>
            <a:r>
              <a:rPr lang="en">
                <a:solidFill>
                  <a:srgbClr val="0000FF"/>
                </a:solidFill>
              </a:rPr>
              <a:t>=  2.7 ⨉ 10²⁶kg =  2.7 ⨉ 10²³ Tonnes</a:t>
            </a:r>
            <a:endParaRPr>
              <a:solidFill>
                <a:srgbClr val="0000FF"/>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Middle Layer: 4.9 ⨉ 10²⁹g</a:t>
            </a:r>
            <a:endParaRPr/>
          </a:p>
          <a:p>
            <a:pPr indent="0" lvl="0" marL="457200" rtl="0" algn="l">
              <a:spcBef>
                <a:spcPts val="0"/>
              </a:spcBef>
              <a:spcAft>
                <a:spcPts val="0"/>
              </a:spcAft>
              <a:buNone/>
            </a:pPr>
            <a:r>
              <a:rPr lang="en">
                <a:solidFill>
                  <a:srgbClr val="0000FF"/>
                </a:solidFill>
              </a:rPr>
              <a:t>= 4.9 ⨉ 10²⁶kg = 4.9 ⨉ 10²³ Tonnes</a:t>
            </a:r>
            <a:endParaRPr>
              <a:solidFill>
                <a:srgbClr val="0000FF"/>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Core: 9.0 ⨉ 10²⁷g</a:t>
            </a:r>
            <a:endParaRPr/>
          </a:p>
          <a:p>
            <a:pPr indent="0" lvl="0" marL="457200" rtl="0" algn="l">
              <a:spcBef>
                <a:spcPts val="0"/>
              </a:spcBef>
              <a:spcAft>
                <a:spcPts val="0"/>
              </a:spcAft>
              <a:buNone/>
            </a:pPr>
            <a:r>
              <a:rPr lang="en">
                <a:solidFill>
                  <a:srgbClr val="0000FF"/>
                </a:solidFill>
              </a:rPr>
              <a:t>= 9.0 ⨉ 10²⁴kg = 9.0 ⨉ 10²¹ Tonnes</a:t>
            </a:r>
            <a:endParaRPr>
              <a:solidFill>
                <a:srgbClr val="0000FF"/>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Inner Core: 4.4 ⨉ 10²⁶g</a:t>
            </a:r>
            <a:endParaRPr/>
          </a:p>
          <a:p>
            <a:pPr indent="0" lvl="0" marL="457200" rtl="0" algn="l">
              <a:spcBef>
                <a:spcPts val="0"/>
              </a:spcBef>
              <a:spcAft>
                <a:spcPts val="0"/>
              </a:spcAft>
              <a:buNone/>
            </a:pPr>
            <a:r>
              <a:rPr lang="en">
                <a:solidFill>
                  <a:srgbClr val="0000FF"/>
                </a:solidFill>
              </a:rPr>
              <a:t>= 4.4 ⨉ 10²³kg = 4.4 ⨉ 10²⁰ Tonnes</a:t>
            </a:r>
            <a:endParaRPr>
              <a:solidFill>
                <a:srgbClr val="0000FF"/>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Total mass = 7.7 ⨉ 10²⁹g</a:t>
            </a:r>
            <a:endParaRPr>
              <a:solidFill>
                <a:schemeClr val="dk1"/>
              </a:solidFill>
            </a:endParaRPr>
          </a:p>
          <a:p>
            <a:pPr indent="0" lvl="0" marL="0" rtl="0" algn="l">
              <a:spcBef>
                <a:spcPts val="0"/>
              </a:spcBef>
              <a:spcAft>
                <a:spcPts val="0"/>
              </a:spcAft>
              <a:buNone/>
            </a:pPr>
            <a:r>
              <a:rPr lang="en">
                <a:solidFill>
                  <a:schemeClr val="dk1"/>
                </a:solidFill>
              </a:rPr>
              <a:t>	</a:t>
            </a:r>
            <a:r>
              <a:rPr lang="en">
                <a:solidFill>
                  <a:srgbClr val="0000FF"/>
                </a:solidFill>
              </a:rPr>
              <a:t>= 7.7 ⨉ 10²⁶kg = 7.7 ⨉ 10²³ Tonnes</a:t>
            </a:r>
            <a:endParaRPr>
              <a:solidFill>
                <a:srgbClr val="0000FF"/>
              </a:solidFill>
            </a:endParaRPr>
          </a:p>
          <a:p>
            <a:pPr indent="0" lvl="0" marL="0" rtl="0" algn="l">
              <a:spcBef>
                <a:spcPts val="0"/>
              </a:spcBef>
              <a:spcAft>
                <a:spcPts val="0"/>
              </a:spcAft>
              <a:buNone/>
            </a:pPr>
            <a:r>
              <a:rPr lang="en">
                <a:solidFill>
                  <a:schemeClr val="dk1"/>
                </a:solidFill>
              </a:rPr>
              <a:t>	</a:t>
            </a:r>
            <a:r>
              <a:rPr lang="en">
                <a:solidFill>
                  <a:srgbClr val="FF0000"/>
                </a:solidFill>
              </a:rPr>
              <a:t>= 770,000,000,000,000,000,000,000 Tonnes!</a:t>
            </a:r>
            <a:endParaRPr>
              <a:solidFill>
                <a:srgbClr val="FF0000"/>
              </a:solidFill>
            </a:endParaRPr>
          </a:p>
        </p:txBody>
      </p:sp>
      <p:cxnSp>
        <p:nvCxnSpPr>
          <p:cNvPr id="1520" name="Google Shape;1520;p115"/>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521" name="Google Shape;1521;p115"/>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522" name="Google Shape;1522;p115"/>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523" name="Google Shape;1523;p115"/>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524" name="Google Shape;1524;p115"/>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525" name="Google Shape;1525;p115"/>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526" name="Google Shape;1526;p115"/>
          <p:cNvSpPr txBox="1"/>
          <p:nvPr/>
        </p:nvSpPr>
        <p:spPr>
          <a:xfrm>
            <a:off x="5917950" y="34441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0" name="Shape 1530"/>
        <p:cNvGrpSpPr/>
        <p:nvPr/>
      </p:nvGrpSpPr>
      <p:grpSpPr>
        <a:xfrm>
          <a:off x="0" y="0"/>
          <a:ext cx="0" cy="0"/>
          <a:chOff x="0" y="0"/>
          <a:chExt cx="0" cy="0"/>
        </a:xfrm>
      </p:grpSpPr>
      <p:sp>
        <p:nvSpPr>
          <p:cNvPr id="1531" name="Google Shape;1531;p1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532" name="Google Shape;1532;p116"/>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533" name="Google Shape;1533;p116"/>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Finally, we can calculate the proportion of mass in each layer of Saturn by using the equation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	Proportion = (Mass of Layer) ÷ (Mass of Saturn)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Layer: 27/77 = 0.35 =</a:t>
            </a:r>
            <a:r>
              <a:rPr lang="en">
                <a:solidFill>
                  <a:srgbClr val="FF00FF"/>
                </a:solidFill>
              </a:rPr>
              <a:t> 35%</a:t>
            </a:r>
            <a:endParaRPr>
              <a:solidFill>
                <a:srgbClr val="FF00FF"/>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Middle Layer: 7/11 = 0.64 =</a:t>
            </a:r>
            <a:r>
              <a:rPr lang="en">
                <a:solidFill>
                  <a:srgbClr val="FF00FF"/>
                </a:solidFill>
              </a:rPr>
              <a:t> 64% </a:t>
            </a:r>
            <a:endParaRPr>
              <a:solidFill>
                <a:srgbClr val="FF00FF"/>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Core: 9/770 = 0.012 =</a:t>
            </a:r>
            <a:r>
              <a:rPr lang="en">
                <a:solidFill>
                  <a:srgbClr val="FF00FF"/>
                </a:solidFill>
              </a:rPr>
              <a:t> 1.2% </a:t>
            </a:r>
            <a:endParaRPr>
              <a:solidFill>
                <a:srgbClr val="FF00FF"/>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Inner Core: 1/1750 = 5.7 ⨉ 10⁻⁴ =</a:t>
            </a:r>
            <a:r>
              <a:rPr lang="en">
                <a:solidFill>
                  <a:srgbClr val="FF00FF"/>
                </a:solidFill>
              </a:rPr>
              <a:t> 0.057%</a:t>
            </a:r>
            <a:endParaRPr>
              <a:solidFill>
                <a:srgbClr val="FF00FF"/>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cxnSp>
        <p:nvCxnSpPr>
          <p:cNvPr id="1534" name="Google Shape;1534;p116"/>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535" name="Google Shape;1535;p116"/>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536" name="Google Shape;1536;p116"/>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537" name="Google Shape;1537;p116"/>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538" name="Google Shape;1538;p116"/>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539" name="Google Shape;1539;p116"/>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540" name="Google Shape;1540;p116"/>
          <p:cNvSpPr txBox="1"/>
          <p:nvPr/>
        </p:nvSpPr>
        <p:spPr>
          <a:xfrm>
            <a:off x="5917950" y="34441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4" name="Shape 1544"/>
        <p:cNvGrpSpPr/>
        <p:nvPr/>
      </p:nvGrpSpPr>
      <p:grpSpPr>
        <a:xfrm>
          <a:off x="0" y="0"/>
          <a:ext cx="0" cy="0"/>
          <a:chOff x="0" y="0"/>
          <a:chExt cx="0" cy="0"/>
        </a:xfrm>
      </p:grpSpPr>
      <p:sp>
        <p:nvSpPr>
          <p:cNvPr id="1545" name="Google Shape;1545;p1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546" name="Google Shape;1546;p117"/>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547" name="Google Shape;1547;p117"/>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Finally, we can calculate the proportion of mass in each layer of Saturn by using the equation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	Proportion = (Mass of Layer) ÷ (Mass of Saturn)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Layer: 27/77 = 0.35 =</a:t>
            </a:r>
            <a:r>
              <a:rPr lang="en">
                <a:solidFill>
                  <a:srgbClr val="FF00FF"/>
                </a:solidFill>
              </a:rPr>
              <a:t> 35%</a:t>
            </a:r>
            <a:endParaRPr>
              <a:solidFill>
                <a:srgbClr val="FF00FF"/>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Middle Layer: 7/11 = 0.64 =</a:t>
            </a:r>
            <a:r>
              <a:rPr lang="en">
                <a:solidFill>
                  <a:srgbClr val="FF00FF"/>
                </a:solidFill>
              </a:rPr>
              <a:t> 64% </a:t>
            </a:r>
            <a:endParaRPr>
              <a:solidFill>
                <a:srgbClr val="FF00FF"/>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Core: 9/770 = 0.012 =</a:t>
            </a:r>
            <a:r>
              <a:rPr lang="en">
                <a:solidFill>
                  <a:srgbClr val="FF00FF"/>
                </a:solidFill>
              </a:rPr>
              <a:t> 1.2% </a:t>
            </a:r>
            <a:endParaRPr>
              <a:solidFill>
                <a:srgbClr val="FF00FF"/>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Inner Core: 1/1750 = 5.7 ⨉ 10⁻⁴ =</a:t>
            </a:r>
            <a:r>
              <a:rPr lang="en">
                <a:solidFill>
                  <a:srgbClr val="FF00FF"/>
                </a:solidFill>
              </a:rPr>
              <a:t> 0.057%</a:t>
            </a:r>
            <a:endParaRPr>
              <a:solidFill>
                <a:srgbClr val="FF00FF"/>
              </a:solidFill>
            </a:endParaRPr>
          </a:p>
          <a:p>
            <a:pPr indent="0" lvl="0" marL="0" rtl="0" algn="l">
              <a:spcBef>
                <a:spcPts val="0"/>
              </a:spcBef>
              <a:spcAft>
                <a:spcPts val="0"/>
              </a:spcAft>
              <a:buNone/>
            </a:pPr>
            <a:r>
              <a:t/>
            </a:r>
            <a:endParaRPr>
              <a:solidFill>
                <a:srgbClr val="FF00FF"/>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solidFill>
                  <a:srgbClr val="FF00FF"/>
                </a:solidFill>
              </a:rPr>
              <a:t>What does this look like? </a:t>
            </a:r>
            <a:endParaRPr>
              <a:solidFill>
                <a:srgbClr val="FF00FF"/>
              </a:solidFill>
            </a:endParaRPr>
          </a:p>
          <a:p>
            <a:pPr indent="0" lvl="0" marL="0" rtl="0" algn="l">
              <a:spcBef>
                <a:spcPts val="0"/>
              </a:spcBef>
              <a:spcAft>
                <a:spcPts val="0"/>
              </a:spcAft>
              <a:buNone/>
            </a:pPr>
            <a:r>
              <a:t/>
            </a:r>
            <a:endParaRPr>
              <a:solidFill>
                <a:schemeClr val="dk1"/>
              </a:solidFill>
            </a:endParaRPr>
          </a:p>
        </p:txBody>
      </p:sp>
      <p:cxnSp>
        <p:nvCxnSpPr>
          <p:cNvPr id="1548" name="Google Shape;1548;p117"/>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549" name="Google Shape;1549;p117"/>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550" name="Google Shape;1550;p117"/>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551" name="Google Shape;1551;p117"/>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552" name="Google Shape;1552;p117"/>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553" name="Google Shape;1553;p117"/>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554" name="Google Shape;1554;p117"/>
          <p:cNvSpPr txBox="1"/>
          <p:nvPr/>
        </p:nvSpPr>
        <p:spPr>
          <a:xfrm>
            <a:off x="5917950" y="34441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8" name="Shape 1558"/>
        <p:cNvGrpSpPr/>
        <p:nvPr/>
      </p:nvGrpSpPr>
      <p:grpSpPr>
        <a:xfrm>
          <a:off x="0" y="0"/>
          <a:ext cx="0" cy="0"/>
          <a:chOff x="0" y="0"/>
          <a:chExt cx="0" cy="0"/>
        </a:xfrm>
      </p:grpSpPr>
      <p:sp>
        <p:nvSpPr>
          <p:cNvPr id="1559" name="Google Shape;1559;p1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560" name="Google Shape;1560;p118"/>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cxnSp>
        <p:nvCxnSpPr>
          <p:cNvPr id="1561" name="Google Shape;1561;p118"/>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562" name="Google Shape;1562;p118"/>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563" name="Google Shape;1563;p118"/>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564" name="Google Shape;1564;p118"/>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565" name="Google Shape;1565;p118"/>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566" name="Google Shape;1566;p118"/>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567" name="Google Shape;1567;p118"/>
          <p:cNvSpPr txBox="1"/>
          <p:nvPr/>
        </p:nvSpPr>
        <p:spPr>
          <a:xfrm>
            <a:off x="5917950" y="34441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
        <p:nvSpPr>
          <p:cNvPr id="1568" name="Google Shape;1568;p118"/>
          <p:cNvSpPr/>
          <p:nvPr/>
        </p:nvSpPr>
        <p:spPr>
          <a:xfrm>
            <a:off x="554275" y="1280200"/>
            <a:ext cx="3694500" cy="3588900"/>
          </a:xfrm>
          <a:prstGeom prst="ellipse">
            <a:avLst/>
          </a:prstGeom>
          <a:solidFill>
            <a:srgbClr val="FFD9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9" name="Google Shape;1569;p118"/>
          <p:cNvSpPr/>
          <p:nvPr/>
        </p:nvSpPr>
        <p:spPr>
          <a:xfrm>
            <a:off x="1333525" y="2071000"/>
            <a:ext cx="2136000" cy="20073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0" name="Google Shape;1570;p118"/>
          <p:cNvSpPr/>
          <p:nvPr/>
        </p:nvSpPr>
        <p:spPr>
          <a:xfrm>
            <a:off x="1918225" y="2608750"/>
            <a:ext cx="966600" cy="931800"/>
          </a:xfrm>
          <a:prstGeom prst="ellipse">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1" name="Google Shape;1571;p118"/>
          <p:cNvSpPr/>
          <p:nvPr/>
        </p:nvSpPr>
        <p:spPr>
          <a:xfrm>
            <a:off x="2231575" y="2896450"/>
            <a:ext cx="339900" cy="3564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2" name="Google Shape;1572;p118"/>
          <p:cNvSpPr txBox="1"/>
          <p:nvPr/>
        </p:nvSpPr>
        <p:spPr>
          <a:xfrm>
            <a:off x="1860550" y="1586138"/>
            <a:ext cx="1873800" cy="45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35% mass</a:t>
            </a:r>
            <a:endParaRPr>
              <a:solidFill>
                <a:srgbClr val="FFFFFF"/>
              </a:solidFill>
            </a:endParaRPr>
          </a:p>
        </p:txBody>
      </p:sp>
      <p:sp>
        <p:nvSpPr>
          <p:cNvPr id="1573" name="Google Shape;1573;p118"/>
          <p:cNvSpPr txBox="1"/>
          <p:nvPr/>
        </p:nvSpPr>
        <p:spPr>
          <a:xfrm>
            <a:off x="1979375" y="2097000"/>
            <a:ext cx="1530600" cy="45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64% mass</a:t>
            </a:r>
            <a:endParaRPr>
              <a:solidFill>
                <a:srgbClr val="FFFFFF"/>
              </a:solidFill>
            </a:endParaRPr>
          </a:p>
        </p:txBody>
      </p:sp>
      <p:sp>
        <p:nvSpPr>
          <p:cNvPr id="1574" name="Google Shape;1574;p118"/>
          <p:cNvSpPr txBox="1"/>
          <p:nvPr/>
        </p:nvSpPr>
        <p:spPr>
          <a:xfrm>
            <a:off x="2018900" y="2571750"/>
            <a:ext cx="1378800" cy="36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1.2% mass</a:t>
            </a:r>
            <a:endParaRPr>
              <a:solidFill>
                <a:srgbClr val="FFFFFF"/>
              </a:solidFill>
            </a:endParaRPr>
          </a:p>
        </p:txBody>
      </p:sp>
      <p:sp>
        <p:nvSpPr>
          <p:cNvPr id="1575" name="Google Shape;1575;p118"/>
          <p:cNvSpPr txBox="1"/>
          <p:nvPr/>
        </p:nvSpPr>
        <p:spPr>
          <a:xfrm>
            <a:off x="2018900" y="2835650"/>
            <a:ext cx="1378800" cy="43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0.057% mass</a:t>
            </a:r>
            <a:endParaRPr>
              <a:solidFill>
                <a:srgbClr val="FFFFF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3"/>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156" name="Google Shape;156;p23"/>
          <p:cNvSpPr txBox="1"/>
          <p:nvPr>
            <p:ph idx="1" type="body"/>
          </p:nvPr>
        </p:nvSpPr>
        <p:spPr>
          <a:xfrm>
            <a:off x="311700" y="1152475"/>
            <a:ext cx="39825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rPr lang="en" sz="1400"/>
              <a:t>Crust: </a:t>
            </a:r>
            <a:r>
              <a:rPr lang="en" sz="1400"/>
              <a:t>⁴/₃ π ⨉ (6410km)³ − ⁴/₃ π ⨉ (6400km)³ = </a:t>
            </a:r>
            <a:r>
              <a:rPr lang="en" sz="1400">
                <a:solidFill>
                  <a:srgbClr val="0000FF"/>
                </a:solidFill>
              </a:rPr>
              <a:t>5.2 ⨉ 10⁹km³ (SMALLEST)</a:t>
            </a:r>
            <a:endParaRPr sz="1400">
              <a:solidFill>
                <a:srgbClr val="0000FF"/>
              </a:solidFill>
            </a:endParaRPr>
          </a:p>
          <a:p>
            <a:pPr indent="0" lvl="0" marL="0" rtl="0" algn="l">
              <a:spcBef>
                <a:spcPts val="1600"/>
              </a:spcBef>
              <a:spcAft>
                <a:spcPts val="0"/>
              </a:spcAft>
              <a:buNone/>
            </a:pPr>
            <a:r>
              <a:rPr lang="en" sz="1400"/>
              <a:t>Mantle: ⁴/₃ π ⨉ (6400km)³ − ⁴/₃ π ⨉ (3400km)³ = </a:t>
            </a:r>
            <a:r>
              <a:rPr lang="en" sz="1400">
                <a:solidFill>
                  <a:srgbClr val="0000FF"/>
                </a:solidFill>
              </a:rPr>
              <a:t>9.3 ⨉ 10¹¹km³ (LARGEST)</a:t>
            </a:r>
            <a:endParaRPr sz="1400">
              <a:solidFill>
                <a:srgbClr val="0000FF"/>
              </a:solidFill>
            </a:endParaRPr>
          </a:p>
          <a:p>
            <a:pPr indent="0" lvl="0" marL="0" rtl="0" algn="l">
              <a:spcBef>
                <a:spcPts val="1600"/>
              </a:spcBef>
              <a:spcAft>
                <a:spcPts val="0"/>
              </a:spcAft>
              <a:buNone/>
            </a:pPr>
            <a:r>
              <a:rPr lang="en" sz="1400"/>
              <a:t>Outer Core: ⁴/₃ π ⨉ (3400km)³ − ⁴/₃ π ⨉ (1200km)³ = </a:t>
            </a:r>
            <a:r>
              <a:rPr lang="en" sz="1400">
                <a:solidFill>
                  <a:srgbClr val="0000FF"/>
                </a:solidFill>
              </a:rPr>
              <a:t>1.6 ⨉ 10¹¹km³</a:t>
            </a:r>
            <a:endParaRPr sz="1400">
              <a:solidFill>
                <a:srgbClr val="0000FF"/>
              </a:solidFill>
            </a:endParaRPr>
          </a:p>
          <a:p>
            <a:pPr indent="0" lvl="0" marL="0" rtl="0" algn="l">
              <a:spcBef>
                <a:spcPts val="1600"/>
              </a:spcBef>
              <a:spcAft>
                <a:spcPts val="1600"/>
              </a:spcAft>
              <a:buNone/>
            </a:pPr>
            <a:r>
              <a:rPr lang="en" sz="1400"/>
              <a:t>Inner Core: ⁴/₃ π ⨉ (1200km)³ =</a:t>
            </a:r>
            <a:r>
              <a:rPr lang="en" sz="1400">
                <a:solidFill>
                  <a:srgbClr val="0000FF"/>
                </a:solidFill>
              </a:rPr>
              <a:t> 7.2 ⨉ 10⁹km³</a:t>
            </a:r>
            <a:endParaRPr sz="1400">
              <a:solidFill>
                <a:srgbClr val="0000FF"/>
              </a:solidFill>
            </a:endParaRPr>
          </a:p>
        </p:txBody>
      </p:sp>
      <p:pic>
        <p:nvPicPr>
          <p:cNvPr id="157" name="Google Shape;157;p23"/>
          <p:cNvPicPr preferRelativeResize="0"/>
          <p:nvPr/>
        </p:nvPicPr>
        <p:blipFill>
          <a:blip r:embed="rId3">
            <a:alphaModFix/>
          </a:blip>
          <a:stretch>
            <a:fillRect/>
          </a:stretch>
        </p:blipFill>
        <p:spPr>
          <a:xfrm>
            <a:off x="4446600" y="1170125"/>
            <a:ext cx="4591525" cy="3301250"/>
          </a:xfrm>
          <a:prstGeom prst="rect">
            <a:avLst/>
          </a:prstGeom>
          <a:noFill/>
          <a:ln>
            <a:noFill/>
          </a:ln>
        </p:spPr>
      </p:pic>
      <p:pic>
        <p:nvPicPr>
          <p:cNvPr id="158" name="Google Shape;158;p23"/>
          <p:cNvPicPr preferRelativeResize="0"/>
          <p:nvPr/>
        </p:nvPicPr>
        <p:blipFill>
          <a:blip r:embed="rId4">
            <a:alphaModFix/>
          </a:blip>
          <a:stretch>
            <a:fillRect/>
          </a:stretch>
        </p:blipFill>
        <p:spPr>
          <a:xfrm>
            <a:off x="2651597" y="99987"/>
            <a:ext cx="1699477" cy="985125"/>
          </a:xfrm>
          <a:prstGeom prst="rect">
            <a:avLst/>
          </a:prstGeom>
          <a:noFill/>
          <a:ln>
            <a:noFill/>
          </a:ln>
        </p:spPr>
      </p:pic>
      <p:sp>
        <p:nvSpPr>
          <p:cNvPr id="159" name="Google Shape;159;p23"/>
          <p:cNvSpPr txBox="1"/>
          <p:nvPr/>
        </p:nvSpPr>
        <p:spPr>
          <a:xfrm>
            <a:off x="5111000" y="387725"/>
            <a:ext cx="3031200" cy="63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1800">
                <a:solidFill>
                  <a:schemeClr val="dk2"/>
                </a:solidFill>
              </a:rPr>
              <a:t>Volume of sphere = ⁴/₃ πr³</a:t>
            </a:r>
            <a:endParaRPr/>
          </a:p>
        </p:txBody>
      </p:sp>
      <p:sp>
        <p:nvSpPr>
          <p:cNvPr id="160" name="Google Shape;160;p23"/>
          <p:cNvSpPr txBox="1"/>
          <p:nvPr/>
        </p:nvSpPr>
        <p:spPr>
          <a:xfrm>
            <a:off x="6094000" y="1350425"/>
            <a:ext cx="7578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161" name="Google Shape;161;p23"/>
          <p:cNvSpPr txBox="1"/>
          <p:nvPr/>
        </p:nvSpPr>
        <p:spPr>
          <a:xfrm>
            <a:off x="6441313" y="1847400"/>
            <a:ext cx="10062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cxnSp>
        <p:nvCxnSpPr>
          <p:cNvPr id="162" name="Google Shape;162;p23"/>
          <p:cNvCxnSpPr/>
          <p:nvPr/>
        </p:nvCxnSpPr>
        <p:spPr>
          <a:xfrm rot="10800000">
            <a:off x="4942525" y="1626625"/>
            <a:ext cx="4003800" cy="2700"/>
          </a:xfrm>
          <a:prstGeom prst="straightConnector1">
            <a:avLst/>
          </a:prstGeom>
          <a:noFill/>
          <a:ln cap="flat" cmpd="sng" w="9525">
            <a:solidFill>
              <a:schemeClr val="dk2"/>
            </a:solidFill>
            <a:prstDash val="solid"/>
            <a:round/>
            <a:headEnd len="med" w="med" type="none"/>
            <a:tailEnd len="med" w="med" type="none"/>
          </a:ln>
        </p:spPr>
      </p:cxnSp>
      <p:cxnSp>
        <p:nvCxnSpPr>
          <p:cNvPr id="163" name="Google Shape;163;p23"/>
          <p:cNvCxnSpPr/>
          <p:nvPr/>
        </p:nvCxnSpPr>
        <p:spPr>
          <a:xfrm rot="10800000">
            <a:off x="5015175" y="2568600"/>
            <a:ext cx="4101600" cy="4500"/>
          </a:xfrm>
          <a:prstGeom prst="straightConnector1">
            <a:avLst/>
          </a:prstGeom>
          <a:noFill/>
          <a:ln cap="flat" cmpd="sng" w="9525">
            <a:solidFill>
              <a:schemeClr val="dk2"/>
            </a:solidFill>
            <a:prstDash val="solid"/>
            <a:round/>
            <a:headEnd len="med" w="med" type="none"/>
            <a:tailEnd len="med" w="med" type="none"/>
          </a:ln>
        </p:spPr>
      </p:cxnSp>
      <p:cxnSp>
        <p:nvCxnSpPr>
          <p:cNvPr id="164" name="Google Shape;164;p23"/>
          <p:cNvCxnSpPr/>
          <p:nvPr/>
        </p:nvCxnSpPr>
        <p:spPr>
          <a:xfrm rot="10800000">
            <a:off x="5034325" y="3404750"/>
            <a:ext cx="4003800" cy="2700"/>
          </a:xfrm>
          <a:prstGeom prst="straightConnector1">
            <a:avLst/>
          </a:prstGeom>
          <a:noFill/>
          <a:ln cap="flat" cmpd="sng" w="9525">
            <a:solidFill>
              <a:schemeClr val="dk2"/>
            </a:solidFill>
            <a:prstDash val="solid"/>
            <a:round/>
            <a:headEnd len="med" w="med" type="none"/>
            <a:tailEnd len="med" w="med" type="none"/>
          </a:ln>
        </p:spPr>
      </p:cxnSp>
      <p:sp>
        <p:nvSpPr>
          <p:cNvPr id="165" name="Google Shape;165;p23"/>
          <p:cNvSpPr txBox="1"/>
          <p:nvPr/>
        </p:nvSpPr>
        <p:spPr>
          <a:xfrm>
            <a:off x="5738325" y="27714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66" name="Google Shape;166;p23"/>
          <p:cNvSpPr txBox="1"/>
          <p:nvPr/>
        </p:nvSpPr>
        <p:spPr>
          <a:xfrm>
            <a:off x="5971825" y="34627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24"/>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172" name="Google Shape;172;p24"/>
          <p:cNvSpPr txBox="1"/>
          <p:nvPr>
            <p:ph idx="1" type="body"/>
          </p:nvPr>
        </p:nvSpPr>
        <p:spPr>
          <a:xfrm>
            <a:off x="311700" y="1152475"/>
            <a:ext cx="39825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rPr lang="en" sz="1400"/>
              <a:t>Crust: </a:t>
            </a:r>
            <a:r>
              <a:rPr lang="en" sz="1400">
                <a:solidFill>
                  <a:srgbClr val="0000FF"/>
                </a:solidFill>
              </a:rPr>
              <a:t>5.2 ⨉ 10⁹km³ (SMALLEST)</a:t>
            </a:r>
            <a:endParaRPr sz="1400">
              <a:solidFill>
                <a:srgbClr val="0000FF"/>
              </a:solidFill>
            </a:endParaRPr>
          </a:p>
          <a:p>
            <a:pPr indent="0" lvl="0" marL="0" rtl="0" algn="l">
              <a:spcBef>
                <a:spcPts val="1600"/>
              </a:spcBef>
              <a:spcAft>
                <a:spcPts val="0"/>
              </a:spcAft>
              <a:buNone/>
            </a:pPr>
            <a:r>
              <a:rPr lang="en" sz="1400"/>
              <a:t>Mantle: </a:t>
            </a:r>
            <a:r>
              <a:rPr lang="en" sz="1400">
                <a:solidFill>
                  <a:srgbClr val="0000FF"/>
                </a:solidFill>
              </a:rPr>
              <a:t>9.3 ⨉ 10¹¹km³ (LARGEST)</a:t>
            </a:r>
            <a:endParaRPr sz="1400">
              <a:solidFill>
                <a:srgbClr val="0000FF"/>
              </a:solidFill>
            </a:endParaRPr>
          </a:p>
          <a:p>
            <a:pPr indent="0" lvl="0" marL="0" rtl="0" algn="l">
              <a:spcBef>
                <a:spcPts val="1600"/>
              </a:spcBef>
              <a:spcAft>
                <a:spcPts val="0"/>
              </a:spcAft>
              <a:buNone/>
            </a:pPr>
            <a:r>
              <a:rPr lang="en" sz="1400"/>
              <a:t>Outer Core: </a:t>
            </a:r>
            <a:r>
              <a:rPr lang="en" sz="1400">
                <a:solidFill>
                  <a:srgbClr val="0000FF"/>
                </a:solidFill>
              </a:rPr>
              <a:t>1.6 ⨉ 10¹¹km³</a:t>
            </a:r>
            <a:endParaRPr sz="1400">
              <a:solidFill>
                <a:srgbClr val="0000FF"/>
              </a:solidFill>
            </a:endParaRPr>
          </a:p>
          <a:p>
            <a:pPr indent="0" lvl="0" marL="0" rtl="0" algn="l">
              <a:spcBef>
                <a:spcPts val="1600"/>
              </a:spcBef>
              <a:spcAft>
                <a:spcPts val="0"/>
              </a:spcAft>
              <a:buNone/>
            </a:pPr>
            <a:r>
              <a:rPr lang="en" sz="1400"/>
              <a:t>Inner Core:</a:t>
            </a:r>
            <a:r>
              <a:rPr lang="en" sz="1400">
                <a:solidFill>
                  <a:srgbClr val="0000FF"/>
                </a:solidFill>
              </a:rPr>
              <a:t> 7.2 ⨉ 10⁹km³</a:t>
            </a:r>
            <a:endParaRPr sz="1400">
              <a:solidFill>
                <a:srgbClr val="0000FF"/>
              </a:solidFill>
            </a:endParaRPr>
          </a:p>
          <a:p>
            <a:pPr indent="0" lvl="0" marL="0" rtl="0" algn="l">
              <a:spcBef>
                <a:spcPts val="1600"/>
              </a:spcBef>
              <a:spcAft>
                <a:spcPts val="1600"/>
              </a:spcAft>
              <a:buNone/>
            </a:pPr>
            <a:r>
              <a:rPr lang="en" sz="1400">
                <a:solidFill>
                  <a:srgbClr val="FF0000"/>
                </a:solidFill>
              </a:rPr>
              <a:t>Total Volume = 1.1 ⨉ 10¹²km³</a:t>
            </a:r>
            <a:endParaRPr sz="1400">
              <a:solidFill>
                <a:srgbClr val="FF0000"/>
              </a:solidFill>
            </a:endParaRPr>
          </a:p>
        </p:txBody>
      </p:sp>
      <p:pic>
        <p:nvPicPr>
          <p:cNvPr id="173" name="Google Shape;173;p24"/>
          <p:cNvPicPr preferRelativeResize="0"/>
          <p:nvPr/>
        </p:nvPicPr>
        <p:blipFill>
          <a:blip r:embed="rId3">
            <a:alphaModFix/>
          </a:blip>
          <a:stretch>
            <a:fillRect/>
          </a:stretch>
        </p:blipFill>
        <p:spPr>
          <a:xfrm>
            <a:off x="4446600" y="1170125"/>
            <a:ext cx="4591525" cy="3301250"/>
          </a:xfrm>
          <a:prstGeom prst="rect">
            <a:avLst/>
          </a:prstGeom>
          <a:noFill/>
          <a:ln>
            <a:noFill/>
          </a:ln>
        </p:spPr>
      </p:pic>
      <p:pic>
        <p:nvPicPr>
          <p:cNvPr id="174" name="Google Shape;174;p24"/>
          <p:cNvPicPr preferRelativeResize="0"/>
          <p:nvPr/>
        </p:nvPicPr>
        <p:blipFill>
          <a:blip r:embed="rId4">
            <a:alphaModFix/>
          </a:blip>
          <a:stretch>
            <a:fillRect/>
          </a:stretch>
        </p:blipFill>
        <p:spPr>
          <a:xfrm>
            <a:off x="2651597" y="99987"/>
            <a:ext cx="1699477" cy="985125"/>
          </a:xfrm>
          <a:prstGeom prst="rect">
            <a:avLst/>
          </a:prstGeom>
          <a:noFill/>
          <a:ln>
            <a:noFill/>
          </a:ln>
        </p:spPr>
      </p:pic>
      <p:sp>
        <p:nvSpPr>
          <p:cNvPr id="175" name="Google Shape;175;p24"/>
          <p:cNvSpPr txBox="1"/>
          <p:nvPr/>
        </p:nvSpPr>
        <p:spPr>
          <a:xfrm>
            <a:off x="5111000" y="387725"/>
            <a:ext cx="3031200" cy="63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1800">
                <a:solidFill>
                  <a:schemeClr val="dk2"/>
                </a:solidFill>
              </a:rPr>
              <a:t>Volume of sphere = ⁴/₃ πr³</a:t>
            </a:r>
            <a:endParaRPr/>
          </a:p>
        </p:txBody>
      </p:sp>
      <p:sp>
        <p:nvSpPr>
          <p:cNvPr id="176" name="Google Shape;176;p24"/>
          <p:cNvSpPr txBox="1"/>
          <p:nvPr/>
        </p:nvSpPr>
        <p:spPr>
          <a:xfrm>
            <a:off x="6094000" y="1350425"/>
            <a:ext cx="7578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177" name="Google Shape;177;p24"/>
          <p:cNvSpPr txBox="1"/>
          <p:nvPr/>
        </p:nvSpPr>
        <p:spPr>
          <a:xfrm>
            <a:off x="6441313" y="1847400"/>
            <a:ext cx="10062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cxnSp>
        <p:nvCxnSpPr>
          <p:cNvPr id="178" name="Google Shape;178;p24"/>
          <p:cNvCxnSpPr/>
          <p:nvPr/>
        </p:nvCxnSpPr>
        <p:spPr>
          <a:xfrm rot="10800000">
            <a:off x="4942525" y="1626625"/>
            <a:ext cx="4003800" cy="2700"/>
          </a:xfrm>
          <a:prstGeom prst="straightConnector1">
            <a:avLst/>
          </a:prstGeom>
          <a:noFill/>
          <a:ln cap="flat" cmpd="sng" w="9525">
            <a:solidFill>
              <a:schemeClr val="dk2"/>
            </a:solidFill>
            <a:prstDash val="solid"/>
            <a:round/>
            <a:headEnd len="med" w="med" type="none"/>
            <a:tailEnd len="med" w="med" type="none"/>
          </a:ln>
        </p:spPr>
      </p:cxnSp>
      <p:cxnSp>
        <p:nvCxnSpPr>
          <p:cNvPr id="179" name="Google Shape;179;p24"/>
          <p:cNvCxnSpPr/>
          <p:nvPr/>
        </p:nvCxnSpPr>
        <p:spPr>
          <a:xfrm rot="10800000">
            <a:off x="5015175" y="2568600"/>
            <a:ext cx="4101600" cy="4500"/>
          </a:xfrm>
          <a:prstGeom prst="straightConnector1">
            <a:avLst/>
          </a:prstGeom>
          <a:noFill/>
          <a:ln cap="flat" cmpd="sng" w="9525">
            <a:solidFill>
              <a:schemeClr val="dk2"/>
            </a:solidFill>
            <a:prstDash val="solid"/>
            <a:round/>
            <a:headEnd len="med" w="med" type="none"/>
            <a:tailEnd len="med" w="med" type="none"/>
          </a:ln>
        </p:spPr>
      </p:cxnSp>
      <p:cxnSp>
        <p:nvCxnSpPr>
          <p:cNvPr id="180" name="Google Shape;180;p24"/>
          <p:cNvCxnSpPr/>
          <p:nvPr/>
        </p:nvCxnSpPr>
        <p:spPr>
          <a:xfrm rot="10800000">
            <a:off x="5034325" y="3404750"/>
            <a:ext cx="4003800" cy="2700"/>
          </a:xfrm>
          <a:prstGeom prst="straightConnector1">
            <a:avLst/>
          </a:prstGeom>
          <a:noFill/>
          <a:ln cap="flat" cmpd="sng" w="9525">
            <a:solidFill>
              <a:schemeClr val="dk2"/>
            </a:solidFill>
            <a:prstDash val="solid"/>
            <a:round/>
            <a:headEnd len="med" w="med" type="none"/>
            <a:tailEnd len="med" w="med" type="none"/>
          </a:ln>
        </p:spPr>
      </p:cxnSp>
      <p:sp>
        <p:nvSpPr>
          <p:cNvPr id="181" name="Google Shape;181;p24"/>
          <p:cNvSpPr txBox="1"/>
          <p:nvPr/>
        </p:nvSpPr>
        <p:spPr>
          <a:xfrm>
            <a:off x="5738325" y="27714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82" name="Google Shape;182;p24"/>
          <p:cNvSpPr txBox="1"/>
          <p:nvPr/>
        </p:nvSpPr>
        <p:spPr>
          <a:xfrm>
            <a:off x="5971825" y="34627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25"/>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188" name="Google Shape;188;p25"/>
          <p:cNvSpPr txBox="1"/>
          <p:nvPr/>
        </p:nvSpPr>
        <p:spPr>
          <a:xfrm>
            <a:off x="1995925" y="2260425"/>
            <a:ext cx="698700" cy="5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189" name="Google Shape;189;p25"/>
          <p:cNvSpPr txBox="1"/>
          <p:nvPr/>
        </p:nvSpPr>
        <p:spPr>
          <a:xfrm>
            <a:off x="2661025" y="2707300"/>
            <a:ext cx="926100" cy="50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190" name="Google Shape;190;p25"/>
          <p:cNvSpPr txBox="1"/>
          <p:nvPr/>
        </p:nvSpPr>
        <p:spPr>
          <a:xfrm>
            <a:off x="8403175" y="3435725"/>
            <a:ext cx="227400" cy="39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91" name="Google Shape;191;p25"/>
          <p:cNvPicPr preferRelativeResize="0"/>
          <p:nvPr/>
        </p:nvPicPr>
        <p:blipFill>
          <a:blip r:embed="rId3">
            <a:alphaModFix/>
          </a:blip>
          <a:stretch>
            <a:fillRect/>
          </a:stretch>
        </p:blipFill>
        <p:spPr>
          <a:xfrm>
            <a:off x="2651597" y="99987"/>
            <a:ext cx="1699477" cy="985125"/>
          </a:xfrm>
          <a:prstGeom prst="rect">
            <a:avLst/>
          </a:prstGeom>
          <a:noFill/>
          <a:ln>
            <a:noFill/>
          </a:ln>
        </p:spPr>
      </p:pic>
      <p:sp>
        <p:nvSpPr>
          <p:cNvPr id="192" name="Google Shape;192;p25"/>
          <p:cNvSpPr/>
          <p:nvPr/>
        </p:nvSpPr>
        <p:spPr>
          <a:xfrm>
            <a:off x="1292800" y="1263400"/>
            <a:ext cx="4010700" cy="3814200"/>
          </a:xfrm>
          <a:prstGeom prst="ellipse">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25"/>
          <p:cNvSpPr/>
          <p:nvPr/>
        </p:nvSpPr>
        <p:spPr>
          <a:xfrm>
            <a:off x="1380975" y="1322325"/>
            <a:ext cx="3839400" cy="3687900"/>
          </a:xfrm>
          <a:prstGeom prst="ellipse">
            <a:avLst/>
          </a:prstGeom>
          <a:solidFill>
            <a:srgbClr val="FF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25"/>
          <p:cNvSpPr/>
          <p:nvPr/>
        </p:nvSpPr>
        <p:spPr>
          <a:xfrm>
            <a:off x="2336800" y="2256900"/>
            <a:ext cx="1810200" cy="1835400"/>
          </a:xfrm>
          <a:prstGeom prst="ellipse">
            <a:avLst/>
          </a:prstGeom>
          <a:solidFill>
            <a:srgbClr val="FFFF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25"/>
          <p:cNvSpPr/>
          <p:nvPr/>
        </p:nvSpPr>
        <p:spPr>
          <a:xfrm>
            <a:off x="3006400" y="2909750"/>
            <a:ext cx="479400" cy="505200"/>
          </a:xfrm>
          <a:prstGeom prst="ellipse">
            <a:avLst/>
          </a:prstGeom>
          <a:solidFill>
            <a:srgbClr val="FFFFFF"/>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25"/>
          <p:cNvSpPr/>
          <p:nvPr/>
        </p:nvSpPr>
        <p:spPr>
          <a:xfrm rot="2518265">
            <a:off x="1808712" y="2171911"/>
            <a:ext cx="871171" cy="143181"/>
          </a:xfrm>
          <a:prstGeom prst="leftRightArrow">
            <a:avLst>
              <a:gd fmla="val 50000" name="adj1"/>
              <a:gd fmla="val 50000" name="adj2"/>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25"/>
          <p:cNvSpPr txBox="1"/>
          <p:nvPr/>
        </p:nvSpPr>
        <p:spPr>
          <a:xfrm rot="-2153843">
            <a:off x="2168812" y="1826782"/>
            <a:ext cx="816598" cy="21075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3000km</a:t>
            </a:r>
            <a:endParaRPr>
              <a:solidFill>
                <a:srgbClr val="FFFFFF"/>
              </a:solidFill>
            </a:endParaRPr>
          </a:p>
        </p:txBody>
      </p:sp>
      <p:sp>
        <p:nvSpPr>
          <p:cNvPr id="198" name="Google Shape;198;p25"/>
          <p:cNvSpPr/>
          <p:nvPr/>
        </p:nvSpPr>
        <p:spPr>
          <a:xfrm rot="-585093">
            <a:off x="1071731" y="3705735"/>
            <a:ext cx="302876" cy="100762"/>
          </a:xfrm>
          <a:prstGeom prst="rightArrow">
            <a:avLst>
              <a:gd fmla="val 50000" name="adj1"/>
              <a:gd fmla="val 50000" name="adj2"/>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25"/>
          <p:cNvSpPr/>
          <p:nvPr/>
        </p:nvSpPr>
        <p:spPr>
          <a:xfrm rot="9381263">
            <a:off x="1464368" y="3583143"/>
            <a:ext cx="302933" cy="100886"/>
          </a:xfrm>
          <a:prstGeom prst="rightArrow">
            <a:avLst>
              <a:gd fmla="val 50000" name="adj1"/>
              <a:gd fmla="val 50000" name="adj2"/>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25"/>
          <p:cNvSpPr txBox="1"/>
          <p:nvPr/>
        </p:nvSpPr>
        <p:spPr>
          <a:xfrm rot="-854329">
            <a:off x="806166" y="3263277"/>
            <a:ext cx="1461189" cy="21384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10km thick</a:t>
            </a:r>
            <a:endParaRPr/>
          </a:p>
        </p:txBody>
      </p:sp>
      <p:sp>
        <p:nvSpPr>
          <p:cNvPr id="201" name="Google Shape;201;p25"/>
          <p:cNvSpPr/>
          <p:nvPr/>
        </p:nvSpPr>
        <p:spPr>
          <a:xfrm rot="-8481009">
            <a:off x="2515887" y="2692664"/>
            <a:ext cx="538940" cy="150442"/>
          </a:xfrm>
          <a:prstGeom prst="leftRightArrow">
            <a:avLst>
              <a:gd fmla="val 50000" name="adj1"/>
              <a:gd fmla="val 50000" name="adj2"/>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25"/>
          <p:cNvSpPr txBox="1"/>
          <p:nvPr/>
        </p:nvSpPr>
        <p:spPr>
          <a:xfrm rot="-2397345">
            <a:off x="2621190" y="2230986"/>
            <a:ext cx="1187021" cy="336904"/>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2200km </a:t>
            </a:r>
            <a:endParaRPr/>
          </a:p>
        </p:txBody>
      </p:sp>
      <p:sp>
        <p:nvSpPr>
          <p:cNvPr id="203" name="Google Shape;203;p25"/>
          <p:cNvSpPr/>
          <p:nvPr/>
        </p:nvSpPr>
        <p:spPr>
          <a:xfrm flipH="1" rot="-8345627">
            <a:off x="2998492" y="3031573"/>
            <a:ext cx="317949" cy="130356"/>
          </a:xfrm>
          <a:prstGeom prst="leftRightArrow">
            <a:avLst>
              <a:gd fmla="val 50000" name="adj1"/>
              <a:gd fmla="val 50000" name="adj2"/>
            </a:avLst>
          </a:prstGeom>
          <a:solidFill>
            <a:srgbClr val="00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25"/>
          <p:cNvSpPr txBox="1"/>
          <p:nvPr/>
        </p:nvSpPr>
        <p:spPr>
          <a:xfrm rot="1905143">
            <a:off x="2975420" y="2884604"/>
            <a:ext cx="784989" cy="150606"/>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t>1200km</a:t>
            </a:r>
            <a:endParaRPr sz="1200"/>
          </a:p>
        </p:txBody>
      </p:sp>
      <p:pic>
        <p:nvPicPr>
          <p:cNvPr id="205" name="Google Shape;205;p25"/>
          <p:cNvPicPr preferRelativeResize="0"/>
          <p:nvPr/>
        </p:nvPicPr>
        <p:blipFill>
          <a:blip r:embed="rId4">
            <a:alphaModFix/>
          </a:blip>
          <a:stretch>
            <a:fillRect/>
          </a:stretch>
        </p:blipFill>
        <p:spPr>
          <a:xfrm>
            <a:off x="5103550" y="152400"/>
            <a:ext cx="3762375" cy="27051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26"/>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211" name="Google Shape;211;p26"/>
          <p:cNvSpPr txBox="1"/>
          <p:nvPr/>
        </p:nvSpPr>
        <p:spPr>
          <a:xfrm>
            <a:off x="1995925" y="2260425"/>
            <a:ext cx="698700" cy="5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212" name="Google Shape;212;p26"/>
          <p:cNvSpPr txBox="1"/>
          <p:nvPr/>
        </p:nvSpPr>
        <p:spPr>
          <a:xfrm>
            <a:off x="2661025" y="2707300"/>
            <a:ext cx="926100" cy="50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213" name="Google Shape;213;p26"/>
          <p:cNvSpPr txBox="1"/>
          <p:nvPr/>
        </p:nvSpPr>
        <p:spPr>
          <a:xfrm>
            <a:off x="8403175" y="3435725"/>
            <a:ext cx="227400" cy="39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214" name="Google Shape;214;p26"/>
          <p:cNvPicPr preferRelativeResize="0"/>
          <p:nvPr/>
        </p:nvPicPr>
        <p:blipFill>
          <a:blip r:embed="rId3">
            <a:alphaModFix/>
          </a:blip>
          <a:stretch>
            <a:fillRect/>
          </a:stretch>
        </p:blipFill>
        <p:spPr>
          <a:xfrm>
            <a:off x="2651597" y="99987"/>
            <a:ext cx="1699477" cy="985125"/>
          </a:xfrm>
          <a:prstGeom prst="rect">
            <a:avLst/>
          </a:prstGeom>
          <a:noFill/>
          <a:ln>
            <a:noFill/>
          </a:ln>
        </p:spPr>
      </p:pic>
      <p:sp>
        <p:nvSpPr>
          <p:cNvPr id="215" name="Google Shape;215;p26"/>
          <p:cNvSpPr/>
          <p:nvPr/>
        </p:nvSpPr>
        <p:spPr>
          <a:xfrm>
            <a:off x="1292800" y="1263400"/>
            <a:ext cx="4010700" cy="3814200"/>
          </a:xfrm>
          <a:prstGeom prst="ellipse">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26"/>
          <p:cNvSpPr/>
          <p:nvPr/>
        </p:nvSpPr>
        <p:spPr>
          <a:xfrm>
            <a:off x="1380975" y="1322325"/>
            <a:ext cx="3839400" cy="3687900"/>
          </a:xfrm>
          <a:prstGeom prst="ellipse">
            <a:avLst/>
          </a:prstGeom>
          <a:solidFill>
            <a:srgbClr val="FF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26"/>
          <p:cNvSpPr/>
          <p:nvPr/>
        </p:nvSpPr>
        <p:spPr>
          <a:xfrm>
            <a:off x="2336800" y="2256900"/>
            <a:ext cx="1810200" cy="1835400"/>
          </a:xfrm>
          <a:prstGeom prst="ellipse">
            <a:avLst/>
          </a:prstGeom>
          <a:solidFill>
            <a:srgbClr val="FFFF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26"/>
          <p:cNvSpPr/>
          <p:nvPr/>
        </p:nvSpPr>
        <p:spPr>
          <a:xfrm>
            <a:off x="3006400" y="2909750"/>
            <a:ext cx="479400" cy="505200"/>
          </a:xfrm>
          <a:prstGeom prst="ellipse">
            <a:avLst/>
          </a:prstGeom>
          <a:solidFill>
            <a:srgbClr val="FFFFFF"/>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26"/>
          <p:cNvSpPr/>
          <p:nvPr/>
        </p:nvSpPr>
        <p:spPr>
          <a:xfrm rot="2518265">
            <a:off x="1808712" y="2171911"/>
            <a:ext cx="871171" cy="143181"/>
          </a:xfrm>
          <a:prstGeom prst="leftRightArrow">
            <a:avLst>
              <a:gd fmla="val 50000" name="adj1"/>
              <a:gd fmla="val 50000" name="adj2"/>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26"/>
          <p:cNvSpPr txBox="1"/>
          <p:nvPr/>
        </p:nvSpPr>
        <p:spPr>
          <a:xfrm rot="-2153843">
            <a:off x="2168812" y="1826782"/>
            <a:ext cx="816598" cy="21075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3000km</a:t>
            </a:r>
            <a:endParaRPr>
              <a:solidFill>
                <a:srgbClr val="FFFFFF"/>
              </a:solidFill>
            </a:endParaRPr>
          </a:p>
        </p:txBody>
      </p:sp>
      <p:sp>
        <p:nvSpPr>
          <p:cNvPr id="221" name="Google Shape;221;p26"/>
          <p:cNvSpPr/>
          <p:nvPr/>
        </p:nvSpPr>
        <p:spPr>
          <a:xfrm rot="-585093">
            <a:off x="1071731" y="3705735"/>
            <a:ext cx="302876" cy="100762"/>
          </a:xfrm>
          <a:prstGeom prst="rightArrow">
            <a:avLst>
              <a:gd fmla="val 50000" name="adj1"/>
              <a:gd fmla="val 50000" name="adj2"/>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26"/>
          <p:cNvSpPr/>
          <p:nvPr/>
        </p:nvSpPr>
        <p:spPr>
          <a:xfrm rot="9381263">
            <a:off x="1464368" y="3583143"/>
            <a:ext cx="302933" cy="100886"/>
          </a:xfrm>
          <a:prstGeom prst="rightArrow">
            <a:avLst>
              <a:gd fmla="val 50000" name="adj1"/>
              <a:gd fmla="val 50000" name="adj2"/>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26"/>
          <p:cNvSpPr txBox="1"/>
          <p:nvPr/>
        </p:nvSpPr>
        <p:spPr>
          <a:xfrm rot="-854329">
            <a:off x="806166" y="3263277"/>
            <a:ext cx="1461189" cy="21384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10km thick</a:t>
            </a:r>
            <a:endParaRPr/>
          </a:p>
        </p:txBody>
      </p:sp>
      <p:sp>
        <p:nvSpPr>
          <p:cNvPr id="224" name="Google Shape;224;p26"/>
          <p:cNvSpPr/>
          <p:nvPr/>
        </p:nvSpPr>
        <p:spPr>
          <a:xfrm rot="-8481009">
            <a:off x="2515887" y="2692664"/>
            <a:ext cx="538940" cy="150442"/>
          </a:xfrm>
          <a:prstGeom prst="leftRightArrow">
            <a:avLst>
              <a:gd fmla="val 50000" name="adj1"/>
              <a:gd fmla="val 50000" name="adj2"/>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26"/>
          <p:cNvSpPr txBox="1"/>
          <p:nvPr/>
        </p:nvSpPr>
        <p:spPr>
          <a:xfrm rot="-2397345">
            <a:off x="2621190" y="2230986"/>
            <a:ext cx="1187021" cy="336904"/>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2200km </a:t>
            </a:r>
            <a:endParaRPr/>
          </a:p>
        </p:txBody>
      </p:sp>
      <p:sp>
        <p:nvSpPr>
          <p:cNvPr id="226" name="Google Shape;226;p26"/>
          <p:cNvSpPr/>
          <p:nvPr/>
        </p:nvSpPr>
        <p:spPr>
          <a:xfrm flipH="1" rot="-8345627">
            <a:off x="2998492" y="3031573"/>
            <a:ext cx="317949" cy="130356"/>
          </a:xfrm>
          <a:prstGeom prst="leftRightArrow">
            <a:avLst>
              <a:gd fmla="val 50000" name="adj1"/>
              <a:gd fmla="val 50000" name="adj2"/>
            </a:avLst>
          </a:prstGeom>
          <a:solidFill>
            <a:srgbClr val="00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26"/>
          <p:cNvSpPr txBox="1"/>
          <p:nvPr/>
        </p:nvSpPr>
        <p:spPr>
          <a:xfrm rot="1905143">
            <a:off x="2975420" y="2884604"/>
            <a:ext cx="784989" cy="150606"/>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t>1200km</a:t>
            </a:r>
            <a:endParaRPr sz="1200"/>
          </a:p>
        </p:txBody>
      </p:sp>
      <p:pic>
        <p:nvPicPr>
          <p:cNvPr id="228" name="Google Shape;228;p26"/>
          <p:cNvPicPr preferRelativeResize="0"/>
          <p:nvPr/>
        </p:nvPicPr>
        <p:blipFill>
          <a:blip r:embed="rId4">
            <a:alphaModFix/>
          </a:blip>
          <a:stretch>
            <a:fillRect/>
          </a:stretch>
        </p:blipFill>
        <p:spPr>
          <a:xfrm>
            <a:off x="5103550" y="152400"/>
            <a:ext cx="3762375" cy="2705100"/>
          </a:xfrm>
          <a:prstGeom prst="rect">
            <a:avLst/>
          </a:prstGeom>
          <a:noFill/>
          <a:ln>
            <a:noFill/>
          </a:ln>
        </p:spPr>
      </p:pic>
      <p:pic>
        <p:nvPicPr>
          <p:cNvPr id="229" name="Google Shape;229;p26"/>
          <p:cNvPicPr preferRelativeResize="0"/>
          <p:nvPr/>
        </p:nvPicPr>
        <p:blipFill>
          <a:blip r:embed="rId5">
            <a:alphaModFix/>
          </a:blip>
          <a:stretch>
            <a:fillRect/>
          </a:stretch>
        </p:blipFill>
        <p:spPr>
          <a:xfrm>
            <a:off x="6392325" y="3086850"/>
            <a:ext cx="2641599" cy="198119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27"/>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235" name="Google Shape;235;p27"/>
          <p:cNvSpPr txBox="1"/>
          <p:nvPr>
            <p:ph idx="1" type="body"/>
          </p:nvPr>
        </p:nvSpPr>
        <p:spPr>
          <a:xfrm>
            <a:off x="311700" y="1152475"/>
            <a:ext cx="39825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rPr lang="en" sz="1400"/>
              <a:t>The proportion of volume in a particular layer is given by </a:t>
            </a:r>
            <a:endParaRPr sz="1400"/>
          </a:p>
          <a:p>
            <a:pPr indent="0" lvl="0" marL="0" rtl="0" algn="l">
              <a:spcBef>
                <a:spcPts val="1600"/>
              </a:spcBef>
              <a:spcAft>
                <a:spcPts val="0"/>
              </a:spcAft>
              <a:buNone/>
            </a:pPr>
            <a:r>
              <a:rPr lang="en" sz="1400"/>
              <a:t>Proportion = </a:t>
            </a:r>
            <a:r>
              <a:rPr lang="en" sz="1400">
                <a:solidFill>
                  <a:srgbClr val="0000FF"/>
                </a:solidFill>
              </a:rPr>
              <a:t>(Volume of layer) </a:t>
            </a:r>
            <a:r>
              <a:rPr lang="en" sz="1400"/>
              <a:t>÷ </a:t>
            </a:r>
            <a:r>
              <a:rPr lang="en" sz="1400">
                <a:solidFill>
                  <a:srgbClr val="FF0000"/>
                </a:solidFill>
              </a:rPr>
              <a:t>(Total volume of planet)</a:t>
            </a:r>
            <a:endParaRPr sz="1400">
              <a:solidFill>
                <a:srgbClr val="FF0000"/>
              </a:solidFill>
            </a:endParaRPr>
          </a:p>
          <a:p>
            <a:pPr indent="0" lvl="0" marL="0" rtl="0" algn="l">
              <a:spcBef>
                <a:spcPts val="1600"/>
              </a:spcBef>
              <a:spcAft>
                <a:spcPts val="0"/>
              </a:spcAft>
              <a:buNone/>
            </a:pPr>
            <a:r>
              <a:rPr lang="en" sz="1400">
                <a:solidFill>
                  <a:srgbClr val="000000"/>
                </a:solidFill>
              </a:rPr>
              <a:t>Entering this into a calculator gives you either a fraction or decimal. </a:t>
            </a:r>
            <a:endParaRPr sz="1400">
              <a:solidFill>
                <a:srgbClr val="000000"/>
              </a:solidFill>
            </a:endParaRPr>
          </a:p>
          <a:p>
            <a:pPr indent="0" lvl="0" marL="0" rtl="0" algn="l">
              <a:spcBef>
                <a:spcPts val="1600"/>
              </a:spcBef>
              <a:spcAft>
                <a:spcPts val="0"/>
              </a:spcAft>
              <a:buNone/>
            </a:pPr>
            <a:r>
              <a:rPr lang="en" sz="1400">
                <a:solidFill>
                  <a:srgbClr val="000000"/>
                </a:solidFill>
              </a:rPr>
              <a:t>Multiply this by 100% to give you a percentage! </a:t>
            </a:r>
            <a:endParaRPr sz="1400">
              <a:solidFill>
                <a:srgbClr val="000000"/>
              </a:solidFill>
            </a:endParaRPr>
          </a:p>
          <a:p>
            <a:pPr indent="0" lvl="0" marL="0" rtl="0" algn="l">
              <a:spcBef>
                <a:spcPts val="1600"/>
              </a:spcBef>
              <a:spcAft>
                <a:spcPts val="1600"/>
              </a:spcAft>
              <a:buNone/>
            </a:pPr>
            <a:r>
              <a:t/>
            </a:r>
            <a:endParaRPr sz="1400">
              <a:solidFill>
                <a:srgbClr val="000000"/>
              </a:solidFill>
            </a:endParaRPr>
          </a:p>
        </p:txBody>
      </p:sp>
      <p:pic>
        <p:nvPicPr>
          <p:cNvPr id="236" name="Google Shape;236;p27"/>
          <p:cNvPicPr preferRelativeResize="0"/>
          <p:nvPr/>
        </p:nvPicPr>
        <p:blipFill>
          <a:blip r:embed="rId3">
            <a:alphaModFix/>
          </a:blip>
          <a:stretch>
            <a:fillRect/>
          </a:stretch>
        </p:blipFill>
        <p:spPr>
          <a:xfrm>
            <a:off x="4446600" y="1170125"/>
            <a:ext cx="4591525" cy="3301250"/>
          </a:xfrm>
          <a:prstGeom prst="rect">
            <a:avLst/>
          </a:prstGeom>
          <a:noFill/>
          <a:ln>
            <a:noFill/>
          </a:ln>
        </p:spPr>
      </p:pic>
      <p:sp>
        <p:nvSpPr>
          <p:cNvPr id="237" name="Google Shape;237;p27"/>
          <p:cNvSpPr txBox="1"/>
          <p:nvPr/>
        </p:nvSpPr>
        <p:spPr>
          <a:xfrm>
            <a:off x="8403175" y="3435725"/>
            <a:ext cx="227400" cy="39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238" name="Google Shape;238;p27"/>
          <p:cNvPicPr preferRelativeResize="0"/>
          <p:nvPr/>
        </p:nvPicPr>
        <p:blipFill>
          <a:blip r:embed="rId4">
            <a:alphaModFix/>
          </a:blip>
          <a:stretch>
            <a:fillRect/>
          </a:stretch>
        </p:blipFill>
        <p:spPr>
          <a:xfrm>
            <a:off x="2651597" y="99987"/>
            <a:ext cx="1699477" cy="985125"/>
          </a:xfrm>
          <a:prstGeom prst="rect">
            <a:avLst/>
          </a:prstGeom>
          <a:noFill/>
          <a:ln>
            <a:noFill/>
          </a:ln>
        </p:spPr>
      </p:pic>
      <p:sp>
        <p:nvSpPr>
          <p:cNvPr id="239" name="Google Shape;239;p27"/>
          <p:cNvSpPr txBox="1"/>
          <p:nvPr/>
        </p:nvSpPr>
        <p:spPr>
          <a:xfrm>
            <a:off x="5111000" y="387725"/>
            <a:ext cx="3031200" cy="63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1800">
                <a:solidFill>
                  <a:schemeClr val="dk2"/>
                </a:solidFill>
              </a:rPr>
              <a:t>Volume of sphere = ⁴/₃ πr³</a:t>
            </a:r>
            <a:endParaRPr/>
          </a:p>
        </p:txBody>
      </p:sp>
      <p:sp>
        <p:nvSpPr>
          <p:cNvPr id="240" name="Google Shape;240;p27"/>
          <p:cNvSpPr txBox="1"/>
          <p:nvPr/>
        </p:nvSpPr>
        <p:spPr>
          <a:xfrm>
            <a:off x="6094000" y="1350425"/>
            <a:ext cx="7578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241" name="Google Shape;241;p27"/>
          <p:cNvSpPr txBox="1"/>
          <p:nvPr/>
        </p:nvSpPr>
        <p:spPr>
          <a:xfrm>
            <a:off x="6441313" y="1847400"/>
            <a:ext cx="10062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cxnSp>
        <p:nvCxnSpPr>
          <p:cNvPr id="242" name="Google Shape;242;p27"/>
          <p:cNvCxnSpPr/>
          <p:nvPr/>
        </p:nvCxnSpPr>
        <p:spPr>
          <a:xfrm rot="10800000">
            <a:off x="4942525" y="1626625"/>
            <a:ext cx="4003800" cy="2700"/>
          </a:xfrm>
          <a:prstGeom prst="straightConnector1">
            <a:avLst/>
          </a:prstGeom>
          <a:noFill/>
          <a:ln cap="flat" cmpd="sng" w="9525">
            <a:solidFill>
              <a:schemeClr val="dk2"/>
            </a:solidFill>
            <a:prstDash val="solid"/>
            <a:round/>
            <a:headEnd len="med" w="med" type="none"/>
            <a:tailEnd len="med" w="med" type="none"/>
          </a:ln>
        </p:spPr>
      </p:cxnSp>
      <p:cxnSp>
        <p:nvCxnSpPr>
          <p:cNvPr id="243" name="Google Shape;243;p27"/>
          <p:cNvCxnSpPr/>
          <p:nvPr/>
        </p:nvCxnSpPr>
        <p:spPr>
          <a:xfrm rot="10800000">
            <a:off x="5015175" y="2568600"/>
            <a:ext cx="4101600" cy="4500"/>
          </a:xfrm>
          <a:prstGeom prst="straightConnector1">
            <a:avLst/>
          </a:prstGeom>
          <a:noFill/>
          <a:ln cap="flat" cmpd="sng" w="9525">
            <a:solidFill>
              <a:schemeClr val="dk2"/>
            </a:solidFill>
            <a:prstDash val="solid"/>
            <a:round/>
            <a:headEnd len="med" w="med" type="none"/>
            <a:tailEnd len="med" w="med" type="none"/>
          </a:ln>
        </p:spPr>
      </p:cxnSp>
      <p:cxnSp>
        <p:nvCxnSpPr>
          <p:cNvPr id="244" name="Google Shape;244;p27"/>
          <p:cNvCxnSpPr/>
          <p:nvPr/>
        </p:nvCxnSpPr>
        <p:spPr>
          <a:xfrm rot="10800000">
            <a:off x="5034325" y="3404750"/>
            <a:ext cx="4003800" cy="2700"/>
          </a:xfrm>
          <a:prstGeom prst="straightConnector1">
            <a:avLst/>
          </a:prstGeom>
          <a:noFill/>
          <a:ln cap="flat" cmpd="sng" w="9525">
            <a:solidFill>
              <a:schemeClr val="dk2"/>
            </a:solidFill>
            <a:prstDash val="solid"/>
            <a:round/>
            <a:headEnd len="med" w="med" type="none"/>
            <a:tailEnd len="med" w="med" type="none"/>
          </a:ln>
        </p:spPr>
      </p:cxnSp>
      <p:sp>
        <p:nvSpPr>
          <p:cNvPr id="245" name="Google Shape;245;p27"/>
          <p:cNvSpPr txBox="1"/>
          <p:nvPr/>
        </p:nvSpPr>
        <p:spPr>
          <a:xfrm>
            <a:off x="5738325" y="27714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246" name="Google Shape;246;p27"/>
          <p:cNvSpPr txBox="1"/>
          <p:nvPr/>
        </p:nvSpPr>
        <p:spPr>
          <a:xfrm>
            <a:off x="5971825" y="34627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28"/>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252" name="Google Shape;252;p28"/>
          <p:cNvSpPr txBox="1"/>
          <p:nvPr>
            <p:ph idx="1" type="body"/>
          </p:nvPr>
        </p:nvSpPr>
        <p:spPr>
          <a:xfrm>
            <a:off x="311700" y="1152475"/>
            <a:ext cx="39825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rPr lang="en" sz="1400"/>
              <a:t>Crust: 13/2750 = 0.0047 = 0.47%</a:t>
            </a:r>
            <a:endParaRPr sz="1400">
              <a:solidFill>
                <a:srgbClr val="0000FF"/>
              </a:solidFill>
            </a:endParaRPr>
          </a:p>
          <a:p>
            <a:pPr indent="0" lvl="0" marL="0" rtl="0" algn="l">
              <a:spcBef>
                <a:spcPts val="1600"/>
              </a:spcBef>
              <a:spcAft>
                <a:spcPts val="0"/>
              </a:spcAft>
              <a:buNone/>
            </a:pPr>
            <a:r>
              <a:rPr lang="en" sz="1400"/>
              <a:t>Mantle: 93/110 = 0.85 = 85%</a:t>
            </a:r>
            <a:endParaRPr sz="1400">
              <a:solidFill>
                <a:srgbClr val="0000FF"/>
              </a:solidFill>
            </a:endParaRPr>
          </a:p>
          <a:p>
            <a:pPr indent="0" lvl="0" marL="0" rtl="0" algn="l">
              <a:spcBef>
                <a:spcPts val="1600"/>
              </a:spcBef>
              <a:spcAft>
                <a:spcPts val="0"/>
              </a:spcAft>
              <a:buNone/>
            </a:pPr>
            <a:r>
              <a:rPr lang="en" sz="1400"/>
              <a:t>Outer Core: 8/55 = 0.15 = 15%</a:t>
            </a:r>
            <a:endParaRPr sz="1400">
              <a:solidFill>
                <a:srgbClr val="0000FF"/>
              </a:solidFill>
            </a:endParaRPr>
          </a:p>
          <a:p>
            <a:pPr indent="0" lvl="0" marL="0" rtl="0" algn="l">
              <a:spcBef>
                <a:spcPts val="1600"/>
              </a:spcBef>
              <a:spcAft>
                <a:spcPts val="0"/>
              </a:spcAft>
              <a:buNone/>
            </a:pPr>
            <a:r>
              <a:rPr lang="en" sz="1400"/>
              <a:t>Inner Core: 9/1375 = 0.0065 = 0.65%</a:t>
            </a:r>
            <a:endParaRPr sz="1400">
              <a:solidFill>
                <a:srgbClr val="0000FF"/>
              </a:solidFill>
            </a:endParaRPr>
          </a:p>
          <a:p>
            <a:pPr indent="0" lvl="0" marL="0" rtl="0" algn="l">
              <a:spcBef>
                <a:spcPts val="1600"/>
              </a:spcBef>
              <a:spcAft>
                <a:spcPts val="1600"/>
              </a:spcAft>
              <a:buNone/>
            </a:pPr>
            <a:r>
              <a:rPr lang="en" sz="1400">
                <a:solidFill>
                  <a:srgbClr val="FF0000"/>
                </a:solidFill>
              </a:rPr>
              <a:t>Total Volume = 1.1 ⨉ 10¹²km³</a:t>
            </a:r>
            <a:endParaRPr sz="1400">
              <a:solidFill>
                <a:srgbClr val="FF0000"/>
              </a:solidFill>
            </a:endParaRPr>
          </a:p>
        </p:txBody>
      </p:sp>
      <p:pic>
        <p:nvPicPr>
          <p:cNvPr id="253" name="Google Shape;253;p28"/>
          <p:cNvPicPr preferRelativeResize="0"/>
          <p:nvPr/>
        </p:nvPicPr>
        <p:blipFill>
          <a:blip r:embed="rId3">
            <a:alphaModFix/>
          </a:blip>
          <a:stretch>
            <a:fillRect/>
          </a:stretch>
        </p:blipFill>
        <p:spPr>
          <a:xfrm>
            <a:off x="4446600" y="1170125"/>
            <a:ext cx="4591525" cy="3301250"/>
          </a:xfrm>
          <a:prstGeom prst="rect">
            <a:avLst/>
          </a:prstGeom>
          <a:noFill/>
          <a:ln>
            <a:noFill/>
          </a:ln>
        </p:spPr>
      </p:pic>
      <p:sp>
        <p:nvSpPr>
          <p:cNvPr id="254" name="Google Shape;254;p28"/>
          <p:cNvSpPr txBox="1"/>
          <p:nvPr/>
        </p:nvSpPr>
        <p:spPr>
          <a:xfrm>
            <a:off x="8403175" y="3435725"/>
            <a:ext cx="227400" cy="39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255" name="Google Shape;255;p28"/>
          <p:cNvPicPr preferRelativeResize="0"/>
          <p:nvPr/>
        </p:nvPicPr>
        <p:blipFill>
          <a:blip r:embed="rId4">
            <a:alphaModFix/>
          </a:blip>
          <a:stretch>
            <a:fillRect/>
          </a:stretch>
        </p:blipFill>
        <p:spPr>
          <a:xfrm>
            <a:off x="2651597" y="99987"/>
            <a:ext cx="1699477" cy="985125"/>
          </a:xfrm>
          <a:prstGeom prst="rect">
            <a:avLst/>
          </a:prstGeom>
          <a:noFill/>
          <a:ln>
            <a:noFill/>
          </a:ln>
        </p:spPr>
      </p:pic>
      <p:sp>
        <p:nvSpPr>
          <p:cNvPr id="256" name="Google Shape;256;p28"/>
          <p:cNvSpPr txBox="1"/>
          <p:nvPr/>
        </p:nvSpPr>
        <p:spPr>
          <a:xfrm>
            <a:off x="5111000" y="387725"/>
            <a:ext cx="3031200" cy="63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1800">
                <a:solidFill>
                  <a:schemeClr val="dk2"/>
                </a:solidFill>
              </a:rPr>
              <a:t>Volume of sphere = ⁴/₃ πr³</a:t>
            </a:r>
            <a:endParaRPr/>
          </a:p>
        </p:txBody>
      </p:sp>
      <p:sp>
        <p:nvSpPr>
          <p:cNvPr id="257" name="Google Shape;257;p28"/>
          <p:cNvSpPr txBox="1"/>
          <p:nvPr/>
        </p:nvSpPr>
        <p:spPr>
          <a:xfrm>
            <a:off x="6094000" y="1350425"/>
            <a:ext cx="7578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258" name="Google Shape;258;p28"/>
          <p:cNvSpPr txBox="1"/>
          <p:nvPr/>
        </p:nvSpPr>
        <p:spPr>
          <a:xfrm>
            <a:off x="6441313" y="1847400"/>
            <a:ext cx="10062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cxnSp>
        <p:nvCxnSpPr>
          <p:cNvPr id="259" name="Google Shape;259;p28"/>
          <p:cNvCxnSpPr/>
          <p:nvPr/>
        </p:nvCxnSpPr>
        <p:spPr>
          <a:xfrm rot="10800000">
            <a:off x="4942525" y="1626625"/>
            <a:ext cx="4003800" cy="2700"/>
          </a:xfrm>
          <a:prstGeom prst="straightConnector1">
            <a:avLst/>
          </a:prstGeom>
          <a:noFill/>
          <a:ln cap="flat" cmpd="sng" w="9525">
            <a:solidFill>
              <a:schemeClr val="dk2"/>
            </a:solidFill>
            <a:prstDash val="solid"/>
            <a:round/>
            <a:headEnd len="med" w="med" type="none"/>
            <a:tailEnd len="med" w="med" type="none"/>
          </a:ln>
        </p:spPr>
      </p:cxnSp>
      <p:cxnSp>
        <p:nvCxnSpPr>
          <p:cNvPr id="260" name="Google Shape;260;p28"/>
          <p:cNvCxnSpPr/>
          <p:nvPr/>
        </p:nvCxnSpPr>
        <p:spPr>
          <a:xfrm rot="10800000">
            <a:off x="5015175" y="2568600"/>
            <a:ext cx="4101600" cy="4500"/>
          </a:xfrm>
          <a:prstGeom prst="straightConnector1">
            <a:avLst/>
          </a:prstGeom>
          <a:noFill/>
          <a:ln cap="flat" cmpd="sng" w="9525">
            <a:solidFill>
              <a:schemeClr val="dk2"/>
            </a:solidFill>
            <a:prstDash val="solid"/>
            <a:round/>
            <a:headEnd len="med" w="med" type="none"/>
            <a:tailEnd len="med" w="med" type="none"/>
          </a:ln>
        </p:spPr>
      </p:cxnSp>
      <p:cxnSp>
        <p:nvCxnSpPr>
          <p:cNvPr id="261" name="Google Shape;261;p28"/>
          <p:cNvCxnSpPr/>
          <p:nvPr/>
        </p:nvCxnSpPr>
        <p:spPr>
          <a:xfrm rot="10800000">
            <a:off x="5034325" y="3404750"/>
            <a:ext cx="4003800" cy="2700"/>
          </a:xfrm>
          <a:prstGeom prst="straightConnector1">
            <a:avLst/>
          </a:prstGeom>
          <a:noFill/>
          <a:ln cap="flat" cmpd="sng" w="9525">
            <a:solidFill>
              <a:schemeClr val="dk2"/>
            </a:solidFill>
            <a:prstDash val="solid"/>
            <a:round/>
            <a:headEnd len="med" w="med" type="none"/>
            <a:tailEnd len="med" w="med" type="none"/>
          </a:ln>
        </p:spPr>
      </p:cxnSp>
      <p:sp>
        <p:nvSpPr>
          <p:cNvPr id="262" name="Google Shape;262;p28"/>
          <p:cNvSpPr txBox="1"/>
          <p:nvPr/>
        </p:nvSpPr>
        <p:spPr>
          <a:xfrm>
            <a:off x="5738325" y="27714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263" name="Google Shape;263;p28"/>
          <p:cNvSpPr txBox="1"/>
          <p:nvPr/>
        </p:nvSpPr>
        <p:spPr>
          <a:xfrm>
            <a:off x="5971825" y="34627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29"/>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269" name="Google Shape;269;p29"/>
          <p:cNvSpPr txBox="1"/>
          <p:nvPr/>
        </p:nvSpPr>
        <p:spPr>
          <a:xfrm>
            <a:off x="1995925" y="2260425"/>
            <a:ext cx="698700" cy="5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270" name="Google Shape;270;p29"/>
          <p:cNvSpPr txBox="1"/>
          <p:nvPr/>
        </p:nvSpPr>
        <p:spPr>
          <a:xfrm>
            <a:off x="2661025" y="2707300"/>
            <a:ext cx="926100" cy="50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271" name="Google Shape;271;p29"/>
          <p:cNvSpPr txBox="1"/>
          <p:nvPr/>
        </p:nvSpPr>
        <p:spPr>
          <a:xfrm>
            <a:off x="8403175" y="3435725"/>
            <a:ext cx="227400" cy="39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272" name="Google Shape;272;p29"/>
          <p:cNvPicPr preferRelativeResize="0"/>
          <p:nvPr/>
        </p:nvPicPr>
        <p:blipFill>
          <a:blip r:embed="rId3">
            <a:alphaModFix/>
          </a:blip>
          <a:stretch>
            <a:fillRect/>
          </a:stretch>
        </p:blipFill>
        <p:spPr>
          <a:xfrm>
            <a:off x="2651597" y="99987"/>
            <a:ext cx="1699477" cy="985125"/>
          </a:xfrm>
          <a:prstGeom prst="rect">
            <a:avLst/>
          </a:prstGeom>
          <a:noFill/>
          <a:ln>
            <a:noFill/>
          </a:ln>
        </p:spPr>
      </p:pic>
      <p:sp>
        <p:nvSpPr>
          <p:cNvPr id="273" name="Google Shape;273;p29"/>
          <p:cNvSpPr/>
          <p:nvPr/>
        </p:nvSpPr>
        <p:spPr>
          <a:xfrm>
            <a:off x="1292800" y="1263400"/>
            <a:ext cx="4010700" cy="3814200"/>
          </a:xfrm>
          <a:prstGeom prst="ellipse">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29"/>
          <p:cNvSpPr/>
          <p:nvPr/>
        </p:nvSpPr>
        <p:spPr>
          <a:xfrm>
            <a:off x="1380975" y="1322325"/>
            <a:ext cx="3839400" cy="3687900"/>
          </a:xfrm>
          <a:prstGeom prst="ellipse">
            <a:avLst/>
          </a:prstGeom>
          <a:solidFill>
            <a:srgbClr val="FF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29"/>
          <p:cNvSpPr/>
          <p:nvPr/>
        </p:nvSpPr>
        <p:spPr>
          <a:xfrm>
            <a:off x="2336800" y="2256900"/>
            <a:ext cx="1810200" cy="1835400"/>
          </a:xfrm>
          <a:prstGeom prst="ellipse">
            <a:avLst/>
          </a:prstGeom>
          <a:solidFill>
            <a:srgbClr val="FFFF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29"/>
          <p:cNvSpPr/>
          <p:nvPr/>
        </p:nvSpPr>
        <p:spPr>
          <a:xfrm>
            <a:off x="3006400" y="2909750"/>
            <a:ext cx="479400" cy="505200"/>
          </a:xfrm>
          <a:prstGeom prst="ellipse">
            <a:avLst/>
          </a:prstGeom>
          <a:solidFill>
            <a:srgbClr val="FFFFFF"/>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29"/>
          <p:cNvSpPr txBox="1"/>
          <p:nvPr/>
        </p:nvSpPr>
        <p:spPr>
          <a:xfrm>
            <a:off x="2625094" y="1746013"/>
            <a:ext cx="1242000" cy="21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85% volume</a:t>
            </a:r>
            <a:endParaRPr>
              <a:solidFill>
                <a:srgbClr val="FFFFFF"/>
              </a:solidFill>
            </a:endParaRPr>
          </a:p>
        </p:txBody>
      </p:sp>
      <p:sp>
        <p:nvSpPr>
          <p:cNvPr id="278" name="Google Shape;278;p29"/>
          <p:cNvSpPr txBox="1"/>
          <p:nvPr/>
        </p:nvSpPr>
        <p:spPr>
          <a:xfrm rot="-1412">
            <a:off x="2515441" y="1063085"/>
            <a:ext cx="1461300" cy="21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0.47% volume</a:t>
            </a:r>
            <a:endParaRPr/>
          </a:p>
        </p:txBody>
      </p:sp>
      <p:sp>
        <p:nvSpPr>
          <p:cNvPr id="279" name="Google Shape;279;p29"/>
          <p:cNvSpPr txBox="1"/>
          <p:nvPr/>
        </p:nvSpPr>
        <p:spPr>
          <a:xfrm rot="1661">
            <a:off x="2679678" y="2977400"/>
            <a:ext cx="1242000" cy="15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t>0.65% volume</a:t>
            </a:r>
            <a:endParaRPr sz="1200"/>
          </a:p>
        </p:txBody>
      </p:sp>
      <p:pic>
        <p:nvPicPr>
          <p:cNvPr id="280" name="Google Shape;280;p29"/>
          <p:cNvPicPr preferRelativeResize="0"/>
          <p:nvPr/>
        </p:nvPicPr>
        <p:blipFill>
          <a:blip r:embed="rId4">
            <a:alphaModFix/>
          </a:blip>
          <a:stretch>
            <a:fillRect/>
          </a:stretch>
        </p:blipFill>
        <p:spPr>
          <a:xfrm>
            <a:off x="5103550" y="152400"/>
            <a:ext cx="3762375" cy="2705100"/>
          </a:xfrm>
          <a:prstGeom prst="rect">
            <a:avLst/>
          </a:prstGeom>
          <a:noFill/>
          <a:ln>
            <a:noFill/>
          </a:ln>
        </p:spPr>
      </p:pic>
      <p:sp>
        <p:nvSpPr>
          <p:cNvPr id="281" name="Google Shape;281;p29"/>
          <p:cNvSpPr txBox="1"/>
          <p:nvPr/>
        </p:nvSpPr>
        <p:spPr>
          <a:xfrm>
            <a:off x="2616525" y="2425375"/>
            <a:ext cx="1368300" cy="39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15% volume</a:t>
            </a:r>
            <a:endParaRPr/>
          </a:p>
        </p:txBody>
      </p:sp>
      <p:pic>
        <p:nvPicPr>
          <p:cNvPr id="282" name="Google Shape;282;p29"/>
          <p:cNvPicPr preferRelativeResize="0"/>
          <p:nvPr/>
        </p:nvPicPr>
        <p:blipFill>
          <a:blip r:embed="rId5">
            <a:alphaModFix/>
          </a:blip>
          <a:stretch>
            <a:fillRect/>
          </a:stretch>
        </p:blipFill>
        <p:spPr>
          <a:xfrm>
            <a:off x="6392325" y="3086850"/>
            <a:ext cx="2641599" cy="198119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30"/>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288" name="Google Shape;288;p30"/>
          <p:cNvSpPr txBox="1"/>
          <p:nvPr>
            <p:ph idx="1" type="body"/>
          </p:nvPr>
        </p:nvSpPr>
        <p:spPr>
          <a:xfrm>
            <a:off x="311700" y="1152475"/>
            <a:ext cx="39825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342900" lvl="0" marL="457200" rtl="0" algn="l">
              <a:spcBef>
                <a:spcPts val="1600"/>
              </a:spcBef>
              <a:spcAft>
                <a:spcPts val="0"/>
              </a:spcAft>
              <a:buSzPts val="1800"/>
              <a:buChar char="●"/>
            </a:pPr>
            <a:r>
              <a:rPr lang="en"/>
              <a:t>The next step is to use the graph to estimate the density of each layer of the Earth</a:t>
            </a:r>
            <a:endParaRPr/>
          </a:p>
          <a:p>
            <a:pPr indent="-342900" lvl="0" marL="457200" rtl="0" algn="l">
              <a:spcBef>
                <a:spcPts val="0"/>
              </a:spcBef>
              <a:spcAft>
                <a:spcPts val="0"/>
              </a:spcAft>
              <a:buSzPts val="1800"/>
              <a:buChar char="●"/>
            </a:pPr>
            <a:r>
              <a:rPr lang="en"/>
              <a:t>We do this by reading numbers off the x-axis of the graph in the middle of each region...</a:t>
            </a:r>
            <a:endParaRPr/>
          </a:p>
        </p:txBody>
      </p:sp>
      <p:pic>
        <p:nvPicPr>
          <p:cNvPr id="289" name="Google Shape;289;p30"/>
          <p:cNvPicPr preferRelativeResize="0"/>
          <p:nvPr/>
        </p:nvPicPr>
        <p:blipFill>
          <a:blip r:embed="rId3">
            <a:alphaModFix/>
          </a:blip>
          <a:stretch>
            <a:fillRect/>
          </a:stretch>
        </p:blipFill>
        <p:spPr>
          <a:xfrm>
            <a:off x="4446600" y="1170125"/>
            <a:ext cx="4591525" cy="3301250"/>
          </a:xfrm>
          <a:prstGeom prst="rect">
            <a:avLst/>
          </a:prstGeom>
          <a:noFill/>
          <a:ln>
            <a:noFill/>
          </a:ln>
        </p:spPr>
      </p:pic>
      <p:sp>
        <p:nvSpPr>
          <p:cNvPr id="290" name="Google Shape;290;p30"/>
          <p:cNvSpPr txBox="1"/>
          <p:nvPr/>
        </p:nvSpPr>
        <p:spPr>
          <a:xfrm>
            <a:off x="8403175" y="3435725"/>
            <a:ext cx="227400" cy="39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291" name="Google Shape;291;p30"/>
          <p:cNvPicPr preferRelativeResize="0"/>
          <p:nvPr/>
        </p:nvPicPr>
        <p:blipFill>
          <a:blip r:embed="rId4">
            <a:alphaModFix/>
          </a:blip>
          <a:stretch>
            <a:fillRect/>
          </a:stretch>
        </p:blipFill>
        <p:spPr>
          <a:xfrm>
            <a:off x="2651597" y="99987"/>
            <a:ext cx="1699477" cy="985125"/>
          </a:xfrm>
          <a:prstGeom prst="rect">
            <a:avLst/>
          </a:prstGeom>
          <a:noFill/>
          <a:ln>
            <a:noFill/>
          </a:ln>
        </p:spPr>
      </p:pic>
      <p:sp>
        <p:nvSpPr>
          <p:cNvPr id="292" name="Google Shape;292;p30"/>
          <p:cNvSpPr txBox="1"/>
          <p:nvPr/>
        </p:nvSpPr>
        <p:spPr>
          <a:xfrm>
            <a:off x="5111000" y="387725"/>
            <a:ext cx="3031200" cy="63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1800">
                <a:solidFill>
                  <a:schemeClr val="dk2"/>
                </a:solidFill>
              </a:rPr>
              <a:t>Volume of sphere = ⁴/₃ πr³</a:t>
            </a:r>
            <a:endParaRPr/>
          </a:p>
        </p:txBody>
      </p:sp>
      <p:sp>
        <p:nvSpPr>
          <p:cNvPr id="293" name="Google Shape;293;p30"/>
          <p:cNvSpPr txBox="1"/>
          <p:nvPr/>
        </p:nvSpPr>
        <p:spPr>
          <a:xfrm>
            <a:off x="6094000" y="1350425"/>
            <a:ext cx="7578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294" name="Google Shape;294;p30"/>
          <p:cNvSpPr txBox="1"/>
          <p:nvPr/>
        </p:nvSpPr>
        <p:spPr>
          <a:xfrm>
            <a:off x="6441313" y="1847400"/>
            <a:ext cx="10062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cxnSp>
        <p:nvCxnSpPr>
          <p:cNvPr id="295" name="Google Shape;295;p30"/>
          <p:cNvCxnSpPr/>
          <p:nvPr/>
        </p:nvCxnSpPr>
        <p:spPr>
          <a:xfrm rot="10800000">
            <a:off x="4942525" y="1626625"/>
            <a:ext cx="4003800" cy="2700"/>
          </a:xfrm>
          <a:prstGeom prst="straightConnector1">
            <a:avLst/>
          </a:prstGeom>
          <a:noFill/>
          <a:ln cap="flat" cmpd="sng" w="9525">
            <a:solidFill>
              <a:schemeClr val="dk2"/>
            </a:solidFill>
            <a:prstDash val="solid"/>
            <a:round/>
            <a:headEnd len="med" w="med" type="none"/>
            <a:tailEnd len="med" w="med" type="none"/>
          </a:ln>
        </p:spPr>
      </p:cxnSp>
      <p:cxnSp>
        <p:nvCxnSpPr>
          <p:cNvPr id="296" name="Google Shape;296;p30"/>
          <p:cNvCxnSpPr/>
          <p:nvPr/>
        </p:nvCxnSpPr>
        <p:spPr>
          <a:xfrm rot="10800000">
            <a:off x="5015175" y="2568600"/>
            <a:ext cx="4101600" cy="4500"/>
          </a:xfrm>
          <a:prstGeom prst="straightConnector1">
            <a:avLst/>
          </a:prstGeom>
          <a:noFill/>
          <a:ln cap="flat" cmpd="sng" w="9525">
            <a:solidFill>
              <a:schemeClr val="dk2"/>
            </a:solidFill>
            <a:prstDash val="solid"/>
            <a:round/>
            <a:headEnd len="med" w="med" type="none"/>
            <a:tailEnd len="med" w="med" type="none"/>
          </a:ln>
        </p:spPr>
      </p:cxnSp>
      <p:cxnSp>
        <p:nvCxnSpPr>
          <p:cNvPr id="297" name="Google Shape;297;p30"/>
          <p:cNvCxnSpPr/>
          <p:nvPr/>
        </p:nvCxnSpPr>
        <p:spPr>
          <a:xfrm rot="10800000">
            <a:off x="5034325" y="3404750"/>
            <a:ext cx="4003800" cy="2700"/>
          </a:xfrm>
          <a:prstGeom prst="straightConnector1">
            <a:avLst/>
          </a:prstGeom>
          <a:noFill/>
          <a:ln cap="flat" cmpd="sng" w="9525">
            <a:solidFill>
              <a:schemeClr val="dk2"/>
            </a:solidFill>
            <a:prstDash val="solid"/>
            <a:round/>
            <a:headEnd len="med" w="med" type="none"/>
            <a:tailEnd len="med" w="med" type="none"/>
          </a:ln>
        </p:spPr>
      </p:cxnSp>
      <p:sp>
        <p:nvSpPr>
          <p:cNvPr id="298" name="Google Shape;298;p30"/>
          <p:cNvSpPr txBox="1"/>
          <p:nvPr/>
        </p:nvSpPr>
        <p:spPr>
          <a:xfrm>
            <a:off x="5738325" y="27714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299" name="Google Shape;299;p30"/>
          <p:cNvSpPr txBox="1"/>
          <p:nvPr/>
        </p:nvSpPr>
        <p:spPr>
          <a:xfrm>
            <a:off x="5971825" y="34627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31"/>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305" name="Google Shape;305;p31"/>
          <p:cNvSpPr txBox="1"/>
          <p:nvPr>
            <p:ph idx="1" type="body"/>
          </p:nvPr>
        </p:nvSpPr>
        <p:spPr>
          <a:xfrm>
            <a:off x="311700" y="1152475"/>
            <a:ext cx="39825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rPr lang="en"/>
              <a:t>Crust: 2g/cm³</a:t>
            </a:r>
            <a:endParaRPr/>
          </a:p>
          <a:p>
            <a:pPr indent="0" lvl="0" marL="0" rtl="0" algn="l">
              <a:spcBef>
                <a:spcPts val="1600"/>
              </a:spcBef>
              <a:spcAft>
                <a:spcPts val="0"/>
              </a:spcAft>
              <a:buNone/>
            </a:pPr>
            <a:r>
              <a:rPr lang="en"/>
              <a:t>Mantle: 4.5</a:t>
            </a:r>
            <a:r>
              <a:rPr lang="en"/>
              <a:t>g/cm³</a:t>
            </a:r>
            <a:endParaRPr/>
          </a:p>
          <a:p>
            <a:pPr indent="0" lvl="0" marL="0" rtl="0" algn="l">
              <a:spcBef>
                <a:spcPts val="1600"/>
              </a:spcBef>
              <a:spcAft>
                <a:spcPts val="0"/>
              </a:spcAft>
              <a:buNone/>
            </a:pPr>
            <a:r>
              <a:rPr lang="en"/>
              <a:t>Outer Core: 10.5g/cm³</a:t>
            </a:r>
            <a:endParaRPr/>
          </a:p>
          <a:p>
            <a:pPr indent="0" lvl="0" marL="0" rtl="0" algn="l">
              <a:spcBef>
                <a:spcPts val="1600"/>
              </a:spcBef>
              <a:spcAft>
                <a:spcPts val="1600"/>
              </a:spcAft>
              <a:buNone/>
            </a:pPr>
            <a:r>
              <a:rPr lang="en"/>
              <a:t>Inner Core: 13g/cm³</a:t>
            </a:r>
            <a:endParaRPr/>
          </a:p>
        </p:txBody>
      </p:sp>
      <p:pic>
        <p:nvPicPr>
          <p:cNvPr id="306" name="Google Shape;306;p31"/>
          <p:cNvPicPr preferRelativeResize="0"/>
          <p:nvPr/>
        </p:nvPicPr>
        <p:blipFill>
          <a:blip r:embed="rId3">
            <a:alphaModFix/>
          </a:blip>
          <a:stretch>
            <a:fillRect/>
          </a:stretch>
        </p:blipFill>
        <p:spPr>
          <a:xfrm>
            <a:off x="4446600" y="1170125"/>
            <a:ext cx="4591525" cy="3301250"/>
          </a:xfrm>
          <a:prstGeom prst="rect">
            <a:avLst/>
          </a:prstGeom>
          <a:noFill/>
          <a:ln>
            <a:noFill/>
          </a:ln>
        </p:spPr>
      </p:pic>
      <p:sp>
        <p:nvSpPr>
          <p:cNvPr id="307" name="Google Shape;307;p31"/>
          <p:cNvSpPr txBox="1"/>
          <p:nvPr/>
        </p:nvSpPr>
        <p:spPr>
          <a:xfrm>
            <a:off x="8403175" y="3435725"/>
            <a:ext cx="227400" cy="39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308" name="Google Shape;308;p31"/>
          <p:cNvPicPr preferRelativeResize="0"/>
          <p:nvPr/>
        </p:nvPicPr>
        <p:blipFill>
          <a:blip r:embed="rId4">
            <a:alphaModFix/>
          </a:blip>
          <a:stretch>
            <a:fillRect/>
          </a:stretch>
        </p:blipFill>
        <p:spPr>
          <a:xfrm>
            <a:off x="2651597" y="99987"/>
            <a:ext cx="1699477" cy="985125"/>
          </a:xfrm>
          <a:prstGeom prst="rect">
            <a:avLst/>
          </a:prstGeom>
          <a:noFill/>
          <a:ln>
            <a:noFill/>
          </a:ln>
        </p:spPr>
      </p:pic>
      <p:sp>
        <p:nvSpPr>
          <p:cNvPr id="309" name="Google Shape;309;p31"/>
          <p:cNvSpPr txBox="1"/>
          <p:nvPr/>
        </p:nvSpPr>
        <p:spPr>
          <a:xfrm>
            <a:off x="5111000" y="387725"/>
            <a:ext cx="3031200" cy="63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1800">
                <a:solidFill>
                  <a:schemeClr val="dk2"/>
                </a:solidFill>
              </a:rPr>
              <a:t>Volume of sphere = ⁴/₃ πr³</a:t>
            </a:r>
            <a:endParaRPr/>
          </a:p>
        </p:txBody>
      </p:sp>
      <p:cxnSp>
        <p:nvCxnSpPr>
          <p:cNvPr id="310" name="Google Shape;310;p31"/>
          <p:cNvCxnSpPr/>
          <p:nvPr/>
        </p:nvCxnSpPr>
        <p:spPr>
          <a:xfrm flipH="1">
            <a:off x="5548850" y="1558100"/>
            <a:ext cx="8400" cy="2323800"/>
          </a:xfrm>
          <a:prstGeom prst="straightConnector1">
            <a:avLst/>
          </a:prstGeom>
          <a:noFill/>
          <a:ln cap="flat" cmpd="sng" w="9525">
            <a:solidFill>
              <a:srgbClr val="FF0000"/>
            </a:solidFill>
            <a:prstDash val="solid"/>
            <a:round/>
            <a:headEnd len="med" w="med" type="none"/>
            <a:tailEnd len="med" w="med" type="triangle"/>
          </a:ln>
        </p:spPr>
      </p:cxnSp>
      <p:cxnSp>
        <p:nvCxnSpPr>
          <p:cNvPr id="311" name="Google Shape;311;p31"/>
          <p:cNvCxnSpPr/>
          <p:nvPr/>
        </p:nvCxnSpPr>
        <p:spPr>
          <a:xfrm flipH="1">
            <a:off x="6298150" y="1970575"/>
            <a:ext cx="8400" cy="1928100"/>
          </a:xfrm>
          <a:prstGeom prst="straightConnector1">
            <a:avLst/>
          </a:prstGeom>
          <a:noFill/>
          <a:ln cap="flat" cmpd="sng" w="9525">
            <a:solidFill>
              <a:srgbClr val="9900FF"/>
            </a:solidFill>
            <a:prstDash val="solid"/>
            <a:round/>
            <a:headEnd len="med" w="med" type="none"/>
            <a:tailEnd len="med" w="med" type="triangle"/>
          </a:ln>
        </p:spPr>
      </p:cxnSp>
      <p:cxnSp>
        <p:nvCxnSpPr>
          <p:cNvPr id="312" name="Google Shape;312;p31"/>
          <p:cNvCxnSpPr/>
          <p:nvPr/>
        </p:nvCxnSpPr>
        <p:spPr>
          <a:xfrm>
            <a:off x="8041100" y="2947375"/>
            <a:ext cx="16800" cy="951300"/>
          </a:xfrm>
          <a:prstGeom prst="straightConnector1">
            <a:avLst/>
          </a:prstGeom>
          <a:noFill/>
          <a:ln cap="flat" cmpd="sng" w="9525">
            <a:solidFill>
              <a:srgbClr val="0000FF"/>
            </a:solidFill>
            <a:prstDash val="solid"/>
            <a:round/>
            <a:headEnd len="med" w="med" type="none"/>
            <a:tailEnd len="med" w="med" type="triangle"/>
          </a:ln>
        </p:spPr>
      </p:cxnSp>
      <p:cxnSp>
        <p:nvCxnSpPr>
          <p:cNvPr id="313" name="Google Shape;313;p31"/>
          <p:cNvCxnSpPr/>
          <p:nvPr/>
        </p:nvCxnSpPr>
        <p:spPr>
          <a:xfrm>
            <a:off x="8731500" y="3684175"/>
            <a:ext cx="8400" cy="282000"/>
          </a:xfrm>
          <a:prstGeom prst="straightConnector1">
            <a:avLst/>
          </a:prstGeom>
          <a:noFill/>
          <a:ln cap="flat" cmpd="sng" w="9525">
            <a:solidFill>
              <a:schemeClr val="dk2"/>
            </a:solidFill>
            <a:prstDash val="solid"/>
            <a:round/>
            <a:headEnd len="med" w="med" type="none"/>
            <a:tailEnd len="med" w="med" type="triangle"/>
          </a:ln>
        </p:spPr>
      </p:cxnSp>
      <p:sp>
        <p:nvSpPr>
          <p:cNvPr id="314" name="Google Shape;314;p31"/>
          <p:cNvSpPr txBox="1"/>
          <p:nvPr/>
        </p:nvSpPr>
        <p:spPr>
          <a:xfrm>
            <a:off x="6094000" y="1350425"/>
            <a:ext cx="7578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315" name="Google Shape;315;p31"/>
          <p:cNvSpPr txBox="1"/>
          <p:nvPr/>
        </p:nvSpPr>
        <p:spPr>
          <a:xfrm>
            <a:off x="6441313" y="1847400"/>
            <a:ext cx="10062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cxnSp>
        <p:nvCxnSpPr>
          <p:cNvPr id="316" name="Google Shape;316;p31"/>
          <p:cNvCxnSpPr/>
          <p:nvPr/>
        </p:nvCxnSpPr>
        <p:spPr>
          <a:xfrm rot="10800000">
            <a:off x="4942525" y="1626625"/>
            <a:ext cx="4003800" cy="2700"/>
          </a:xfrm>
          <a:prstGeom prst="straightConnector1">
            <a:avLst/>
          </a:prstGeom>
          <a:noFill/>
          <a:ln cap="flat" cmpd="sng" w="9525">
            <a:solidFill>
              <a:schemeClr val="dk2"/>
            </a:solidFill>
            <a:prstDash val="solid"/>
            <a:round/>
            <a:headEnd len="med" w="med" type="none"/>
            <a:tailEnd len="med" w="med" type="none"/>
          </a:ln>
        </p:spPr>
      </p:cxnSp>
      <p:cxnSp>
        <p:nvCxnSpPr>
          <p:cNvPr id="317" name="Google Shape;317;p31"/>
          <p:cNvCxnSpPr/>
          <p:nvPr/>
        </p:nvCxnSpPr>
        <p:spPr>
          <a:xfrm rot="10800000">
            <a:off x="5015175" y="2568600"/>
            <a:ext cx="4101600" cy="4500"/>
          </a:xfrm>
          <a:prstGeom prst="straightConnector1">
            <a:avLst/>
          </a:prstGeom>
          <a:noFill/>
          <a:ln cap="flat" cmpd="sng" w="9525">
            <a:solidFill>
              <a:schemeClr val="dk2"/>
            </a:solidFill>
            <a:prstDash val="solid"/>
            <a:round/>
            <a:headEnd len="med" w="med" type="none"/>
            <a:tailEnd len="med" w="med" type="none"/>
          </a:ln>
        </p:spPr>
      </p:cxnSp>
      <p:cxnSp>
        <p:nvCxnSpPr>
          <p:cNvPr id="318" name="Google Shape;318;p31"/>
          <p:cNvCxnSpPr/>
          <p:nvPr/>
        </p:nvCxnSpPr>
        <p:spPr>
          <a:xfrm rot="10800000">
            <a:off x="5034325" y="3404750"/>
            <a:ext cx="4003800" cy="2700"/>
          </a:xfrm>
          <a:prstGeom prst="straightConnector1">
            <a:avLst/>
          </a:prstGeom>
          <a:noFill/>
          <a:ln cap="flat" cmpd="sng" w="9525">
            <a:solidFill>
              <a:schemeClr val="dk2"/>
            </a:solidFill>
            <a:prstDash val="solid"/>
            <a:round/>
            <a:headEnd len="med" w="med" type="none"/>
            <a:tailEnd len="med" w="med" type="none"/>
          </a:ln>
        </p:spPr>
      </p:cxnSp>
      <p:sp>
        <p:nvSpPr>
          <p:cNvPr id="319" name="Google Shape;319;p31"/>
          <p:cNvSpPr txBox="1"/>
          <p:nvPr/>
        </p:nvSpPr>
        <p:spPr>
          <a:xfrm>
            <a:off x="5738325" y="27714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320" name="Google Shape;320;p31"/>
          <p:cNvSpPr txBox="1"/>
          <p:nvPr/>
        </p:nvSpPr>
        <p:spPr>
          <a:xfrm>
            <a:off x="5971825" y="34627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pic>
        <p:nvPicPr>
          <p:cNvPr id="66" name="Google Shape;66;p14"/>
          <p:cNvPicPr preferRelativeResize="0"/>
          <p:nvPr/>
        </p:nvPicPr>
        <p:blipFill rotWithShape="1">
          <a:blip r:embed="rId3">
            <a:alphaModFix/>
          </a:blip>
          <a:srcRect b="2061" l="0" r="0" t="2070"/>
          <a:stretch/>
        </p:blipFill>
        <p:spPr>
          <a:xfrm>
            <a:off x="1990200" y="0"/>
            <a:ext cx="7153804" cy="5143498"/>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32"/>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326" name="Google Shape;326;p32"/>
          <p:cNvSpPr txBox="1"/>
          <p:nvPr>
            <p:ph idx="1" type="body"/>
          </p:nvPr>
        </p:nvSpPr>
        <p:spPr>
          <a:xfrm>
            <a:off x="311700" y="1152475"/>
            <a:ext cx="39825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rPr lang="en"/>
              <a:t>Now, the last thing we’re looking for is the mass of each section of the Earth. </a:t>
            </a:r>
            <a:endParaRPr/>
          </a:p>
          <a:p>
            <a:pPr indent="0" lvl="0" marL="0" rtl="0" algn="l">
              <a:spcBef>
                <a:spcPts val="1600"/>
              </a:spcBef>
              <a:spcAft>
                <a:spcPts val="0"/>
              </a:spcAft>
              <a:buNone/>
            </a:pPr>
            <a:r>
              <a:rPr lang="en" sz="1400"/>
              <a:t>(REMEMBER: Mass = Volume ⨉ Density)</a:t>
            </a:r>
            <a:endParaRPr sz="1400"/>
          </a:p>
          <a:p>
            <a:pPr indent="0" lvl="0" marL="0" rtl="0" algn="l">
              <a:spcBef>
                <a:spcPts val="1600"/>
              </a:spcBef>
              <a:spcAft>
                <a:spcPts val="1600"/>
              </a:spcAft>
              <a:buNone/>
            </a:pPr>
            <a:r>
              <a:rPr lang="en"/>
              <a:t>However, remember that the volumes are in </a:t>
            </a:r>
            <a:r>
              <a:rPr b="1" lang="en"/>
              <a:t>km³</a:t>
            </a:r>
            <a:r>
              <a:rPr lang="en"/>
              <a:t> (cubic kilometers) while the densities are in </a:t>
            </a:r>
            <a:r>
              <a:rPr b="1" lang="en"/>
              <a:t>g/cm³</a:t>
            </a:r>
            <a:r>
              <a:rPr lang="en"/>
              <a:t> (grams per cubic centimeter)</a:t>
            </a:r>
            <a:endParaRPr/>
          </a:p>
        </p:txBody>
      </p:sp>
      <p:pic>
        <p:nvPicPr>
          <p:cNvPr id="327" name="Google Shape;327;p32"/>
          <p:cNvPicPr preferRelativeResize="0"/>
          <p:nvPr/>
        </p:nvPicPr>
        <p:blipFill>
          <a:blip r:embed="rId3">
            <a:alphaModFix/>
          </a:blip>
          <a:stretch>
            <a:fillRect/>
          </a:stretch>
        </p:blipFill>
        <p:spPr>
          <a:xfrm>
            <a:off x="4446600" y="1170125"/>
            <a:ext cx="4591525" cy="3301250"/>
          </a:xfrm>
          <a:prstGeom prst="rect">
            <a:avLst/>
          </a:prstGeom>
          <a:noFill/>
          <a:ln>
            <a:noFill/>
          </a:ln>
        </p:spPr>
      </p:pic>
      <p:sp>
        <p:nvSpPr>
          <p:cNvPr id="328" name="Google Shape;328;p32"/>
          <p:cNvSpPr txBox="1"/>
          <p:nvPr/>
        </p:nvSpPr>
        <p:spPr>
          <a:xfrm>
            <a:off x="8403175" y="3435725"/>
            <a:ext cx="227400" cy="39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329" name="Google Shape;329;p32"/>
          <p:cNvPicPr preferRelativeResize="0"/>
          <p:nvPr/>
        </p:nvPicPr>
        <p:blipFill>
          <a:blip r:embed="rId4">
            <a:alphaModFix/>
          </a:blip>
          <a:stretch>
            <a:fillRect/>
          </a:stretch>
        </p:blipFill>
        <p:spPr>
          <a:xfrm>
            <a:off x="2651597" y="99987"/>
            <a:ext cx="1699477" cy="985125"/>
          </a:xfrm>
          <a:prstGeom prst="rect">
            <a:avLst/>
          </a:prstGeom>
          <a:noFill/>
          <a:ln>
            <a:noFill/>
          </a:ln>
        </p:spPr>
      </p:pic>
      <p:sp>
        <p:nvSpPr>
          <p:cNvPr id="330" name="Google Shape;330;p32"/>
          <p:cNvSpPr txBox="1"/>
          <p:nvPr/>
        </p:nvSpPr>
        <p:spPr>
          <a:xfrm>
            <a:off x="5111000" y="387725"/>
            <a:ext cx="3031200" cy="63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1800">
                <a:solidFill>
                  <a:schemeClr val="dk2"/>
                </a:solidFill>
              </a:rPr>
              <a:t>Volume of sphere = ⁴/₃ πr³</a:t>
            </a:r>
            <a:endParaRPr/>
          </a:p>
        </p:txBody>
      </p:sp>
      <p:cxnSp>
        <p:nvCxnSpPr>
          <p:cNvPr id="331" name="Google Shape;331;p32"/>
          <p:cNvCxnSpPr/>
          <p:nvPr/>
        </p:nvCxnSpPr>
        <p:spPr>
          <a:xfrm flipH="1">
            <a:off x="5548850" y="1558100"/>
            <a:ext cx="8400" cy="2323800"/>
          </a:xfrm>
          <a:prstGeom prst="straightConnector1">
            <a:avLst/>
          </a:prstGeom>
          <a:noFill/>
          <a:ln cap="flat" cmpd="sng" w="9525">
            <a:solidFill>
              <a:srgbClr val="FF0000"/>
            </a:solidFill>
            <a:prstDash val="solid"/>
            <a:round/>
            <a:headEnd len="med" w="med" type="none"/>
            <a:tailEnd len="med" w="med" type="triangle"/>
          </a:ln>
        </p:spPr>
      </p:cxnSp>
      <p:cxnSp>
        <p:nvCxnSpPr>
          <p:cNvPr id="332" name="Google Shape;332;p32"/>
          <p:cNvCxnSpPr/>
          <p:nvPr/>
        </p:nvCxnSpPr>
        <p:spPr>
          <a:xfrm flipH="1">
            <a:off x="6298150" y="1970575"/>
            <a:ext cx="8400" cy="1928100"/>
          </a:xfrm>
          <a:prstGeom prst="straightConnector1">
            <a:avLst/>
          </a:prstGeom>
          <a:noFill/>
          <a:ln cap="flat" cmpd="sng" w="9525">
            <a:solidFill>
              <a:srgbClr val="9900FF"/>
            </a:solidFill>
            <a:prstDash val="solid"/>
            <a:round/>
            <a:headEnd len="med" w="med" type="none"/>
            <a:tailEnd len="med" w="med" type="triangle"/>
          </a:ln>
        </p:spPr>
      </p:cxnSp>
      <p:cxnSp>
        <p:nvCxnSpPr>
          <p:cNvPr id="333" name="Google Shape;333;p32"/>
          <p:cNvCxnSpPr/>
          <p:nvPr/>
        </p:nvCxnSpPr>
        <p:spPr>
          <a:xfrm>
            <a:off x="8041100" y="2947375"/>
            <a:ext cx="16800" cy="951300"/>
          </a:xfrm>
          <a:prstGeom prst="straightConnector1">
            <a:avLst/>
          </a:prstGeom>
          <a:noFill/>
          <a:ln cap="flat" cmpd="sng" w="9525">
            <a:solidFill>
              <a:srgbClr val="0000FF"/>
            </a:solidFill>
            <a:prstDash val="solid"/>
            <a:round/>
            <a:headEnd len="med" w="med" type="none"/>
            <a:tailEnd len="med" w="med" type="triangle"/>
          </a:ln>
        </p:spPr>
      </p:cxnSp>
      <p:cxnSp>
        <p:nvCxnSpPr>
          <p:cNvPr id="334" name="Google Shape;334;p32"/>
          <p:cNvCxnSpPr/>
          <p:nvPr/>
        </p:nvCxnSpPr>
        <p:spPr>
          <a:xfrm>
            <a:off x="8731500" y="3684175"/>
            <a:ext cx="8400" cy="282000"/>
          </a:xfrm>
          <a:prstGeom prst="straightConnector1">
            <a:avLst/>
          </a:prstGeom>
          <a:noFill/>
          <a:ln cap="flat" cmpd="sng" w="9525">
            <a:solidFill>
              <a:schemeClr val="dk2"/>
            </a:solidFill>
            <a:prstDash val="solid"/>
            <a:round/>
            <a:headEnd len="med" w="med" type="none"/>
            <a:tailEnd len="med" w="med" type="triangle"/>
          </a:ln>
        </p:spPr>
      </p:cxnSp>
      <p:sp>
        <p:nvSpPr>
          <p:cNvPr id="335" name="Google Shape;335;p32"/>
          <p:cNvSpPr txBox="1"/>
          <p:nvPr/>
        </p:nvSpPr>
        <p:spPr>
          <a:xfrm>
            <a:off x="6094000" y="1350425"/>
            <a:ext cx="7578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336" name="Google Shape;336;p32"/>
          <p:cNvSpPr txBox="1"/>
          <p:nvPr/>
        </p:nvSpPr>
        <p:spPr>
          <a:xfrm>
            <a:off x="6441313" y="1847400"/>
            <a:ext cx="10062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cxnSp>
        <p:nvCxnSpPr>
          <p:cNvPr id="337" name="Google Shape;337;p32"/>
          <p:cNvCxnSpPr/>
          <p:nvPr/>
        </p:nvCxnSpPr>
        <p:spPr>
          <a:xfrm rot="10800000">
            <a:off x="4942525" y="1626625"/>
            <a:ext cx="4003800" cy="2700"/>
          </a:xfrm>
          <a:prstGeom prst="straightConnector1">
            <a:avLst/>
          </a:prstGeom>
          <a:noFill/>
          <a:ln cap="flat" cmpd="sng" w="9525">
            <a:solidFill>
              <a:schemeClr val="dk2"/>
            </a:solidFill>
            <a:prstDash val="solid"/>
            <a:round/>
            <a:headEnd len="med" w="med" type="none"/>
            <a:tailEnd len="med" w="med" type="none"/>
          </a:ln>
        </p:spPr>
      </p:cxnSp>
      <p:cxnSp>
        <p:nvCxnSpPr>
          <p:cNvPr id="338" name="Google Shape;338;p32"/>
          <p:cNvCxnSpPr/>
          <p:nvPr/>
        </p:nvCxnSpPr>
        <p:spPr>
          <a:xfrm rot="10800000">
            <a:off x="5015175" y="2568600"/>
            <a:ext cx="4101600" cy="4500"/>
          </a:xfrm>
          <a:prstGeom prst="straightConnector1">
            <a:avLst/>
          </a:prstGeom>
          <a:noFill/>
          <a:ln cap="flat" cmpd="sng" w="9525">
            <a:solidFill>
              <a:schemeClr val="dk2"/>
            </a:solidFill>
            <a:prstDash val="solid"/>
            <a:round/>
            <a:headEnd len="med" w="med" type="none"/>
            <a:tailEnd len="med" w="med" type="none"/>
          </a:ln>
        </p:spPr>
      </p:cxnSp>
      <p:cxnSp>
        <p:nvCxnSpPr>
          <p:cNvPr id="339" name="Google Shape;339;p32"/>
          <p:cNvCxnSpPr/>
          <p:nvPr/>
        </p:nvCxnSpPr>
        <p:spPr>
          <a:xfrm rot="10800000">
            <a:off x="5034325" y="3404750"/>
            <a:ext cx="4003800" cy="2700"/>
          </a:xfrm>
          <a:prstGeom prst="straightConnector1">
            <a:avLst/>
          </a:prstGeom>
          <a:noFill/>
          <a:ln cap="flat" cmpd="sng" w="9525">
            <a:solidFill>
              <a:schemeClr val="dk2"/>
            </a:solidFill>
            <a:prstDash val="solid"/>
            <a:round/>
            <a:headEnd len="med" w="med" type="none"/>
            <a:tailEnd len="med" w="med" type="none"/>
          </a:ln>
        </p:spPr>
      </p:cxnSp>
      <p:sp>
        <p:nvSpPr>
          <p:cNvPr id="340" name="Google Shape;340;p32"/>
          <p:cNvSpPr txBox="1"/>
          <p:nvPr/>
        </p:nvSpPr>
        <p:spPr>
          <a:xfrm>
            <a:off x="5738325" y="27714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341" name="Google Shape;341;p32"/>
          <p:cNvSpPr txBox="1"/>
          <p:nvPr/>
        </p:nvSpPr>
        <p:spPr>
          <a:xfrm>
            <a:off x="5971825" y="34627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33"/>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347" name="Google Shape;347;p33"/>
          <p:cNvSpPr txBox="1"/>
          <p:nvPr>
            <p:ph idx="1" type="body"/>
          </p:nvPr>
        </p:nvSpPr>
        <p:spPr>
          <a:xfrm>
            <a:off x="311700" y="1152475"/>
            <a:ext cx="39825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rPr lang="en"/>
              <a:t>We therefore need to turn </a:t>
            </a:r>
            <a:r>
              <a:rPr lang="en"/>
              <a:t>g/cm³  into  g/km³. </a:t>
            </a:r>
            <a:endParaRPr/>
          </a:p>
          <a:p>
            <a:pPr indent="-342900" lvl="0" marL="457200" rtl="0" algn="l">
              <a:spcBef>
                <a:spcPts val="1600"/>
              </a:spcBef>
              <a:spcAft>
                <a:spcPts val="0"/>
              </a:spcAft>
              <a:buSzPts val="1800"/>
              <a:buChar char="●"/>
            </a:pPr>
            <a:r>
              <a:rPr lang="en"/>
              <a:t>We know that there are 100,000cm = 10⁵cm in 1km</a:t>
            </a:r>
            <a:endParaRPr/>
          </a:p>
          <a:p>
            <a:pPr indent="-342900" lvl="0" marL="457200" rtl="0" algn="l">
              <a:spcBef>
                <a:spcPts val="0"/>
              </a:spcBef>
              <a:spcAft>
                <a:spcPts val="0"/>
              </a:spcAft>
              <a:buSzPts val="1800"/>
              <a:buChar char="●"/>
            </a:pPr>
            <a:r>
              <a:rPr lang="en"/>
              <a:t>1km³ = (10⁵cm)³ = 10¹⁵cm³</a:t>
            </a:r>
            <a:endParaRPr/>
          </a:p>
          <a:p>
            <a:pPr indent="-342900" lvl="0" marL="457200" rtl="0" algn="l">
              <a:spcBef>
                <a:spcPts val="0"/>
              </a:spcBef>
              <a:spcAft>
                <a:spcPts val="0"/>
              </a:spcAft>
              <a:buSzPts val="1800"/>
              <a:buChar char="●"/>
            </a:pPr>
            <a:r>
              <a:rPr lang="en"/>
              <a:t>1g/cm³ = 10¹⁵g/km³</a:t>
            </a:r>
            <a:endParaRPr/>
          </a:p>
        </p:txBody>
      </p:sp>
      <p:pic>
        <p:nvPicPr>
          <p:cNvPr id="348" name="Google Shape;348;p33"/>
          <p:cNvPicPr preferRelativeResize="0"/>
          <p:nvPr/>
        </p:nvPicPr>
        <p:blipFill>
          <a:blip r:embed="rId3">
            <a:alphaModFix/>
          </a:blip>
          <a:stretch>
            <a:fillRect/>
          </a:stretch>
        </p:blipFill>
        <p:spPr>
          <a:xfrm>
            <a:off x="4446600" y="1170125"/>
            <a:ext cx="4591525" cy="3301250"/>
          </a:xfrm>
          <a:prstGeom prst="rect">
            <a:avLst/>
          </a:prstGeom>
          <a:noFill/>
          <a:ln>
            <a:noFill/>
          </a:ln>
        </p:spPr>
      </p:pic>
      <p:sp>
        <p:nvSpPr>
          <p:cNvPr id="349" name="Google Shape;349;p33"/>
          <p:cNvSpPr txBox="1"/>
          <p:nvPr/>
        </p:nvSpPr>
        <p:spPr>
          <a:xfrm>
            <a:off x="8403175" y="3435725"/>
            <a:ext cx="227400" cy="39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350" name="Google Shape;350;p33"/>
          <p:cNvPicPr preferRelativeResize="0"/>
          <p:nvPr/>
        </p:nvPicPr>
        <p:blipFill>
          <a:blip r:embed="rId4">
            <a:alphaModFix/>
          </a:blip>
          <a:stretch>
            <a:fillRect/>
          </a:stretch>
        </p:blipFill>
        <p:spPr>
          <a:xfrm>
            <a:off x="2651597" y="99987"/>
            <a:ext cx="1699477" cy="985125"/>
          </a:xfrm>
          <a:prstGeom prst="rect">
            <a:avLst/>
          </a:prstGeom>
          <a:noFill/>
          <a:ln>
            <a:noFill/>
          </a:ln>
        </p:spPr>
      </p:pic>
      <p:sp>
        <p:nvSpPr>
          <p:cNvPr id="351" name="Google Shape;351;p33"/>
          <p:cNvSpPr txBox="1"/>
          <p:nvPr/>
        </p:nvSpPr>
        <p:spPr>
          <a:xfrm>
            <a:off x="5111000" y="387725"/>
            <a:ext cx="3031200" cy="63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1800">
                <a:solidFill>
                  <a:schemeClr val="dk2"/>
                </a:solidFill>
              </a:rPr>
              <a:t>Volume of sphere = ⁴/₃ πr³</a:t>
            </a:r>
            <a:endParaRPr/>
          </a:p>
        </p:txBody>
      </p:sp>
      <p:cxnSp>
        <p:nvCxnSpPr>
          <p:cNvPr id="352" name="Google Shape;352;p33"/>
          <p:cNvCxnSpPr/>
          <p:nvPr/>
        </p:nvCxnSpPr>
        <p:spPr>
          <a:xfrm flipH="1">
            <a:off x="5548850" y="1558100"/>
            <a:ext cx="8400" cy="2323800"/>
          </a:xfrm>
          <a:prstGeom prst="straightConnector1">
            <a:avLst/>
          </a:prstGeom>
          <a:noFill/>
          <a:ln cap="flat" cmpd="sng" w="9525">
            <a:solidFill>
              <a:srgbClr val="FF0000"/>
            </a:solidFill>
            <a:prstDash val="solid"/>
            <a:round/>
            <a:headEnd len="med" w="med" type="none"/>
            <a:tailEnd len="med" w="med" type="triangle"/>
          </a:ln>
        </p:spPr>
      </p:cxnSp>
      <p:cxnSp>
        <p:nvCxnSpPr>
          <p:cNvPr id="353" name="Google Shape;353;p33"/>
          <p:cNvCxnSpPr/>
          <p:nvPr/>
        </p:nvCxnSpPr>
        <p:spPr>
          <a:xfrm flipH="1">
            <a:off x="6298150" y="1970575"/>
            <a:ext cx="8400" cy="1928100"/>
          </a:xfrm>
          <a:prstGeom prst="straightConnector1">
            <a:avLst/>
          </a:prstGeom>
          <a:noFill/>
          <a:ln cap="flat" cmpd="sng" w="9525">
            <a:solidFill>
              <a:srgbClr val="9900FF"/>
            </a:solidFill>
            <a:prstDash val="solid"/>
            <a:round/>
            <a:headEnd len="med" w="med" type="none"/>
            <a:tailEnd len="med" w="med" type="triangle"/>
          </a:ln>
        </p:spPr>
      </p:cxnSp>
      <p:cxnSp>
        <p:nvCxnSpPr>
          <p:cNvPr id="354" name="Google Shape;354;p33"/>
          <p:cNvCxnSpPr/>
          <p:nvPr/>
        </p:nvCxnSpPr>
        <p:spPr>
          <a:xfrm>
            <a:off x="8041100" y="2947375"/>
            <a:ext cx="16800" cy="951300"/>
          </a:xfrm>
          <a:prstGeom prst="straightConnector1">
            <a:avLst/>
          </a:prstGeom>
          <a:noFill/>
          <a:ln cap="flat" cmpd="sng" w="9525">
            <a:solidFill>
              <a:srgbClr val="0000FF"/>
            </a:solidFill>
            <a:prstDash val="solid"/>
            <a:round/>
            <a:headEnd len="med" w="med" type="none"/>
            <a:tailEnd len="med" w="med" type="triangle"/>
          </a:ln>
        </p:spPr>
      </p:cxnSp>
      <p:cxnSp>
        <p:nvCxnSpPr>
          <p:cNvPr id="355" name="Google Shape;355;p33"/>
          <p:cNvCxnSpPr/>
          <p:nvPr/>
        </p:nvCxnSpPr>
        <p:spPr>
          <a:xfrm>
            <a:off x="8731500" y="3684175"/>
            <a:ext cx="8400" cy="282000"/>
          </a:xfrm>
          <a:prstGeom prst="straightConnector1">
            <a:avLst/>
          </a:prstGeom>
          <a:noFill/>
          <a:ln cap="flat" cmpd="sng" w="9525">
            <a:solidFill>
              <a:schemeClr val="dk2"/>
            </a:solidFill>
            <a:prstDash val="solid"/>
            <a:round/>
            <a:headEnd len="med" w="med" type="none"/>
            <a:tailEnd len="med" w="med" type="triangle"/>
          </a:ln>
        </p:spPr>
      </p:cxnSp>
      <p:sp>
        <p:nvSpPr>
          <p:cNvPr id="356" name="Google Shape;356;p33"/>
          <p:cNvSpPr txBox="1"/>
          <p:nvPr/>
        </p:nvSpPr>
        <p:spPr>
          <a:xfrm>
            <a:off x="6094000" y="1350425"/>
            <a:ext cx="7578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357" name="Google Shape;357;p33"/>
          <p:cNvSpPr txBox="1"/>
          <p:nvPr/>
        </p:nvSpPr>
        <p:spPr>
          <a:xfrm>
            <a:off x="6441313" y="1847400"/>
            <a:ext cx="10062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cxnSp>
        <p:nvCxnSpPr>
          <p:cNvPr id="358" name="Google Shape;358;p33"/>
          <p:cNvCxnSpPr/>
          <p:nvPr/>
        </p:nvCxnSpPr>
        <p:spPr>
          <a:xfrm rot="10800000">
            <a:off x="4942525" y="1626625"/>
            <a:ext cx="4003800" cy="2700"/>
          </a:xfrm>
          <a:prstGeom prst="straightConnector1">
            <a:avLst/>
          </a:prstGeom>
          <a:noFill/>
          <a:ln cap="flat" cmpd="sng" w="9525">
            <a:solidFill>
              <a:schemeClr val="dk2"/>
            </a:solidFill>
            <a:prstDash val="solid"/>
            <a:round/>
            <a:headEnd len="med" w="med" type="none"/>
            <a:tailEnd len="med" w="med" type="none"/>
          </a:ln>
        </p:spPr>
      </p:cxnSp>
      <p:cxnSp>
        <p:nvCxnSpPr>
          <p:cNvPr id="359" name="Google Shape;359;p33"/>
          <p:cNvCxnSpPr/>
          <p:nvPr/>
        </p:nvCxnSpPr>
        <p:spPr>
          <a:xfrm rot="10800000">
            <a:off x="5015175" y="2568600"/>
            <a:ext cx="4101600" cy="4500"/>
          </a:xfrm>
          <a:prstGeom prst="straightConnector1">
            <a:avLst/>
          </a:prstGeom>
          <a:noFill/>
          <a:ln cap="flat" cmpd="sng" w="9525">
            <a:solidFill>
              <a:schemeClr val="dk2"/>
            </a:solidFill>
            <a:prstDash val="solid"/>
            <a:round/>
            <a:headEnd len="med" w="med" type="none"/>
            <a:tailEnd len="med" w="med" type="none"/>
          </a:ln>
        </p:spPr>
      </p:cxnSp>
      <p:cxnSp>
        <p:nvCxnSpPr>
          <p:cNvPr id="360" name="Google Shape;360;p33"/>
          <p:cNvCxnSpPr/>
          <p:nvPr/>
        </p:nvCxnSpPr>
        <p:spPr>
          <a:xfrm rot="10800000">
            <a:off x="5034325" y="3404750"/>
            <a:ext cx="4003800" cy="2700"/>
          </a:xfrm>
          <a:prstGeom prst="straightConnector1">
            <a:avLst/>
          </a:prstGeom>
          <a:noFill/>
          <a:ln cap="flat" cmpd="sng" w="9525">
            <a:solidFill>
              <a:schemeClr val="dk2"/>
            </a:solidFill>
            <a:prstDash val="solid"/>
            <a:round/>
            <a:headEnd len="med" w="med" type="none"/>
            <a:tailEnd len="med" w="med" type="none"/>
          </a:ln>
        </p:spPr>
      </p:cxnSp>
      <p:sp>
        <p:nvSpPr>
          <p:cNvPr id="361" name="Google Shape;361;p33"/>
          <p:cNvSpPr txBox="1"/>
          <p:nvPr/>
        </p:nvSpPr>
        <p:spPr>
          <a:xfrm>
            <a:off x="5738325" y="27714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362" name="Google Shape;362;p33"/>
          <p:cNvSpPr txBox="1"/>
          <p:nvPr/>
        </p:nvSpPr>
        <p:spPr>
          <a:xfrm>
            <a:off x="5971825" y="34627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34"/>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368" name="Google Shape;368;p34"/>
          <p:cNvSpPr txBox="1"/>
          <p:nvPr>
            <p:ph idx="1" type="body"/>
          </p:nvPr>
        </p:nvSpPr>
        <p:spPr>
          <a:xfrm>
            <a:off x="311700" y="1152475"/>
            <a:ext cx="39825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rPr lang="en"/>
              <a:t>Crust: 2⨉10¹⁵g/km³</a:t>
            </a:r>
            <a:endParaRPr/>
          </a:p>
          <a:p>
            <a:pPr indent="0" lvl="0" marL="0" rtl="0" algn="l">
              <a:spcBef>
                <a:spcPts val="1600"/>
              </a:spcBef>
              <a:spcAft>
                <a:spcPts val="0"/>
              </a:spcAft>
              <a:buNone/>
            </a:pPr>
            <a:r>
              <a:rPr lang="en"/>
              <a:t>Mantle: 4.5</a:t>
            </a:r>
            <a:r>
              <a:rPr lang="en"/>
              <a:t>⨉10¹⁵</a:t>
            </a:r>
            <a:r>
              <a:rPr lang="en"/>
              <a:t>g/km³</a:t>
            </a:r>
            <a:endParaRPr/>
          </a:p>
          <a:p>
            <a:pPr indent="0" lvl="0" marL="0" rtl="0" algn="l">
              <a:spcBef>
                <a:spcPts val="1600"/>
              </a:spcBef>
              <a:spcAft>
                <a:spcPts val="0"/>
              </a:spcAft>
              <a:buNone/>
            </a:pPr>
            <a:r>
              <a:rPr lang="en"/>
              <a:t>Outer Core: 10.5</a:t>
            </a:r>
            <a:r>
              <a:rPr lang="en"/>
              <a:t>⨉10¹⁵</a:t>
            </a:r>
            <a:r>
              <a:rPr lang="en"/>
              <a:t>g/km³</a:t>
            </a:r>
            <a:endParaRPr/>
          </a:p>
          <a:p>
            <a:pPr indent="0" lvl="0" marL="0" rtl="0" algn="l">
              <a:spcBef>
                <a:spcPts val="1600"/>
              </a:spcBef>
              <a:spcAft>
                <a:spcPts val="0"/>
              </a:spcAft>
              <a:buNone/>
            </a:pPr>
            <a:r>
              <a:rPr lang="en"/>
              <a:t>= </a:t>
            </a:r>
            <a:r>
              <a:rPr lang="en"/>
              <a:t>1.1⨉10¹⁶g/km³</a:t>
            </a:r>
            <a:endParaRPr/>
          </a:p>
          <a:p>
            <a:pPr indent="0" lvl="0" marL="0" rtl="0" algn="l">
              <a:spcBef>
                <a:spcPts val="1600"/>
              </a:spcBef>
              <a:spcAft>
                <a:spcPts val="0"/>
              </a:spcAft>
              <a:buNone/>
            </a:pPr>
            <a:r>
              <a:rPr lang="en"/>
              <a:t>Inner Core: 13</a:t>
            </a:r>
            <a:r>
              <a:rPr lang="en"/>
              <a:t>⨉10¹⁵</a:t>
            </a:r>
            <a:r>
              <a:rPr lang="en"/>
              <a:t>g/km³</a:t>
            </a:r>
            <a:endParaRPr/>
          </a:p>
          <a:p>
            <a:pPr indent="0" lvl="0" marL="0" rtl="0" algn="l">
              <a:spcBef>
                <a:spcPts val="1600"/>
              </a:spcBef>
              <a:spcAft>
                <a:spcPts val="1600"/>
              </a:spcAft>
              <a:buClr>
                <a:schemeClr val="dk1"/>
              </a:buClr>
              <a:buSzPts val="1100"/>
              <a:buFont typeface="Arial"/>
              <a:buNone/>
            </a:pPr>
            <a:r>
              <a:rPr lang="en"/>
              <a:t>= </a:t>
            </a:r>
            <a:r>
              <a:rPr lang="en"/>
              <a:t>1.3⨉10¹⁶g/km³</a:t>
            </a:r>
            <a:endParaRPr/>
          </a:p>
        </p:txBody>
      </p:sp>
      <p:pic>
        <p:nvPicPr>
          <p:cNvPr id="369" name="Google Shape;369;p34"/>
          <p:cNvPicPr preferRelativeResize="0"/>
          <p:nvPr/>
        </p:nvPicPr>
        <p:blipFill>
          <a:blip r:embed="rId3">
            <a:alphaModFix/>
          </a:blip>
          <a:stretch>
            <a:fillRect/>
          </a:stretch>
        </p:blipFill>
        <p:spPr>
          <a:xfrm>
            <a:off x="4446600" y="1170125"/>
            <a:ext cx="4591525" cy="3301250"/>
          </a:xfrm>
          <a:prstGeom prst="rect">
            <a:avLst/>
          </a:prstGeom>
          <a:noFill/>
          <a:ln>
            <a:noFill/>
          </a:ln>
        </p:spPr>
      </p:pic>
      <p:sp>
        <p:nvSpPr>
          <p:cNvPr id="370" name="Google Shape;370;p34"/>
          <p:cNvSpPr txBox="1"/>
          <p:nvPr/>
        </p:nvSpPr>
        <p:spPr>
          <a:xfrm>
            <a:off x="8403175" y="3435725"/>
            <a:ext cx="227400" cy="39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371" name="Google Shape;371;p34"/>
          <p:cNvPicPr preferRelativeResize="0"/>
          <p:nvPr/>
        </p:nvPicPr>
        <p:blipFill>
          <a:blip r:embed="rId4">
            <a:alphaModFix/>
          </a:blip>
          <a:stretch>
            <a:fillRect/>
          </a:stretch>
        </p:blipFill>
        <p:spPr>
          <a:xfrm>
            <a:off x="2651597" y="99987"/>
            <a:ext cx="1699477" cy="985125"/>
          </a:xfrm>
          <a:prstGeom prst="rect">
            <a:avLst/>
          </a:prstGeom>
          <a:noFill/>
          <a:ln>
            <a:noFill/>
          </a:ln>
        </p:spPr>
      </p:pic>
      <p:sp>
        <p:nvSpPr>
          <p:cNvPr id="372" name="Google Shape;372;p34"/>
          <p:cNvSpPr txBox="1"/>
          <p:nvPr/>
        </p:nvSpPr>
        <p:spPr>
          <a:xfrm>
            <a:off x="5111000" y="387725"/>
            <a:ext cx="3031200" cy="63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1800">
                <a:solidFill>
                  <a:schemeClr val="dk2"/>
                </a:solidFill>
              </a:rPr>
              <a:t>Volume of sphere = ⁴/₃ πr³</a:t>
            </a:r>
            <a:endParaRPr/>
          </a:p>
        </p:txBody>
      </p:sp>
      <p:cxnSp>
        <p:nvCxnSpPr>
          <p:cNvPr id="373" name="Google Shape;373;p34"/>
          <p:cNvCxnSpPr/>
          <p:nvPr/>
        </p:nvCxnSpPr>
        <p:spPr>
          <a:xfrm flipH="1">
            <a:off x="5548850" y="1558100"/>
            <a:ext cx="8400" cy="2323800"/>
          </a:xfrm>
          <a:prstGeom prst="straightConnector1">
            <a:avLst/>
          </a:prstGeom>
          <a:noFill/>
          <a:ln cap="flat" cmpd="sng" w="9525">
            <a:solidFill>
              <a:srgbClr val="FF0000"/>
            </a:solidFill>
            <a:prstDash val="solid"/>
            <a:round/>
            <a:headEnd len="med" w="med" type="none"/>
            <a:tailEnd len="med" w="med" type="triangle"/>
          </a:ln>
        </p:spPr>
      </p:cxnSp>
      <p:cxnSp>
        <p:nvCxnSpPr>
          <p:cNvPr id="374" name="Google Shape;374;p34"/>
          <p:cNvCxnSpPr/>
          <p:nvPr/>
        </p:nvCxnSpPr>
        <p:spPr>
          <a:xfrm flipH="1">
            <a:off x="6298150" y="1970575"/>
            <a:ext cx="8400" cy="1928100"/>
          </a:xfrm>
          <a:prstGeom prst="straightConnector1">
            <a:avLst/>
          </a:prstGeom>
          <a:noFill/>
          <a:ln cap="flat" cmpd="sng" w="9525">
            <a:solidFill>
              <a:srgbClr val="9900FF"/>
            </a:solidFill>
            <a:prstDash val="solid"/>
            <a:round/>
            <a:headEnd len="med" w="med" type="none"/>
            <a:tailEnd len="med" w="med" type="triangle"/>
          </a:ln>
        </p:spPr>
      </p:cxnSp>
      <p:cxnSp>
        <p:nvCxnSpPr>
          <p:cNvPr id="375" name="Google Shape;375;p34"/>
          <p:cNvCxnSpPr/>
          <p:nvPr/>
        </p:nvCxnSpPr>
        <p:spPr>
          <a:xfrm>
            <a:off x="8041100" y="2947375"/>
            <a:ext cx="16800" cy="951300"/>
          </a:xfrm>
          <a:prstGeom prst="straightConnector1">
            <a:avLst/>
          </a:prstGeom>
          <a:noFill/>
          <a:ln cap="flat" cmpd="sng" w="9525">
            <a:solidFill>
              <a:srgbClr val="0000FF"/>
            </a:solidFill>
            <a:prstDash val="solid"/>
            <a:round/>
            <a:headEnd len="med" w="med" type="none"/>
            <a:tailEnd len="med" w="med" type="triangle"/>
          </a:ln>
        </p:spPr>
      </p:cxnSp>
      <p:cxnSp>
        <p:nvCxnSpPr>
          <p:cNvPr id="376" name="Google Shape;376;p34"/>
          <p:cNvCxnSpPr/>
          <p:nvPr/>
        </p:nvCxnSpPr>
        <p:spPr>
          <a:xfrm>
            <a:off x="8731500" y="3684175"/>
            <a:ext cx="8400" cy="282000"/>
          </a:xfrm>
          <a:prstGeom prst="straightConnector1">
            <a:avLst/>
          </a:prstGeom>
          <a:noFill/>
          <a:ln cap="flat" cmpd="sng" w="9525">
            <a:solidFill>
              <a:schemeClr val="dk2"/>
            </a:solidFill>
            <a:prstDash val="solid"/>
            <a:round/>
            <a:headEnd len="med" w="med" type="none"/>
            <a:tailEnd len="med" w="med" type="triangle"/>
          </a:ln>
        </p:spPr>
      </p:cxnSp>
      <p:sp>
        <p:nvSpPr>
          <p:cNvPr id="377" name="Google Shape;377;p34"/>
          <p:cNvSpPr txBox="1"/>
          <p:nvPr/>
        </p:nvSpPr>
        <p:spPr>
          <a:xfrm>
            <a:off x="6094000" y="1350425"/>
            <a:ext cx="7578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378" name="Google Shape;378;p34"/>
          <p:cNvSpPr txBox="1"/>
          <p:nvPr/>
        </p:nvSpPr>
        <p:spPr>
          <a:xfrm>
            <a:off x="6441313" y="1847400"/>
            <a:ext cx="10062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cxnSp>
        <p:nvCxnSpPr>
          <p:cNvPr id="379" name="Google Shape;379;p34"/>
          <p:cNvCxnSpPr/>
          <p:nvPr/>
        </p:nvCxnSpPr>
        <p:spPr>
          <a:xfrm rot="10800000">
            <a:off x="4942525" y="1626625"/>
            <a:ext cx="4003800" cy="2700"/>
          </a:xfrm>
          <a:prstGeom prst="straightConnector1">
            <a:avLst/>
          </a:prstGeom>
          <a:noFill/>
          <a:ln cap="flat" cmpd="sng" w="9525">
            <a:solidFill>
              <a:schemeClr val="dk2"/>
            </a:solidFill>
            <a:prstDash val="solid"/>
            <a:round/>
            <a:headEnd len="med" w="med" type="none"/>
            <a:tailEnd len="med" w="med" type="none"/>
          </a:ln>
        </p:spPr>
      </p:cxnSp>
      <p:cxnSp>
        <p:nvCxnSpPr>
          <p:cNvPr id="380" name="Google Shape;380;p34"/>
          <p:cNvCxnSpPr/>
          <p:nvPr/>
        </p:nvCxnSpPr>
        <p:spPr>
          <a:xfrm rot="10800000">
            <a:off x="5015175" y="2568600"/>
            <a:ext cx="4101600" cy="4500"/>
          </a:xfrm>
          <a:prstGeom prst="straightConnector1">
            <a:avLst/>
          </a:prstGeom>
          <a:noFill/>
          <a:ln cap="flat" cmpd="sng" w="9525">
            <a:solidFill>
              <a:schemeClr val="dk2"/>
            </a:solidFill>
            <a:prstDash val="solid"/>
            <a:round/>
            <a:headEnd len="med" w="med" type="none"/>
            <a:tailEnd len="med" w="med" type="none"/>
          </a:ln>
        </p:spPr>
      </p:cxnSp>
      <p:cxnSp>
        <p:nvCxnSpPr>
          <p:cNvPr id="381" name="Google Shape;381;p34"/>
          <p:cNvCxnSpPr/>
          <p:nvPr/>
        </p:nvCxnSpPr>
        <p:spPr>
          <a:xfrm rot="10800000">
            <a:off x="5034325" y="3404750"/>
            <a:ext cx="4003800" cy="2700"/>
          </a:xfrm>
          <a:prstGeom prst="straightConnector1">
            <a:avLst/>
          </a:prstGeom>
          <a:noFill/>
          <a:ln cap="flat" cmpd="sng" w="9525">
            <a:solidFill>
              <a:schemeClr val="dk2"/>
            </a:solidFill>
            <a:prstDash val="solid"/>
            <a:round/>
            <a:headEnd len="med" w="med" type="none"/>
            <a:tailEnd len="med" w="med" type="none"/>
          </a:ln>
        </p:spPr>
      </p:cxnSp>
      <p:sp>
        <p:nvSpPr>
          <p:cNvPr id="382" name="Google Shape;382;p34"/>
          <p:cNvSpPr txBox="1"/>
          <p:nvPr/>
        </p:nvSpPr>
        <p:spPr>
          <a:xfrm>
            <a:off x="5738325" y="27714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383" name="Google Shape;383;p34"/>
          <p:cNvSpPr txBox="1"/>
          <p:nvPr/>
        </p:nvSpPr>
        <p:spPr>
          <a:xfrm>
            <a:off x="5971825" y="34627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35"/>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389" name="Google Shape;389;p35"/>
          <p:cNvSpPr txBox="1"/>
          <p:nvPr>
            <p:ph idx="1" type="body"/>
          </p:nvPr>
        </p:nvSpPr>
        <p:spPr>
          <a:xfrm>
            <a:off x="311700" y="1152475"/>
            <a:ext cx="39825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So, using </a:t>
            </a:r>
            <a:r>
              <a:rPr b="1" lang="en" sz="1400"/>
              <a:t>M = D ⨉ V</a:t>
            </a:r>
            <a:r>
              <a:rPr lang="en" sz="1400"/>
              <a:t> (Mass = Density </a:t>
            </a:r>
            <a:r>
              <a:rPr lang="en" sz="1400"/>
              <a:t>⨉ Volume), we can estimate the mass of each layer of the Earth..</a:t>
            </a:r>
            <a:endParaRPr sz="1400"/>
          </a:p>
          <a:p>
            <a:pPr indent="0" lvl="0" marL="0" rtl="0" algn="l">
              <a:spcBef>
                <a:spcPts val="1600"/>
              </a:spcBef>
              <a:spcAft>
                <a:spcPts val="0"/>
              </a:spcAft>
              <a:buNone/>
            </a:pPr>
            <a:r>
              <a:rPr lang="en" sz="1400"/>
              <a:t>Crust: </a:t>
            </a:r>
            <a:r>
              <a:rPr lang="en" sz="1400">
                <a:solidFill>
                  <a:srgbClr val="0000FF"/>
                </a:solidFill>
              </a:rPr>
              <a:t>5.2 ⨉ 10⁹km³ </a:t>
            </a:r>
            <a:r>
              <a:rPr lang="en" sz="1400"/>
              <a:t>⨉ </a:t>
            </a:r>
            <a:r>
              <a:rPr lang="en" sz="1400">
                <a:solidFill>
                  <a:srgbClr val="FF0000"/>
                </a:solidFill>
              </a:rPr>
              <a:t>2⨉10¹⁵g/km³</a:t>
            </a:r>
            <a:endParaRPr sz="1400">
              <a:solidFill>
                <a:srgbClr val="FF0000"/>
              </a:solidFill>
            </a:endParaRPr>
          </a:p>
          <a:p>
            <a:pPr indent="0" lvl="0" marL="0" rtl="0" algn="l">
              <a:spcBef>
                <a:spcPts val="0"/>
              </a:spcBef>
              <a:spcAft>
                <a:spcPts val="0"/>
              </a:spcAft>
              <a:buNone/>
            </a:pPr>
            <a:r>
              <a:rPr lang="en" sz="1400">
                <a:solidFill>
                  <a:srgbClr val="38761D"/>
                </a:solidFill>
              </a:rPr>
              <a:t>= 1.0⨉10²⁵g</a:t>
            </a:r>
            <a:endParaRPr sz="1400">
              <a:solidFill>
                <a:srgbClr val="38761D"/>
              </a:solidFill>
            </a:endParaRPr>
          </a:p>
          <a:p>
            <a:pPr indent="0" lvl="0" marL="0" rtl="0" algn="l">
              <a:spcBef>
                <a:spcPts val="0"/>
              </a:spcBef>
              <a:spcAft>
                <a:spcPts val="0"/>
              </a:spcAft>
              <a:buNone/>
            </a:pPr>
            <a:r>
              <a:t/>
            </a:r>
            <a:endParaRPr sz="1400">
              <a:solidFill>
                <a:srgbClr val="38761D"/>
              </a:solidFill>
            </a:endParaRPr>
          </a:p>
          <a:p>
            <a:pPr indent="0" lvl="0" marL="0" rtl="0" algn="l">
              <a:spcBef>
                <a:spcPts val="0"/>
              </a:spcBef>
              <a:spcAft>
                <a:spcPts val="0"/>
              </a:spcAft>
              <a:buNone/>
            </a:pPr>
            <a:r>
              <a:rPr lang="en" sz="1400"/>
              <a:t>Mantle: </a:t>
            </a:r>
            <a:r>
              <a:rPr lang="en" sz="1400">
                <a:solidFill>
                  <a:srgbClr val="0000FF"/>
                </a:solidFill>
              </a:rPr>
              <a:t>9.3 ⨉ 10¹¹km³</a:t>
            </a:r>
            <a:r>
              <a:rPr lang="en" sz="1300">
                <a:solidFill>
                  <a:srgbClr val="0000FF"/>
                </a:solidFill>
              </a:rPr>
              <a:t> </a:t>
            </a:r>
            <a:r>
              <a:rPr lang="en" sz="1400"/>
              <a:t>⨉ </a:t>
            </a:r>
            <a:r>
              <a:rPr lang="en" sz="1400">
                <a:solidFill>
                  <a:srgbClr val="FF0000"/>
                </a:solidFill>
              </a:rPr>
              <a:t>4.5⨉10¹⁵g/km³</a:t>
            </a:r>
            <a:endParaRPr sz="1400">
              <a:solidFill>
                <a:srgbClr val="FF0000"/>
              </a:solidFill>
            </a:endParaRPr>
          </a:p>
          <a:p>
            <a:pPr indent="0" lvl="0" marL="0" rtl="0" algn="l">
              <a:spcBef>
                <a:spcPts val="0"/>
              </a:spcBef>
              <a:spcAft>
                <a:spcPts val="0"/>
              </a:spcAft>
              <a:buNone/>
            </a:pPr>
            <a:r>
              <a:rPr lang="en" sz="1400">
                <a:solidFill>
                  <a:srgbClr val="38761D"/>
                </a:solidFill>
              </a:rPr>
              <a:t>= 4.2⨉10²⁷g</a:t>
            </a:r>
            <a:endParaRPr sz="1400">
              <a:solidFill>
                <a:srgbClr val="38761D"/>
              </a:solidFill>
            </a:endParaRPr>
          </a:p>
          <a:p>
            <a:pPr indent="0" lvl="0" marL="0" rtl="0" algn="l">
              <a:spcBef>
                <a:spcPts val="0"/>
              </a:spcBef>
              <a:spcAft>
                <a:spcPts val="0"/>
              </a:spcAft>
              <a:buClr>
                <a:schemeClr val="dk1"/>
              </a:buClr>
              <a:buSzPts val="1100"/>
              <a:buFont typeface="Arial"/>
              <a:buNone/>
            </a:pPr>
            <a:r>
              <a:t/>
            </a:r>
            <a:endParaRPr sz="1400">
              <a:solidFill>
                <a:srgbClr val="38761D"/>
              </a:solidFill>
            </a:endParaRPr>
          </a:p>
          <a:p>
            <a:pPr indent="0" lvl="0" marL="0" rtl="0" algn="l">
              <a:spcBef>
                <a:spcPts val="0"/>
              </a:spcBef>
              <a:spcAft>
                <a:spcPts val="0"/>
              </a:spcAft>
              <a:buNone/>
            </a:pPr>
            <a:r>
              <a:rPr lang="en" sz="1400"/>
              <a:t>Outer Core: </a:t>
            </a:r>
            <a:r>
              <a:rPr lang="en" sz="1400">
                <a:solidFill>
                  <a:srgbClr val="0000FF"/>
                </a:solidFill>
              </a:rPr>
              <a:t>1.6 ⨉ 10¹¹km³ </a:t>
            </a:r>
            <a:r>
              <a:rPr lang="en" sz="1400"/>
              <a:t>⨉ </a:t>
            </a:r>
            <a:r>
              <a:rPr lang="en" sz="1400">
                <a:solidFill>
                  <a:srgbClr val="FF0000"/>
                </a:solidFill>
              </a:rPr>
              <a:t>1.1⨉10¹⁶g/km³</a:t>
            </a:r>
            <a:endParaRPr sz="1000">
              <a:solidFill>
                <a:srgbClr val="FF0000"/>
              </a:solidFill>
            </a:endParaRPr>
          </a:p>
          <a:p>
            <a:pPr indent="0" lvl="0" marL="0" rtl="0" algn="l">
              <a:spcBef>
                <a:spcPts val="0"/>
              </a:spcBef>
              <a:spcAft>
                <a:spcPts val="0"/>
              </a:spcAft>
              <a:buNone/>
            </a:pPr>
            <a:r>
              <a:rPr lang="en" sz="1400">
                <a:solidFill>
                  <a:srgbClr val="38761D"/>
                </a:solidFill>
              </a:rPr>
              <a:t>= 1.8⨉10²⁷g</a:t>
            </a:r>
            <a:endParaRPr sz="1400">
              <a:solidFill>
                <a:srgbClr val="38761D"/>
              </a:solidFill>
            </a:endParaRPr>
          </a:p>
          <a:p>
            <a:pPr indent="0" lvl="0" marL="0" rtl="0" algn="l">
              <a:spcBef>
                <a:spcPts val="0"/>
              </a:spcBef>
              <a:spcAft>
                <a:spcPts val="0"/>
              </a:spcAft>
              <a:buClr>
                <a:schemeClr val="dk1"/>
              </a:buClr>
              <a:buSzPts val="1100"/>
              <a:buFont typeface="Arial"/>
              <a:buNone/>
            </a:pPr>
            <a:r>
              <a:t/>
            </a:r>
            <a:endParaRPr sz="1400">
              <a:solidFill>
                <a:srgbClr val="38761D"/>
              </a:solidFill>
            </a:endParaRPr>
          </a:p>
          <a:p>
            <a:pPr indent="0" lvl="0" marL="0" rtl="0" algn="l">
              <a:spcBef>
                <a:spcPts val="0"/>
              </a:spcBef>
              <a:spcAft>
                <a:spcPts val="0"/>
              </a:spcAft>
              <a:buNone/>
            </a:pPr>
            <a:r>
              <a:rPr lang="en" sz="1400"/>
              <a:t>Inner Core:</a:t>
            </a:r>
            <a:r>
              <a:rPr lang="en" sz="1400">
                <a:solidFill>
                  <a:srgbClr val="0000FF"/>
                </a:solidFill>
              </a:rPr>
              <a:t> 7.2 ⨉ 10⁹km³ </a:t>
            </a:r>
            <a:r>
              <a:rPr lang="en" sz="1400"/>
              <a:t>⨉ </a:t>
            </a:r>
            <a:r>
              <a:rPr lang="en" sz="1400">
                <a:solidFill>
                  <a:srgbClr val="FF0000"/>
                </a:solidFill>
              </a:rPr>
              <a:t>1.3⨉10¹⁶g/km³</a:t>
            </a:r>
            <a:endParaRPr sz="1400">
              <a:solidFill>
                <a:srgbClr val="FF0000"/>
              </a:solidFill>
            </a:endParaRPr>
          </a:p>
          <a:p>
            <a:pPr indent="0" lvl="0" marL="0" rtl="0" algn="l">
              <a:spcBef>
                <a:spcPts val="0"/>
              </a:spcBef>
              <a:spcAft>
                <a:spcPts val="0"/>
              </a:spcAft>
              <a:buClr>
                <a:schemeClr val="dk1"/>
              </a:buClr>
              <a:buSzPts val="1100"/>
              <a:buFont typeface="Arial"/>
              <a:buNone/>
            </a:pPr>
            <a:r>
              <a:rPr lang="en" sz="1400">
                <a:solidFill>
                  <a:srgbClr val="38761D"/>
                </a:solidFill>
              </a:rPr>
              <a:t>= 9.4⨉10²⁵g</a:t>
            </a:r>
            <a:endParaRPr sz="1400">
              <a:solidFill>
                <a:srgbClr val="FF0000"/>
              </a:solidFill>
            </a:endParaRPr>
          </a:p>
          <a:p>
            <a:pPr indent="0" lvl="0" marL="0" rtl="0" algn="l">
              <a:spcBef>
                <a:spcPts val="0"/>
              </a:spcBef>
              <a:spcAft>
                <a:spcPts val="0"/>
              </a:spcAft>
              <a:buNone/>
            </a:pPr>
            <a:r>
              <a:t/>
            </a:r>
            <a:endParaRPr sz="1400">
              <a:solidFill>
                <a:srgbClr val="0000FF"/>
              </a:solidFill>
            </a:endParaRPr>
          </a:p>
          <a:p>
            <a:pPr indent="0" lvl="0" marL="0" rtl="0" algn="l">
              <a:spcBef>
                <a:spcPts val="1600"/>
              </a:spcBef>
              <a:spcAft>
                <a:spcPts val="1600"/>
              </a:spcAft>
              <a:buNone/>
            </a:pPr>
            <a:r>
              <a:t/>
            </a:r>
            <a:endParaRPr sz="1400">
              <a:solidFill>
                <a:srgbClr val="FF0000"/>
              </a:solidFill>
            </a:endParaRPr>
          </a:p>
        </p:txBody>
      </p:sp>
      <p:pic>
        <p:nvPicPr>
          <p:cNvPr id="390" name="Google Shape;390;p35"/>
          <p:cNvPicPr preferRelativeResize="0"/>
          <p:nvPr/>
        </p:nvPicPr>
        <p:blipFill>
          <a:blip r:embed="rId3">
            <a:alphaModFix/>
          </a:blip>
          <a:stretch>
            <a:fillRect/>
          </a:stretch>
        </p:blipFill>
        <p:spPr>
          <a:xfrm>
            <a:off x="4446600" y="1170125"/>
            <a:ext cx="4591525" cy="3301250"/>
          </a:xfrm>
          <a:prstGeom prst="rect">
            <a:avLst/>
          </a:prstGeom>
          <a:noFill/>
          <a:ln>
            <a:noFill/>
          </a:ln>
        </p:spPr>
      </p:pic>
      <p:sp>
        <p:nvSpPr>
          <p:cNvPr id="391" name="Google Shape;391;p35"/>
          <p:cNvSpPr txBox="1"/>
          <p:nvPr/>
        </p:nvSpPr>
        <p:spPr>
          <a:xfrm>
            <a:off x="8403175" y="3435725"/>
            <a:ext cx="227400" cy="39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392" name="Google Shape;392;p35"/>
          <p:cNvPicPr preferRelativeResize="0"/>
          <p:nvPr/>
        </p:nvPicPr>
        <p:blipFill>
          <a:blip r:embed="rId4">
            <a:alphaModFix/>
          </a:blip>
          <a:stretch>
            <a:fillRect/>
          </a:stretch>
        </p:blipFill>
        <p:spPr>
          <a:xfrm>
            <a:off x="2651597" y="99987"/>
            <a:ext cx="1699477" cy="985125"/>
          </a:xfrm>
          <a:prstGeom prst="rect">
            <a:avLst/>
          </a:prstGeom>
          <a:noFill/>
          <a:ln>
            <a:noFill/>
          </a:ln>
        </p:spPr>
      </p:pic>
      <p:sp>
        <p:nvSpPr>
          <p:cNvPr id="393" name="Google Shape;393;p35"/>
          <p:cNvSpPr txBox="1"/>
          <p:nvPr/>
        </p:nvSpPr>
        <p:spPr>
          <a:xfrm>
            <a:off x="5111000" y="387725"/>
            <a:ext cx="3031200" cy="63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1800">
                <a:solidFill>
                  <a:schemeClr val="dk2"/>
                </a:solidFill>
              </a:rPr>
              <a:t>Volume of sphere = ⁴/₃ πr³</a:t>
            </a:r>
            <a:endParaRPr/>
          </a:p>
        </p:txBody>
      </p:sp>
      <p:sp>
        <p:nvSpPr>
          <p:cNvPr id="394" name="Google Shape;394;p35"/>
          <p:cNvSpPr txBox="1"/>
          <p:nvPr/>
        </p:nvSpPr>
        <p:spPr>
          <a:xfrm>
            <a:off x="6094000" y="1350425"/>
            <a:ext cx="7578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395" name="Google Shape;395;p35"/>
          <p:cNvSpPr txBox="1"/>
          <p:nvPr/>
        </p:nvSpPr>
        <p:spPr>
          <a:xfrm>
            <a:off x="6441313" y="1847400"/>
            <a:ext cx="10062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cxnSp>
        <p:nvCxnSpPr>
          <p:cNvPr id="396" name="Google Shape;396;p35"/>
          <p:cNvCxnSpPr/>
          <p:nvPr/>
        </p:nvCxnSpPr>
        <p:spPr>
          <a:xfrm rot="10800000">
            <a:off x="4942525" y="1626625"/>
            <a:ext cx="4003800" cy="2700"/>
          </a:xfrm>
          <a:prstGeom prst="straightConnector1">
            <a:avLst/>
          </a:prstGeom>
          <a:noFill/>
          <a:ln cap="flat" cmpd="sng" w="9525">
            <a:solidFill>
              <a:schemeClr val="dk2"/>
            </a:solidFill>
            <a:prstDash val="solid"/>
            <a:round/>
            <a:headEnd len="med" w="med" type="none"/>
            <a:tailEnd len="med" w="med" type="none"/>
          </a:ln>
        </p:spPr>
      </p:cxnSp>
      <p:cxnSp>
        <p:nvCxnSpPr>
          <p:cNvPr id="397" name="Google Shape;397;p35"/>
          <p:cNvCxnSpPr/>
          <p:nvPr/>
        </p:nvCxnSpPr>
        <p:spPr>
          <a:xfrm rot="10800000">
            <a:off x="5015175" y="2568600"/>
            <a:ext cx="4101600" cy="4500"/>
          </a:xfrm>
          <a:prstGeom prst="straightConnector1">
            <a:avLst/>
          </a:prstGeom>
          <a:noFill/>
          <a:ln cap="flat" cmpd="sng" w="9525">
            <a:solidFill>
              <a:schemeClr val="dk2"/>
            </a:solidFill>
            <a:prstDash val="solid"/>
            <a:round/>
            <a:headEnd len="med" w="med" type="none"/>
            <a:tailEnd len="med" w="med" type="none"/>
          </a:ln>
        </p:spPr>
      </p:cxnSp>
      <p:cxnSp>
        <p:nvCxnSpPr>
          <p:cNvPr id="398" name="Google Shape;398;p35"/>
          <p:cNvCxnSpPr/>
          <p:nvPr/>
        </p:nvCxnSpPr>
        <p:spPr>
          <a:xfrm rot="10800000">
            <a:off x="5034325" y="3404750"/>
            <a:ext cx="4003800" cy="2700"/>
          </a:xfrm>
          <a:prstGeom prst="straightConnector1">
            <a:avLst/>
          </a:prstGeom>
          <a:noFill/>
          <a:ln cap="flat" cmpd="sng" w="9525">
            <a:solidFill>
              <a:schemeClr val="dk2"/>
            </a:solidFill>
            <a:prstDash val="solid"/>
            <a:round/>
            <a:headEnd len="med" w="med" type="none"/>
            <a:tailEnd len="med" w="med" type="none"/>
          </a:ln>
        </p:spPr>
      </p:cxnSp>
      <p:sp>
        <p:nvSpPr>
          <p:cNvPr id="399" name="Google Shape;399;p35"/>
          <p:cNvSpPr txBox="1"/>
          <p:nvPr/>
        </p:nvSpPr>
        <p:spPr>
          <a:xfrm>
            <a:off x="5738325" y="27714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400" name="Google Shape;400;p35"/>
          <p:cNvSpPr txBox="1"/>
          <p:nvPr/>
        </p:nvSpPr>
        <p:spPr>
          <a:xfrm>
            <a:off x="5971825" y="34627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36"/>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406" name="Google Shape;406;p36"/>
          <p:cNvSpPr txBox="1"/>
          <p:nvPr>
            <p:ph idx="1" type="body"/>
          </p:nvPr>
        </p:nvSpPr>
        <p:spPr>
          <a:xfrm>
            <a:off x="311700" y="1112550"/>
            <a:ext cx="3982500" cy="3695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So, using </a:t>
            </a:r>
            <a:r>
              <a:rPr b="1" lang="en" sz="1400"/>
              <a:t>M = D ⨉ V</a:t>
            </a:r>
            <a:r>
              <a:rPr lang="en" sz="1400"/>
              <a:t> (Mass = Density ⨉ Volume), we can estimate the mass of each layer of the Earth..</a:t>
            </a:r>
            <a:endParaRPr sz="1400"/>
          </a:p>
          <a:p>
            <a:pPr indent="0" lvl="0" marL="0" rtl="0" algn="l">
              <a:spcBef>
                <a:spcPts val="1600"/>
              </a:spcBef>
              <a:spcAft>
                <a:spcPts val="0"/>
              </a:spcAft>
              <a:buNone/>
            </a:pPr>
            <a:r>
              <a:rPr lang="en" sz="1400"/>
              <a:t>Crust </a:t>
            </a:r>
            <a:r>
              <a:rPr lang="en" sz="1400">
                <a:solidFill>
                  <a:srgbClr val="38761D"/>
                </a:solidFill>
              </a:rPr>
              <a:t>= 1.0⨉10²⁵g</a:t>
            </a:r>
            <a:endParaRPr sz="1400">
              <a:solidFill>
                <a:srgbClr val="38761D"/>
              </a:solidFill>
            </a:endParaRPr>
          </a:p>
          <a:p>
            <a:pPr indent="0" lvl="0" marL="0" rtl="0" algn="l">
              <a:spcBef>
                <a:spcPts val="0"/>
              </a:spcBef>
              <a:spcAft>
                <a:spcPts val="0"/>
              </a:spcAft>
              <a:buNone/>
            </a:pPr>
            <a:r>
              <a:t/>
            </a:r>
            <a:endParaRPr sz="1400">
              <a:solidFill>
                <a:srgbClr val="38761D"/>
              </a:solidFill>
            </a:endParaRPr>
          </a:p>
          <a:p>
            <a:pPr indent="0" lvl="0" marL="0" rtl="0" algn="l">
              <a:spcBef>
                <a:spcPts val="0"/>
              </a:spcBef>
              <a:spcAft>
                <a:spcPts val="0"/>
              </a:spcAft>
              <a:buNone/>
            </a:pPr>
            <a:r>
              <a:rPr lang="en" sz="1400"/>
              <a:t>Mantle </a:t>
            </a:r>
            <a:r>
              <a:rPr lang="en" sz="1400">
                <a:solidFill>
                  <a:srgbClr val="38761D"/>
                </a:solidFill>
              </a:rPr>
              <a:t>= 4.2⨉10²⁷g</a:t>
            </a:r>
            <a:endParaRPr sz="1400">
              <a:solidFill>
                <a:srgbClr val="38761D"/>
              </a:solidFill>
            </a:endParaRPr>
          </a:p>
          <a:p>
            <a:pPr indent="0" lvl="0" marL="0" rtl="0" algn="l">
              <a:spcBef>
                <a:spcPts val="0"/>
              </a:spcBef>
              <a:spcAft>
                <a:spcPts val="0"/>
              </a:spcAft>
              <a:buNone/>
            </a:pPr>
            <a:r>
              <a:t/>
            </a:r>
            <a:endParaRPr sz="1400">
              <a:solidFill>
                <a:srgbClr val="38761D"/>
              </a:solidFill>
            </a:endParaRPr>
          </a:p>
          <a:p>
            <a:pPr indent="0" lvl="0" marL="0" rtl="0" algn="l">
              <a:spcBef>
                <a:spcPts val="0"/>
              </a:spcBef>
              <a:spcAft>
                <a:spcPts val="0"/>
              </a:spcAft>
              <a:buNone/>
            </a:pPr>
            <a:r>
              <a:rPr lang="en" sz="1400"/>
              <a:t>Outer Core </a:t>
            </a:r>
            <a:r>
              <a:rPr lang="en" sz="1400">
                <a:solidFill>
                  <a:srgbClr val="38761D"/>
                </a:solidFill>
              </a:rPr>
              <a:t>= 1.8⨉10²⁷g</a:t>
            </a:r>
            <a:endParaRPr sz="1400">
              <a:solidFill>
                <a:srgbClr val="38761D"/>
              </a:solidFill>
            </a:endParaRPr>
          </a:p>
          <a:p>
            <a:pPr indent="0" lvl="0" marL="0" rtl="0" algn="l">
              <a:spcBef>
                <a:spcPts val="0"/>
              </a:spcBef>
              <a:spcAft>
                <a:spcPts val="0"/>
              </a:spcAft>
              <a:buNone/>
            </a:pPr>
            <a:r>
              <a:t/>
            </a:r>
            <a:endParaRPr sz="1400">
              <a:solidFill>
                <a:srgbClr val="38761D"/>
              </a:solidFill>
            </a:endParaRPr>
          </a:p>
          <a:p>
            <a:pPr indent="0" lvl="0" marL="0" rtl="0" algn="l">
              <a:spcBef>
                <a:spcPts val="0"/>
              </a:spcBef>
              <a:spcAft>
                <a:spcPts val="0"/>
              </a:spcAft>
              <a:buNone/>
            </a:pPr>
            <a:r>
              <a:rPr lang="en" sz="1400"/>
              <a:t>Inner Core </a:t>
            </a:r>
            <a:r>
              <a:rPr lang="en" sz="1400">
                <a:solidFill>
                  <a:srgbClr val="38761D"/>
                </a:solidFill>
              </a:rPr>
              <a:t>= 9.4⨉10²⁵g</a:t>
            </a:r>
            <a:endParaRPr sz="1400">
              <a:solidFill>
                <a:srgbClr val="38761D"/>
              </a:solidFill>
            </a:endParaRPr>
          </a:p>
          <a:p>
            <a:pPr indent="0" lvl="0" marL="0" rtl="0" algn="l">
              <a:spcBef>
                <a:spcPts val="0"/>
              </a:spcBef>
              <a:spcAft>
                <a:spcPts val="0"/>
              </a:spcAft>
              <a:buNone/>
            </a:pPr>
            <a:r>
              <a:t/>
            </a:r>
            <a:endParaRPr sz="1400">
              <a:solidFill>
                <a:srgbClr val="38761D"/>
              </a:solidFill>
            </a:endParaRPr>
          </a:p>
          <a:p>
            <a:pPr indent="0" lvl="0" marL="0" rtl="0" algn="l">
              <a:spcBef>
                <a:spcPts val="0"/>
              </a:spcBef>
              <a:spcAft>
                <a:spcPts val="0"/>
              </a:spcAft>
              <a:buNone/>
            </a:pPr>
            <a:r>
              <a:rPr lang="en" sz="1400">
                <a:solidFill>
                  <a:srgbClr val="0000FF"/>
                </a:solidFill>
              </a:rPr>
              <a:t>Total mass = 6.1⨉10²⁷g = 6.1⨉10²⁴kg = 6.1⨉10²¹ Tonnes</a:t>
            </a:r>
            <a:endParaRPr sz="1400">
              <a:solidFill>
                <a:srgbClr val="0000FF"/>
              </a:solidFill>
            </a:endParaRPr>
          </a:p>
          <a:p>
            <a:pPr indent="0" lvl="0" marL="0" rtl="0" algn="l">
              <a:spcBef>
                <a:spcPts val="0"/>
              </a:spcBef>
              <a:spcAft>
                <a:spcPts val="0"/>
              </a:spcAft>
              <a:buNone/>
            </a:pPr>
            <a:r>
              <a:t/>
            </a:r>
            <a:endParaRPr sz="1400">
              <a:solidFill>
                <a:srgbClr val="0000FF"/>
              </a:solidFill>
            </a:endParaRPr>
          </a:p>
          <a:p>
            <a:pPr indent="0" lvl="0" marL="0" rtl="0" algn="l">
              <a:spcBef>
                <a:spcPts val="0"/>
              </a:spcBef>
              <a:spcAft>
                <a:spcPts val="0"/>
              </a:spcAft>
              <a:buNone/>
            </a:pPr>
            <a:r>
              <a:rPr lang="en" sz="1400">
                <a:solidFill>
                  <a:srgbClr val="0000FF"/>
                </a:solidFill>
              </a:rPr>
              <a:t>(= 6,100,000,000,000,000,000,000 Tonnes!)</a:t>
            </a:r>
            <a:endParaRPr sz="1400">
              <a:solidFill>
                <a:srgbClr val="0000FF"/>
              </a:solidFill>
            </a:endParaRPr>
          </a:p>
          <a:p>
            <a:pPr indent="0" lvl="0" marL="0" rtl="0" algn="l">
              <a:spcBef>
                <a:spcPts val="0"/>
              </a:spcBef>
              <a:spcAft>
                <a:spcPts val="0"/>
              </a:spcAft>
              <a:buNone/>
            </a:pPr>
            <a:r>
              <a:t/>
            </a:r>
            <a:endParaRPr sz="1400">
              <a:solidFill>
                <a:srgbClr val="0000FF"/>
              </a:solidFill>
            </a:endParaRPr>
          </a:p>
          <a:p>
            <a:pPr indent="0" lvl="0" marL="0" rtl="0" algn="l">
              <a:spcBef>
                <a:spcPts val="1600"/>
              </a:spcBef>
              <a:spcAft>
                <a:spcPts val="1600"/>
              </a:spcAft>
              <a:buNone/>
            </a:pPr>
            <a:r>
              <a:t/>
            </a:r>
            <a:endParaRPr sz="1400">
              <a:solidFill>
                <a:srgbClr val="FF0000"/>
              </a:solidFill>
            </a:endParaRPr>
          </a:p>
        </p:txBody>
      </p:sp>
      <p:pic>
        <p:nvPicPr>
          <p:cNvPr id="407" name="Google Shape;407;p36"/>
          <p:cNvPicPr preferRelativeResize="0"/>
          <p:nvPr/>
        </p:nvPicPr>
        <p:blipFill>
          <a:blip r:embed="rId3">
            <a:alphaModFix/>
          </a:blip>
          <a:stretch>
            <a:fillRect/>
          </a:stretch>
        </p:blipFill>
        <p:spPr>
          <a:xfrm>
            <a:off x="4446600" y="1170125"/>
            <a:ext cx="4591525" cy="3301250"/>
          </a:xfrm>
          <a:prstGeom prst="rect">
            <a:avLst/>
          </a:prstGeom>
          <a:noFill/>
          <a:ln>
            <a:noFill/>
          </a:ln>
        </p:spPr>
      </p:pic>
      <p:sp>
        <p:nvSpPr>
          <p:cNvPr id="408" name="Google Shape;408;p36"/>
          <p:cNvSpPr txBox="1"/>
          <p:nvPr/>
        </p:nvSpPr>
        <p:spPr>
          <a:xfrm>
            <a:off x="8403175" y="3435725"/>
            <a:ext cx="227400" cy="39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409" name="Google Shape;409;p36"/>
          <p:cNvPicPr preferRelativeResize="0"/>
          <p:nvPr/>
        </p:nvPicPr>
        <p:blipFill>
          <a:blip r:embed="rId4">
            <a:alphaModFix/>
          </a:blip>
          <a:stretch>
            <a:fillRect/>
          </a:stretch>
        </p:blipFill>
        <p:spPr>
          <a:xfrm>
            <a:off x="2651597" y="99987"/>
            <a:ext cx="1699477" cy="985125"/>
          </a:xfrm>
          <a:prstGeom prst="rect">
            <a:avLst/>
          </a:prstGeom>
          <a:noFill/>
          <a:ln>
            <a:noFill/>
          </a:ln>
        </p:spPr>
      </p:pic>
      <p:sp>
        <p:nvSpPr>
          <p:cNvPr id="410" name="Google Shape;410;p36"/>
          <p:cNvSpPr txBox="1"/>
          <p:nvPr/>
        </p:nvSpPr>
        <p:spPr>
          <a:xfrm>
            <a:off x="5111000" y="387725"/>
            <a:ext cx="3031200" cy="63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1800">
                <a:solidFill>
                  <a:schemeClr val="dk2"/>
                </a:solidFill>
              </a:rPr>
              <a:t>Volume of sphere = ⁴/₃ πr³</a:t>
            </a:r>
            <a:endParaRPr/>
          </a:p>
        </p:txBody>
      </p:sp>
      <p:sp>
        <p:nvSpPr>
          <p:cNvPr id="411" name="Google Shape;411;p36"/>
          <p:cNvSpPr txBox="1"/>
          <p:nvPr/>
        </p:nvSpPr>
        <p:spPr>
          <a:xfrm>
            <a:off x="6094000" y="1350425"/>
            <a:ext cx="7578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412" name="Google Shape;412;p36"/>
          <p:cNvSpPr txBox="1"/>
          <p:nvPr/>
        </p:nvSpPr>
        <p:spPr>
          <a:xfrm>
            <a:off x="6441313" y="1847400"/>
            <a:ext cx="10062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cxnSp>
        <p:nvCxnSpPr>
          <p:cNvPr id="413" name="Google Shape;413;p36"/>
          <p:cNvCxnSpPr/>
          <p:nvPr/>
        </p:nvCxnSpPr>
        <p:spPr>
          <a:xfrm rot="10800000">
            <a:off x="4942525" y="1626625"/>
            <a:ext cx="4003800" cy="2700"/>
          </a:xfrm>
          <a:prstGeom prst="straightConnector1">
            <a:avLst/>
          </a:prstGeom>
          <a:noFill/>
          <a:ln cap="flat" cmpd="sng" w="9525">
            <a:solidFill>
              <a:schemeClr val="dk2"/>
            </a:solidFill>
            <a:prstDash val="solid"/>
            <a:round/>
            <a:headEnd len="med" w="med" type="none"/>
            <a:tailEnd len="med" w="med" type="none"/>
          </a:ln>
        </p:spPr>
      </p:cxnSp>
      <p:cxnSp>
        <p:nvCxnSpPr>
          <p:cNvPr id="414" name="Google Shape;414;p36"/>
          <p:cNvCxnSpPr/>
          <p:nvPr/>
        </p:nvCxnSpPr>
        <p:spPr>
          <a:xfrm rot="10800000">
            <a:off x="5015175" y="2568600"/>
            <a:ext cx="4101600" cy="4500"/>
          </a:xfrm>
          <a:prstGeom prst="straightConnector1">
            <a:avLst/>
          </a:prstGeom>
          <a:noFill/>
          <a:ln cap="flat" cmpd="sng" w="9525">
            <a:solidFill>
              <a:schemeClr val="dk2"/>
            </a:solidFill>
            <a:prstDash val="solid"/>
            <a:round/>
            <a:headEnd len="med" w="med" type="none"/>
            <a:tailEnd len="med" w="med" type="none"/>
          </a:ln>
        </p:spPr>
      </p:cxnSp>
      <p:cxnSp>
        <p:nvCxnSpPr>
          <p:cNvPr id="415" name="Google Shape;415;p36"/>
          <p:cNvCxnSpPr/>
          <p:nvPr/>
        </p:nvCxnSpPr>
        <p:spPr>
          <a:xfrm rot="10800000">
            <a:off x="5034325" y="3404750"/>
            <a:ext cx="4003800" cy="2700"/>
          </a:xfrm>
          <a:prstGeom prst="straightConnector1">
            <a:avLst/>
          </a:prstGeom>
          <a:noFill/>
          <a:ln cap="flat" cmpd="sng" w="9525">
            <a:solidFill>
              <a:schemeClr val="dk2"/>
            </a:solidFill>
            <a:prstDash val="solid"/>
            <a:round/>
            <a:headEnd len="med" w="med" type="none"/>
            <a:tailEnd len="med" w="med" type="none"/>
          </a:ln>
        </p:spPr>
      </p:cxnSp>
      <p:sp>
        <p:nvSpPr>
          <p:cNvPr id="416" name="Google Shape;416;p36"/>
          <p:cNvSpPr txBox="1"/>
          <p:nvPr/>
        </p:nvSpPr>
        <p:spPr>
          <a:xfrm>
            <a:off x="5738325" y="27714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417" name="Google Shape;417;p36"/>
          <p:cNvSpPr txBox="1"/>
          <p:nvPr/>
        </p:nvSpPr>
        <p:spPr>
          <a:xfrm>
            <a:off x="5971825" y="34627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sp>
        <p:nvSpPr>
          <p:cNvPr id="422" name="Google Shape;422;p37"/>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423" name="Google Shape;423;p37"/>
          <p:cNvSpPr txBox="1"/>
          <p:nvPr/>
        </p:nvSpPr>
        <p:spPr>
          <a:xfrm>
            <a:off x="1995925" y="2260425"/>
            <a:ext cx="698700" cy="5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424" name="Google Shape;424;p37"/>
          <p:cNvSpPr txBox="1"/>
          <p:nvPr/>
        </p:nvSpPr>
        <p:spPr>
          <a:xfrm>
            <a:off x="2661025" y="2707300"/>
            <a:ext cx="926100" cy="50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425" name="Google Shape;425;p37"/>
          <p:cNvSpPr txBox="1"/>
          <p:nvPr/>
        </p:nvSpPr>
        <p:spPr>
          <a:xfrm>
            <a:off x="8403175" y="3435725"/>
            <a:ext cx="227400" cy="39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426" name="Google Shape;426;p37"/>
          <p:cNvPicPr preferRelativeResize="0"/>
          <p:nvPr/>
        </p:nvPicPr>
        <p:blipFill>
          <a:blip r:embed="rId3">
            <a:alphaModFix/>
          </a:blip>
          <a:stretch>
            <a:fillRect/>
          </a:stretch>
        </p:blipFill>
        <p:spPr>
          <a:xfrm>
            <a:off x="2651597" y="99987"/>
            <a:ext cx="1699477" cy="985125"/>
          </a:xfrm>
          <a:prstGeom prst="rect">
            <a:avLst/>
          </a:prstGeom>
          <a:noFill/>
          <a:ln>
            <a:noFill/>
          </a:ln>
        </p:spPr>
      </p:pic>
      <p:sp>
        <p:nvSpPr>
          <p:cNvPr id="427" name="Google Shape;427;p37"/>
          <p:cNvSpPr/>
          <p:nvPr/>
        </p:nvSpPr>
        <p:spPr>
          <a:xfrm>
            <a:off x="1292800" y="1263400"/>
            <a:ext cx="4010700" cy="3814200"/>
          </a:xfrm>
          <a:prstGeom prst="ellipse">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37"/>
          <p:cNvSpPr/>
          <p:nvPr/>
        </p:nvSpPr>
        <p:spPr>
          <a:xfrm>
            <a:off x="1380975" y="1322325"/>
            <a:ext cx="3839400" cy="3687900"/>
          </a:xfrm>
          <a:prstGeom prst="ellipse">
            <a:avLst/>
          </a:prstGeom>
          <a:solidFill>
            <a:srgbClr val="FF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p37"/>
          <p:cNvSpPr/>
          <p:nvPr/>
        </p:nvSpPr>
        <p:spPr>
          <a:xfrm>
            <a:off x="2336800" y="2256900"/>
            <a:ext cx="1810200" cy="1835400"/>
          </a:xfrm>
          <a:prstGeom prst="ellipse">
            <a:avLst/>
          </a:prstGeom>
          <a:solidFill>
            <a:srgbClr val="FFFF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p37"/>
          <p:cNvSpPr/>
          <p:nvPr/>
        </p:nvSpPr>
        <p:spPr>
          <a:xfrm>
            <a:off x="3006400" y="2909750"/>
            <a:ext cx="479400" cy="505200"/>
          </a:xfrm>
          <a:prstGeom prst="ellipse">
            <a:avLst/>
          </a:prstGeom>
          <a:solidFill>
            <a:srgbClr val="FFFFFF"/>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37"/>
          <p:cNvSpPr txBox="1"/>
          <p:nvPr/>
        </p:nvSpPr>
        <p:spPr>
          <a:xfrm>
            <a:off x="2625094" y="1746013"/>
            <a:ext cx="1242000" cy="21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69% mass</a:t>
            </a:r>
            <a:endParaRPr>
              <a:solidFill>
                <a:srgbClr val="FFFFFF"/>
              </a:solidFill>
            </a:endParaRPr>
          </a:p>
        </p:txBody>
      </p:sp>
      <p:sp>
        <p:nvSpPr>
          <p:cNvPr id="432" name="Google Shape;432;p37"/>
          <p:cNvSpPr txBox="1"/>
          <p:nvPr/>
        </p:nvSpPr>
        <p:spPr>
          <a:xfrm rot="-1412">
            <a:off x="2515441" y="1063085"/>
            <a:ext cx="1461300" cy="21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0.16% mass</a:t>
            </a:r>
            <a:endParaRPr/>
          </a:p>
        </p:txBody>
      </p:sp>
      <p:sp>
        <p:nvSpPr>
          <p:cNvPr id="433" name="Google Shape;433;p37"/>
          <p:cNvSpPr txBox="1"/>
          <p:nvPr/>
        </p:nvSpPr>
        <p:spPr>
          <a:xfrm rot="1661">
            <a:off x="2761803" y="2977400"/>
            <a:ext cx="1242000" cy="15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t>1.5% mass</a:t>
            </a:r>
            <a:endParaRPr sz="1200"/>
          </a:p>
        </p:txBody>
      </p:sp>
      <p:sp>
        <p:nvSpPr>
          <p:cNvPr id="434" name="Google Shape;434;p37"/>
          <p:cNvSpPr txBox="1"/>
          <p:nvPr/>
        </p:nvSpPr>
        <p:spPr>
          <a:xfrm>
            <a:off x="2616525" y="2425375"/>
            <a:ext cx="1368300" cy="39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30% mass</a:t>
            </a:r>
            <a:endParaRPr/>
          </a:p>
        </p:txBody>
      </p:sp>
      <p:sp>
        <p:nvSpPr>
          <p:cNvPr id="435" name="Google Shape;435;p37"/>
          <p:cNvSpPr txBox="1"/>
          <p:nvPr/>
        </p:nvSpPr>
        <p:spPr>
          <a:xfrm>
            <a:off x="5414100" y="640325"/>
            <a:ext cx="3443700" cy="420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As before, we can calculate the actual proportion of mass in each layer of the Earth by (</a:t>
            </a:r>
            <a:r>
              <a:rPr lang="en">
                <a:solidFill>
                  <a:srgbClr val="0000FF"/>
                </a:solidFill>
              </a:rPr>
              <a:t>Mass of layer</a:t>
            </a:r>
            <a:r>
              <a:rPr lang="en"/>
              <a:t>) ÷ (</a:t>
            </a:r>
            <a:r>
              <a:rPr lang="en">
                <a:solidFill>
                  <a:srgbClr val="FF0000"/>
                </a:solidFill>
              </a:rPr>
              <a:t>Total mass of Earth</a:t>
            </a:r>
            <a:r>
              <a:rPr lang="en"/>
              <a: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Crust: 1/610 = 0.0016 = 0.16%</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Mantle: 42/61 = 0.69 = 69%</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Outer Core: 18/61 = 0.30 = 30%</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Inner Core: 47/3050 = 0.015 = 1.5%</a:t>
            </a:r>
            <a:endParaRPr/>
          </a:p>
        </p:txBody>
      </p:sp>
      <p:pic>
        <p:nvPicPr>
          <p:cNvPr id="436" name="Google Shape;436;p37"/>
          <p:cNvPicPr preferRelativeResize="0"/>
          <p:nvPr/>
        </p:nvPicPr>
        <p:blipFill>
          <a:blip r:embed="rId4">
            <a:alphaModFix/>
          </a:blip>
          <a:stretch>
            <a:fillRect/>
          </a:stretch>
        </p:blipFill>
        <p:spPr>
          <a:xfrm>
            <a:off x="5859012" y="3471700"/>
            <a:ext cx="1905524" cy="14291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38"/>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442" name="Google Shape;442;p38"/>
          <p:cNvSpPr txBox="1"/>
          <p:nvPr/>
        </p:nvSpPr>
        <p:spPr>
          <a:xfrm>
            <a:off x="1995925" y="2260425"/>
            <a:ext cx="698700" cy="5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443" name="Google Shape;443;p38"/>
          <p:cNvSpPr txBox="1"/>
          <p:nvPr/>
        </p:nvSpPr>
        <p:spPr>
          <a:xfrm>
            <a:off x="2661025" y="2707300"/>
            <a:ext cx="926100" cy="50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444" name="Google Shape;444;p38"/>
          <p:cNvSpPr txBox="1"/>
          <p:nvPr/>
        </p:nvSpPr>
        <p:spPr>
          <a:xfrm>
            <a:off x="8403175" y="3435725"/>
            <a:ext cx="227400" cy="39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445" name="Google Shape;445;p38"/>
          <p:cNvPicPr preferRelativeResize="0"/>
          <p:nvPr/>
        </p:nvPicPr>
        <p:blipFill>
          <a:blip r:embed="rId3">
            <a:alphaModFix/>
          </a:blip>
          <a:stretch>
            <a:fillRect/>
          </a:stretch>
        </p:blipFill>
        <p:spPr>
          <a:xfrm>
            <a:off x="2651597" y="99987"/>
            <a:ext cx="1699477" cy="985125"/>
          </a:xfrm>
          <a:prstGeom prst="rect">
            <a:avLst/>
          </a:prstGeom>
          <a:noFill/>
          <a:ln>
            <a:noFill/>
          </a:ln>
        </p:spPr>
      </p:pic>
      <p:sp>
        <p:nvSpPr>
          <p:cNvPr id="446" name="Google Shape;446;p38"/>
          <p:cNvSpPr/>
          <p:nvPr/>
        </p:nvSpPr>
        <p:spPr>
          <a:xfrm>
            <a:off x="1292800" y="1263400"/>
            <a:ext cx="4010700" cy="3814200"/>
          </a:xfrm>
          <a:prstGeom prst="ellipse">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38"/>
          <p:cNvSpPr/>
          <p:nvPr/>
        </p:nvSpPr>
        <p:spPr>
          <a:xfrm>
            <a:off x="1380975" y="1322325"/>
            <a:ext cx="3839400" cy="3687900"/>
          </a:xfrm>
          <a:prstGeom prst="ellipse">
            <a:avLst/>
          </a:prstGeom>
          <a:solidFill>
            <a:srgbClr val="FF00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38"/>
          <p:cNvSpPr/>
          <p:nvPr/>
        </p:nvSpPr>
        <p:spPr>
          <a:xfrm>
            <a:off x="2336800" y="2256900"/>
            <a:ext cx="1810200" cy="1835400"/>
          </a:xfrm>
          <a:prstGeom prst="ellipse">
            <a:avLst/>
          </a:prstGeom>
          <a:solidFill>
            <a:srgbClr val="FFFF00"/>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38"/>
          <p:cNvSpPr/>
          <p:nvPr/>
        </p:nvSpPr>
        <p:spPr>
          <a:xfrm>
            <a:off x="3006400" y="2909750"/>
            <a:ext cx="479400" cy="505200"/>
          </a:xfrm>
          <a:prstGeom prst="ellipse">
            <a:avLst/>
          </a:prstGeom>
          <a:solidFill>
            <a:srgbClr val="FFFFFF"/>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p38"/>
          <p:cNvSpPr txBox="1"/>
          <p:nvPr/>
        </p:nvSpPr>
        <p:spPr>
          <a:xfrm>
            <a:off x="2625094" y="1746013"/>
            <a:ext cx="1242000" cy="21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69% mass</a:t>
            </a:r>
            <a:endParaRPr>
              <a:solidFill>
                <a:srgbClr val="FFFFFF"/>
              </a:solidFill>
            </a:endParaRPr>
          </a:p>
        </p:txBody>
      </p:sp>
      <p:sp>
        <p:nvSpPr>
          <p:cNvPr id="451" name="Google Shape;451;p38"/>
          <p:cNvSpPr txBox="1"/>
          <p:nvPr/>
        </p:nvSpPr>
        <p:spPr>
          <a:xfrm rot="-1412">
            <a:off x="2515441" y="1063085"/>
            <a:ext cx="1461300" cy="21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0.16% mass</a:t>
            </a:r>
            <a:endParaRPr/>
          </a:p>
        </p:txBody>
      </p:sp>
      <p:sp>
        <p:nvSpPr>
          <p:cNvPr id="452" name="Google Shape;452;p38"/>
          <p:cNvSpPr txBox="1"/>
          <p:nvPr/>
        </p:nvSpPr>
        <p:spPr>
          <a:xfrm rot="1661">
            <a:off x="2761803" y="2977400"/>
            <a:ext cx="1242000" cy="15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t>1.5% mass</a:t>
            </a:r>
            <a:endParaRPr sz="1200"/>
          </a:p>
        </p:txBody>
      </p:sp>
      <p:sp>
        <p:nvSpPr>
          <p:cNvPr id="453" name="Google Shape;453;p38"/>
          <p:cNvSpPr txBox="1"/>
          <p:nvPr/>
        </p:nvSpPr>
        <p:spPr>
          <a:xfrm>
            <a:off x="2616525" y="2425375"/>
            <a:ext cx="1368300" cy="39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30% mass</a:t>
            </a:r>
            <a:endParaRPr/>
          </a:p>
        </p:txBody>
      </p:sp>
      <p:sp>
        <p:nvSpPr>
          <p:cNvPr id="454" name="Google Shape;454;p38"/>
          <p:cNvSpPr txBox="1"/>
          <p:nvPr/>
        </p:nvSpPr>
        <p:spPr>
          <a:xfrm>
            <a:off x="5414100" y="640325"/>
            <a:ext cx="3443700" cy="420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As before, we can calculate the actual proportion of mass in each layer of the Earth by (</a:t>
            </a:r>
            <a:r>
              <a:rPr lang="en">
                <a:solidFill>
                  <a:srgbClr val="0000FF"/>
                </a:solidFill>
              </a:rPr>
              <a:t>Mass of layer</a:t>
            </a:r>
            <a:r>
              <a:rPr lang="en"/>
              <a:t>) ÷ (</a:t>
            </a:r>
            <a:r>
              <a:rPr lang="en">
                <a:solidFill>
                  <a:srgbClr val="FF0000"/>
                </a:solidFill>
              </a:rPr>
              <a:t>Total mass of Earth</a:t>
            </a:r>
            <a:r>
              <a:rPr lang="en"/>
              <a: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Crust: 1/610 = 0.0016 = 0.16%</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Mantle: 42/61 = 0.69 = 69%</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Outer Core: 18/61 = 0.30 = 30%</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Inner Core: 47/3050 = 0.015 = 1.5%</a:t>
            </a:r>
            <a:endParaRPr/>
          </a:p>
        </p:txBody>
      </p:sp>
      <p:pic>
        <p:nvPicPr>
          <p:cNvPr id="455" name="Google Shape;455;p38"/>
          <p:cNvPicPr preferRelativeResize="0"/>
          <p:nvPr/>
        </p:nvPicPr>
        <p:blipFill>
          <a:blip r:embed="rId4">
            <a:alphaModFix/>
          </a:blip>
          <a:stretch>
            <a:fillRect/>
          </a:stretch>
        </p:blipFill>
        <p:spPr>
          <a:xfrm>
            <a:off x="5859012" y="3471700"/>
            <a:ext cx="1905524" cy="14291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3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461" name="Google Shape;461;p39"/>
          <p:cNvPicPr preferRelativeResize="0"/>
          <p:nvPr/>
        </p:nvPicPr>
        <p:blipFill rotWithShape="1">
          <a:blip r:embed="rId3">
            <a:alphaModFix/>
          </a:blip>
          <a:srcRect b="0" l="0" r="0" t="0"/>
          <a:stretch/>
        </p:blipFill>
        <p:spPr>
          <a:xfrm>
            <a:off x="1614262" y="890350"/>
            <a:ext cx="5915475" cy="4253150"/>
          </a:xfrm>
          <a:prstGeom prst="rect">
            <a:avLst/>
          </a:prstGeom>
          <a:noFill/>
          <a:ln>
            <a:noFill/>
          </a:ln>
        </p:spPr>
      </p:pic>
      <p:pic>
        <p:nvPicPr>
          <p:cNvPr id="462" name="Google Shape;462;p39"/>
          <p:cNvPicPr preferRelativeResize="0"/>
          <p:nvPr/>
        </p:nvPicPr>
        <p:blipFill>
          <a:blip r:embed="rId4">
            <a:alphaModFix/>
          </a:blip>
          <a:stretch>
            <a:fillRect/>
          </a:stretch>
        </p:blipFill>
        <p:spPr>
          <a:xfrm>
            <a:off x="7140950" y="112900"/>
            <a:ext cx="1806200" cy="18062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sp>
        <p:nvSpPr>
          <p:cNvPr id="467" name="Google Shape;467;p4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468" name="Google Shape;468;p40"/>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469" name="Google Shape;469;p40"/>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This is the graph provided to you showing the density throughout the Moon. </a:t>
            </a:r>
            <a:endParaRPr/>
          </a:p>
          <a:p>
            <a:pPr indent="-317500" lvl="0" marL="457200" rtl="0" algn="l">
              <a:spcBef>
                <a:spcPts val="0"/>
              </a:spcBef>
              <a:spcAft>
                <a:spcPts val="0"/>
              </a:spcAft>
              <a:buSzPts val="1400"/>
              <a:buChar char="●"/>
            </a:pPr>
            <a:r>
              <a:rPr lang="en"/>
              <a:t>Density increases from about 2.5g/cm³ at the surface to over 5g/cm³ in the centre.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sp>
        <p:nvSpPr>
          <p:cNvPr id="474" name="Google Shape;474;p4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475" name="Google Shape;475;p41"/>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476" name="Google Shape;476;p41"/>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This is the graph provided to you showing the density throughout the Moon. </a:t>
            </a:r>
            <a:endParaRPr/>
          </a:p>
          <a:p>
            <a:pPr indent="-317500" lvl="0" marL="457200" rtl="0" algn="l">
              <a:spcBef>
                <a:spcPts val="0"/>
              </a:spcBef>
              <a:spcAft>
                <a:spcPts val="0"/>
              </a:spcAft>
              <a:buSzPts val="1400"/>
              <a:buChar char="●"/>
            </a:pPr>
            <a:r>
              <a:rPr lang="en"/>
              <a:t>Density increases from about 2.5g/cm³ at the surface to over 5g/cm³ in the core. </a:t>
            </a:r>
            <a:endParaRPr/>
          </a:p>
          <a:p>
            <a:pPr indent="-317500" lvl="0" marL="457200" rtl="0" algn="l">
              <a:spcBef>
                <a:spcPts val="0"/>
              </a:spcBef>
              <a:spcAft>
                <a:spcPts val="0"/>
              </a:spcAft>
              <a:buSzPts val="1400"/>
              <a:buChar char="●"/>
            </a:pPr>
            <a:r>
              <a:rPr lang="en"/>
              <a:t>The moon is divided up into differently-sized layers (the graph is shapes like some steps)</a:t>
            </a:r>
            <a:endParaRPr/>
          </a:p>
          <a:p>
            <a:pPr indent="0" lvl="0" marL="457200" rtl="0" algn="l">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pic>
        <p:nvPicPr>
          <p:cNvPr id="72" name="Google Shape;72;p15"/>
          <p:cNvPicPr preferRelativeResize="0"/>
          <p:nvPr/>
        </p:nvPicPr>
        <p:blipFill>
          <a:blip r:embed="rId3">
            <a:alphaModFix/>
          </a:blip>
          <a:stretch>
            <a:fillRect/>
          </a:stretch>
        </p:blipFill>
        <p:spPr>
          <a:xfrm>
            <a:off x="1644675" y="934075"/>
            <a:ext cx="5854650" cy="420942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4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482" name="Google Shape;482;p42"/>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483" name="Google Shape;483;p42"/>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first step is to use horizontal lines to divide up the moon into layers, like this… </a:t>
            </a:r>
            <a:endParaRPr/>
          </a:p>
          <a:p>
            <a:pPr indent="0" lvl="0" marL="457200" rtl="0" algn="l">
              <a:spcBef>
                <a:spcPts val="0"/>
              </a:spcBef>
              <a:spcAft>
                <a:spcPts val="0"/>
              </a:spcAft>
              <a:buNone/>
            </a:pPr>
            <a:r>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sp>
        <p:nvSpPr>
          <p:cNvPr id="488" name="Google Shape;488;p4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489" name="Google Shape;489;p43"/>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490" name="Google Shape;490;p43"/>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first step is to use horizontal lines to divide up the moon into layers, like this:  </a:t>
            </a:r>
            <a:endParaRPr/>
          </a:p>
          <a:p>
            <a:pPr indent="0" lvl="0" marL="457200" rtl="0" algn="l">
              <a:spcBef>
                <a:spcPts val="0"/>
              </a:spcBef>
              <a:spcAft>
                <a:spcPts val="0"/>
              </a:spcAft>
              <a:buNone/>
            </a:pPr>
            <a:r>
              <a:t/>
            </a:r>
            <a:endParaRPr/>
          </a:p>
        </p:txBody>
      </p:sp>
      <p:cxnSp>
        <p:nvCxnSpPr>
          <p:cNvPr id="491" name="Google Shape;491;p43"/>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492" name="Google Shape;492;p43"/>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sp>
        <p:nvSpPr>
          <p:cNvPr id="497" name="Google Shape;497;p4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498" name="Google Shape;498;p44"/>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499" name="Google Shape;499;p44"/>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We often give these layers the names “Crust”, “Mantle” and “Core”. </a:t>
            </a:r>
            <a:endParaRPr/>
          </a:p>
          <a:p>
            <a:pPr indent="0" lvl="0" marL="0" rtl="0" algn="l">
              <a:spcBef>
                <a:spcPts val="0"/>
              </a:spcBef>
              <a:spcAft>
                <a:spcPts val="0"/>
              </a:spcAft>
              <a:buNone/>
            </a:pPr>
            <a:r>
              <a:t/>
            </a:r>
            <a:endParaRPr/>
          </a:p>
          <a:p>
            <a:pPr indent="0" lvl="0" marL="457200" rtl="0" algn="l">
              <a:spcBef>
                <a:spcPts val="0"/>
              </a:spcBef>
              <a:spcAft>
                <a:spcPts val="0"/>
              </a:spcAft>
              <a:buNone/>
            </a:pPr>
            <a:r>
              <a:t/>
            </a:r>
            <a:endParaRPr/>
          </a:p>
        </p:txBody>
      </p:sp>
      <p:cxnSp>
        <p:nvCxnSpPr>
          <p:cNvPr id="500" name="Google Shape;500;p44"/>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501" name="Google Shape;501;p44"/>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502" name="Google Shape;502;p44"/>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“Crust”</a:t>
            </a:r>
            <a:endParaRPr>
              <a:solidFill>
                <a:srgbClr val="FF0000"/>
              </a:solidFill>
            </a:endParaRPr>
          </a:p>
        </p:txBody>
      </p:sp>
      <p:sp>
        <p:nvSpPr>
          <p:cNvPr id="503" name="Google Shape;503;p44"/>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“Mantle”</a:t>
            </a:r>
            <a:endParaRPr>
              <a:solidFill>
                <a:srgbClr val="FF0000"/>
              </a:solidFill>
            </a:endParaRPr>
          </a:p>
        </p:txBody>
      </p:sp>
      <p:sp>
        <p:nvSpPr>
          <p:cNvPr id="504" name="Google Shape;504;p44"/>
          <p:cNvSpPr txBox="1"/>
          <p:nvPr/>
        </p:nvSpPr>
        <p:spPr>
          <a:xfrm>
            <a:off x="6387200" y="32783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“Core”</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4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510" name="Google Shape;510;p45"/>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511" name="Google Shape;511;p45"/>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We can use the graph to find the thickness of each of these layers, as so: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Crust: 50km thick </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lang="en"/>
              <a:t>Mantle: 1400km thick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Core: 300km thick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Total thickness = 300km + 1400km + 50km = 1750km </a:t>
            </a:r>
            <a:endParaRPr/>
          </a:p>
          <a:p>
            <a:pPr indent="0" lvl="0" marL="457200" rtl="0" algn="l">
              <a:spcBef>
                <a:spcPts val="0"/>
              </a:spcBef>
              <a:spcAft>
                <a:spcPts val="0"/>
              </a:spcAft>
              <a:buNone/>
            </a:pPr>
            <a:r>
              <a:t/>
            </a:r>
            <a:endParaRPr/>
          </a:p>
        </p:txBody>
      </p:sp>
      <p:cxnSp>
        <p:nvCxnSpPr>
          <p:cNvPr id="512" name="Google Shape;512;p45"/>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513" name="Google Shape;513;p45"/>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514" name="Google Shape;514;p45"/>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515" name="Google Shape;515;p45"/>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516" name="Google Shape;516;p45"/>
          <p:cNvSpPr txBox="1"/>
          <p:nvPr/>
        </p:nvSpPr>
        <p:spPr>
          <a:xfrm>
            <a:off x="6662975" y="32717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4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522" name="Google Shape;522;p46"/>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523" name="Google Shape;523;p46"/>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We can use the graph to find the thickness of each of these layers, as so: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Crust: 50km thick </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lang="en"/>
              <a:t>Mantle: 1400km thick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Core: 300km thick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Total thickness = 300km + 1400km + 50km = 1750km</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 </a:t>
            </a:r>
            <a:endParaRPr/>
          </a:p>
          <a:p>
            <a:pPr indent="0" lvl="0" marL="457200" rtl="0" algn="l">
              <a:spcBef>
                <a:spcPts val="0"/>
              </a:spcBef>
              <a:spcAft>
                <a:spcPts val="0"/>
              </a:spcAft>
              <a:buNone/>
            </a:pPr>
            <a:r>
              <a:t/>
            </a:r>
            <a:endParaRPr/>
          </a:p>
        </p:txBody>
      </p:sp>
      <p:cxnSp>
        <p:nvCxnSpPr>
          <p:cNvPr id="524" name="Google Shape;524;p46"/>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525" name="Google Shape;525;p46"/>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526" name="Google Shape;526;p46"/>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527" name="Google Shape;527;p46"/>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528" name="Google Shape;528;p46"/>
          <p:cNvSpPr txBox="1"/>
          <p:nvPr/>
        </p:nvSpPr>
        <p:spPr>
          <a:xfrm>
            <a:off x="6662975" y="32717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sp>
        <p:nvSpPr>
          <p:cNvPr id="533" name="Google Shape;533;p4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534" name="Google Shape;534;p47"/>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535" name="Google Shape;535;p47"/>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We can use the graph to find the thickness of each of these layers, as so: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Crust: 50km thick </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lang="en"/>
              <a:t>Mantle: 1400km thick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Core: 300km thick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Total thickness = 300km + 1400km + 50km = 1750km</a:t>
            </a:r>
            <a:endParaRPr/>
          </a:p>
          <a:p>
            <a:pPr indent="0" lvl="0" marL="0" rtl="0" algn="l">
              <a:spcBef>
                <a:spcPts val="0"/>
              </a:spcBef>
              <a:spcAft>
                <a:spcPts val="0"/>
              </a:spcAft>
              <a:buNone/>
            </a:pPr>
            <a:r>
              <a:t/>
            </a:r>
            <a:endParaRPr/>
          </a:p>
          <a:p>
            <a:pPr indent="0" lvl="0" marL="0" rtl="0" algn="l">
              <a:spcBef>
                <a:spcPts val="0"/>
              </a:spcBef>
              <a:spcAft>
                <a:spcPts val="0"/>
              </a:spcAft>
              <a:buNone/>
            </a:pPr>
            <a:r>
              <a:rPr lang="en">
                <a:solidFill>
                  <a:srgbClr val="FF00FF"/>
                </a:solidFill>
              </a:rPr>
              <a:t>This looks something like...</a:t>
            </a:r>
            <a:endParaRPr>
              <a:solidFill>
                <a:srgbClr val="FF00FF"/>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t> </a:t>
            </a:r>
            <a:endParaRPr/>
          </a:p>
          <a:p>
            <a:pPr indent="0" lvl="0" marL="457200" rtl="0" algn="l">
              <a:spcBef>
                <a:spcPts val="0"/>
              </a:spcBef>
              <a:spcAft>
                <a:spcPts val="0"/>
              </a:spcAft>
              <a:buNone/>
            </a:pPr>
            <a:r>
              <a:t/>
            </a:r>
            <a:endParaRPr/>
          </a:p>
        </p:txBody>
      </p:sp>
      <p:cxnSp>
        <p:nvCxnSpPr>
          <p:cNvPr id="536" name="Google Shape;536;p47"/>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537" name="Google Shape;537;p47"/>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538" name="Google Shape;538;p47"/>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539" name="Google Shape;539;p47"/>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540" name="Google Shape;540;p47"/>
          <p:cNvSpPr txBox="1"/>
          <p:nvPr/>
        </p:nvSpPr>
        <p:spPr>
          <a:xfrm>
            <a:off x="6662975" y="32717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4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546" name="Google Shape;546;p48"/>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547" name="Google Shape;547;p48"/>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00FF"/>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t> </a:t>
            </a:r>
            <a:endParaRPr/>
          </a:p>
          <a:p>
            <a:pPr indent="0" lvl="0" marL="457200" rtl="0" algn="l">
              <a:spcBef>
                <a:spcPts val="0"/>
              </a:spcBef>
              <a:spcAft>
                <a:spcPts val="0"/>
              </a:spcAft>
              <a:buNone/>
            </a:pPr>
            <a:r>
              <a:t/>
            </a:r>
            <a:endParaRPr/>
          </a:p>
        </p:txBody>
      </p:sp>
      <p:cxnSp>
        <p:nvCxnSpPr>
          <p:cNvPr id="548" name="Google Shape;548;p48"/>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549" name="Google Shape;549;p48"/>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550" name="Google Shape;550;p48"/>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551" name="Google Shape;551;p48"/>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552" name="Google Shape;552;p48"/>
          <p:cNvSpPr txBox="1"/>
          <p:nvPr/>
        </p:nvSpPr>
        <p:spPr>
          <a:xfrm>
            <a:off x="6662975" y="32717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sp>
        <p:nvSpPr>
          <p:cNvPr id="553" name="Google Shape;553;p48"/>
          <p:cNvSpPr/>
          <p:nvPr/>
        </p:nvSpPr>
        <p:spPr>
          <a:xfrm>
            <a:off x="692825" y="1445150"/>
            <a:ext cx="3279000" cy="31734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 name="Google Shape;554;p48"/>
          <p:cNvSpPr/>
          <p:nvPr/>
        </p:nvSpPr>
        <p:spPr>
          <a:xfrm>
            <a:off x="775325" y="1509350"/>
            <a:ext cx="3114000" cy="3045000"/>
          </a:xfrm>
          <a:prstGeom prst="ellipse">
            <a:avLst/>
          </a:prstGeom>
          <a:solidFill>
            <a:srgbClr val="CC412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p48"/>
          <p:cNvSpPr/>
          <p:nvPr/>
        </p:nvSpPr>
        <p:spPr>
          <a:xfrm>
            <a:off x="1992575" y="2678900"/>
            <a:ext cx="679500" cy="7059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48"/>
          <p:cNvSpPr txBox="1"/>
          <p:nvPr/>
        </p:nvSpPr>
        <p:spPr>
          <a:xfrm>
            <a:off x="1847350" y="1183150"/>
            <a:ext cx="14976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50km thick</a:t>
            </a:r>
            <a:endParaRPr/>
          </a:p>
        </p:txBody>
      </p:sp>
      <p:sp>
        <p:nvSpPr>
          <p:cNvPr id="557" name="Google Shape;557;p48"/>
          <p:cNvSpPr txBox="1"/>
          <p:nvPr/>
        </p:nvSpPr>
        <p:spPr>
          <a:xfrm>
            <a:off x="1741750" y="1986125"/>
            <a:ext cx="1603200" cy="36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1400km thick</a:t>
            </a:r>
            <a:endParaRPr>
              <a:solidFill>
                <a:srgbClr val="FFFFFF"/>
              </a:solidFill>
            </a:endParaRPr>
          </a:p>
        </p:txBody>
      </p:sp>
      <p:sp>
        <p:nvSpPr>
          <p:cNvPr id="558" name="Google Shape;558;p48"/>
          <p:cNvSpPr txBox="1"/>
          <p:nvPr/>
        </p:nvSpPr>
        <p:spPr>
          <a:xfrm>
            <a:off x="2206875" y="3028525"/>
            <a:ext cx="1530600" cy="45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300km radius</a:t>
            </a:r>
            <a:endParaRPr>
              <a:solidFill>
                <a:srgbClr val="FFFFFF"/>
              </a:solidFill>
            </a:endParaRPr>
          </a:p>
        </p:txBody>
      </p:sp>
      <p:cxnSp>
        <p:nvCxnSpPr>
          <p:cNvPr id="559" name="Google Shape;559;p48"/>
          <p:cNvCxnSpPr/>
          <p:nvPr/>
        </p:nvCxnSpPr>
        <p:spPr>
          <a:xfrm flipH="1">
            <a:off x="2124375" y="3028525"/>
            <a:ext cx="198000" cy="277200"/>
          </a:xfrm>
          <a:prstGeom prst="straightConnector1">
            <a:avLst/>
          </a:prstGeom>
          <a:noFill/>
          <a:ln cap="flat" cmpd="sng" w="9525">
            <a:solidFill>
              <a:schemeClr val="dk2"/>
            </a:solidFill>
            <a:prstDash val="solid"/>
            <a:round/>
            <a:headEnd len="med" w="med" type="none"/>
            <a:tailEnd len="med" w="med" type="triangle"/>
          </a:ln>
        </p:spPr>
      </p:cxnSp>
      <p:cxnSp>
        <p:nvCxnSpPr>
          <p:cNvPr id="560" name="Google Shape;560;p48"/>
          <p:cNvCxnSpPr>
            <a:endCxn id="555" idx="1"/>
          </p:cNvCxnSpPr>
          <p:nvPr/>
        </p:nvCxnSpPr>
        <p:spPr>
          <a:xfrm>
            <a:off x="1365785" y="1880477"/>
            <a:ext cx="726300" cy="901800"/>
          </a:xfrm>
          <a:prstGeom prst="straightConnector1">
            <a:avLst/>
          </a:prstGeom>
          <a:noFill/>
          <a:ln cap="flat" cmpd="sng" w="9525">
            <a:solidFill>
              <a:schemeClr val="dk2"/>
            </a:solidFill>
            <a:prstDash val="solid"/>
            <a:round/>
            <a:headEnd len="med" w="med" type="none"/>
            <a:tailEnd len="med" w="med" type="triangle"/>
          </a:ln>
        </p:spPr>
      </p:cxnSp>
      <p:cxnSp>
        <p:nvCxnSpPr>
          <p:cNvPr id="561" name="Google Shape;561;p48"/>
          <p:cNvCxnSpPr>
            <a:stCxn id="555" idx="1"/>
          </p:cNvCxnSpPr>
          <p:nvPr/>
        </p:nvCxnSpPr>
        <p:spPr>
          <a:xfrm rot="10800000">
            <a:off x="1365785" y="1880477"/>
            <a:ext cx="726300" cy="9018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4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567" name="Google Shape;567;p49"/>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568" name="Google Shape;568;p49"/>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Now, to find the volume of each layer we simply subtract the volume of a smaller sphere from that of a bigger sphere, using the outer and inner radius of each layer. </a:t>
            </a:r>
            <a:r>
              <a:rPr lang="en"/>
              <a:t> </a:t>
            </a:r>
            <a:endParaRPr/>
          </a:p>
          <a:p>
            <a:pPr indent="0" lvl="0" marL="457200" rtl="0" algn="l">
              <a:spcBef>
                <a:spcPts val="0"/>
              </a:spcBef>
              <a:spcAft>
                <a:spcPts val="0"/>
              </a:spcAft>
              <a:buNone/>
            </a:pPr>
            <a:r>
              <a:t/>
            </a:r>
            <a:endParaRPr/>
          </a:p>
        </p:txBody>
      </p:sp>
      <p:cxnSp>
        <p:nvCxnSpPr>
          <p:cNvPr id="569" name="Google Shape;569;p49"/>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570" name="Google Shape;570;p49"/>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571" name="Google Shape;571;p49"/>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572" name="Google Shape;572;p49"/>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573" name="Google Shape;573;p49"/>
          <p:cNvSpPr txBox="1"/>
          <p:nvPr/>
        </p:nvSpPr>
        <p:spPr>
          <a:xfrm>
            <a:off x="6662975" y="32717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7" name="Shape 577"/>
        <p:cNvGrpSpPr/>
        <p:nvPr/>
      </p:nvGrpSpPr>
      <p:grpSpPr>
        <a:xfrm>
          <a:off x="0" y="0"/>
          <a:ext cx="0" cy="0"/>
          <a:chOff x="0" y="0"/>
          <a:chExt cx="0" cy="0"/>
        </a:xfrm>
      </p:grpSpPr>
      <p:sp>
        <p:nvSpPr>
          <p:cNvPr id="578" name="Google Shape;578;p5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579" name="Google Shape;579;p50"/>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580" name="Google Shape;580;p50"/>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Now, to find the volume of each layer we simply subtract the volume of a smaller sphere from that of a bigger sphere, using the outer and inner radius of each layer.  </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lang="en"/>
              <a:t>Crust: V = </a:t>
            </a:r>
            <a:r>
              <a:rPr lang="en">
                <a:solidFill>
                  <a:schemeClr val="dk2"/>
                </a:solidFill>
              </a:rPr>
              <a:t>⁴/₃ π ⨉ (</a:t>
            </a:r>
            <a:r>
              <a:rPr lang="en">
                <a:solidFill>
                  <a:srgbClr val="FF0000"/>
                </a:solidFill>
              </a:rPr>
              <a:t>1750km</a:t>
            </a:r>
            <a:r>
              <a:rPr lang="en">
                <a:solidFill>
                  <a:schemeClr val="dk2"/>
                </a:solidFill>
              </a:rPr>
              <a:t>)³ − ⁴/₃ π ⨉ (</a:t>
            </a:r>
            <a:r>
              <a:rPr lang="en">
                <a:solidFill>
                  <a:srgbClr val="0000FF"/>
                </a:solidFill>
              </a:rPr>
              <a:t>1700km</a:t>
            </a:r>
            <a:r>
              <a:rPr lang="en">
                <a:solidFill>
                  <a:schemeClr val="dk2"/>
                </a:solidFill>
              </a:rPr>
              <a:t>)³</a:t>
            </a:r>
            <a:endParaRPr>
              <a:solidFill>
                <a:schemeClr val="dk2"/>
              </a:solidFill>
            </a:endParaRPr>
          </a:p>
          <a:p>
            <a:pPr indent="0" lvl="0" marL="457200" rtl="0" algn="l">
              <a:spcBef>
                <a:spcPts val="0"/>
              </a:spcBef>
              <a:spcAft>
                <a:spcPts val="0"/>
              </a:spcAft>
              <a:buNone/>
            </a:pPr>
            <a:r>
              <a:rPr lang="en">
                <a:solidFill>
                  <a:schemeClr val="dk2"/>
                </a:solidFill>
              </a:rPr>
              <a:t>= 1.9 ⨉ 10⁹km³</a:t>
            </a:r>
            <a:endParaRPr>
              <a:solidFill>
                <a:schemeClr val="dk2"/>
              </a:solidFill>
            </a:endParaRPr>
          </a:p>
          <a:p>
            <a:pPr indent="0" lvl="0" marL="0" rtl="0" algn="l">
              <a:spcBef>
                <a:spcPts val="0"/>
              </a:spcBef>
              <a:spcAft>
                <a:spcPts val="0"/>
              </a:spcAft>
              <a:buNone/>
            </a:pPr>
            <a:r>
              <a:t/>
            </a:r>
            <a:endParaRPr>
              <a:solidFill>
                <a:schemeClr val="dk2"/>
              </a:solidFill>
            </a:endParaRPr>
          </a:p>
          <a:p>
            <a:pPr indent="-317500" lvl="0" marL="457200" rtl="0" algn="l">
              <a:spcBef>
                <a:spcPts val="0"/>
              </a:spcBef>
              <a:spcAft>
                <a:spcPts val="0"/>
              </a:spcAft>
              <a:buClr>
                <a:schemeClr val="dk2"/>
              </a:buClr>
              <a:buSzPts val="1400"/>
              <a:buChar char="●"/>
            </a:pPr>
            <a:r>
              <a:rPr lang="en">
                <a:solidFill>
                  <a:schemeClr val="dk2"/>
                </a:solidFill>
              </a:rPr>
              <a:t>Mantle: V = ⁴/₃ π ⨉ (</a:t>
            </a:r>
            <a:r>
              <a:rPr lang="en">
                <a:solidFill>
                  <a:srgbClr val="FF0000"/>
                </a:solidFill>
              </a:rPr>
              <a:t>1700km</a:t>
            </a:r>
            <a:r>
              <a:rPr lang="en">
                <a:solidFill>
                  <a:schemeClr val="dk2"/>
                </a:solidFill>
              </a:rPr>
              <a:t>)³ − ⁴/₃ π ⨉ (</a:t>
            </a:r>
            <a:r>
              <a:rPr lang="en">
                <a:solidFill>
                  <a:srgbClr val="0000FF"/>
                </a:solidFill>
              </a:rPr>
              <a:t>300km</a:t>
            </a:r>
            <a:r>
              <a:rPr lang="en">
                <a:solidFill>
                  <a:schemeClr val="dk2"/>
                </a:solidFill>
              </a:rPr>
              <a:t>)³</a:t>
            </a:r>
            <a:endParaRPr>
              <a:solidFill>
                <a:schemeClr val="dk2"/>
              </a:solidFill>
            </a:endParaRPr>
          </a:p>
          <a:p>
            <a:pPr indent="0" lvl="0" marL="457200" rtl="0" algn="l">
              <a:spcBef>
                <a:spcPts val="0"/>
              </a:spcBef>
              <a:spcAft>
                <a:spcPts val="0"/>
              </a:spcAft>
              <a:buNone/>
            </a:pPr>
            <a:r>
              <a:rPr lang="en">
                <a:solidFill>
                  <a:schemeClr val="dk2"/>
                </a:solidFill>
              </a:rPr>
              <a:t>= 2.0 ⨉ 10¹⁰km³</a:t>
            </a:r>
            <a:endParaRPr>
              <a:solidFill>
                <a:schemeClr val="dk2"/>
              </a:solidFill>
            </a:endParaRPr>
          </a:p>
          <a:p>
            <a:pPr indent="0" lvl="0" marL="457200" rtl="0" algn="l">
              <a:spcBef>
                <a:spcPts val="0"/>
              </a:spcBef>
              <a:spcAft>
                <a:spcPts val="0"/>
              </a:spcAft>
              <a:buNone/>
            </a:pPr>
            <a:r>
              <a:t/>
            </a:r>
            <a:endParaRPr>
              <a:solidFill>
                <a:schemeClr val="dk2"/>
              </a:solidFill>
            </a:endParaRPr>
          </a:p>
          <a:p>
            <a:pPr indent="-317500" lvl="0" marL="457200" rtl="0" algn="l">
              <a:spcBef>
                <a:spcPts val="0"/>
              </a:spcBef>
              <a:spcAft>
                <a:spcPts val="0"/>
              </a:spcAft>
              <a:buClr>
                <a:schemeClr val="dk2"/>
              </a:buClr>
              <a:buSzPts val="1400"/>
              <a:buChar char="●"/>
            </a:pPr>
            <a:r>
              <a:rPr lang="en">
                <a:solidFill>
                  <a:schemeClr val="dk2"/>
                </a:solidFill>
              </a:rPr>
              <a:t>Core: V = ⁴/₃ π ⨉ (</a:t>
            </a:r>
            <a:r>
              <a:rPr lang="en">
                <a:solidFill>
                  <a:srgbClr val="9900FF"/>
                </a:solidFill>
              </a:rPr>
              <a:t>300km</a:t>
            </a:r>
            <a:r>
              <a:rPr lang="en">
                <a:solidFill>
                  <a:schemeClr val="dk2"/>
                </a:solidFill>
              </a:rPr>
              <a:t>)³</a:t>
            </a:r>
            <a:endParaRPr>
              <a:solidFill>
                <a:srgbClr val="6CEC60"/>
              </a:solidFill>
            </a:endParaRPr>
          </a:p>
          <a:p>
            <a:pPr indent="0" lvl="0" marL="457200" rtl="0" algn="l">
              <a:spcBef>
                <a:spcPts val="0"/>
              </a:spcBef>
              <a:spcAft>
                <a:spcPts val="0"/>
              </a:spcAft>
              <a:buNone/>
            </a:pPr>
            <a:r>
              <a:rPr lang="en">
                <a:solidFill>
                  <a:schemeClr val="dk2"/>
                </a:solidFill>
              </a:rPr>
              <a:t>= 1.1 ⨉ 10⁸km³</a:t>
            </a:r>
            <a:endParaRPr>
              <a:solidFill>
                <a:schemeClr val="dk2"/>
              </a:solidFill>
            </a:endParaRPr>
          </a:p>
          <a:p>
            <a:pPr indent="0" lvl="0" marL="457200" rtl="0" algn="l">
              <a:spcBef>
                <a:spcPts val="0"/>
              </a:spcBef>
              <a:spcAft>
                <a:spcPts val="0"/>
              </a:spcAft>
              <a:buNone/>
            </a:pPr>
            <a:r>
              <a:t/>
            </a:r>
            <a:endParaRPr>
              <a:solidFill>
                <a:schemeClr val="dk2"/>
              </a:solidFill>
            </a:endParaRPr>
          </a:p>
          <a:p>
            <a:pPr indent="0" lvl="0" marL="457200" rtl="0" algn="l">
              <a:spcBef>
                <a:spcPts val="0"/>
              </a:spcBef>
              <a:spcAft>
                <a:spcPts val="0"/>
              </a:spcAft>
              <a:buNone/>
            </a:pPr>
            <a:r>
              <a:rPr lang="en">
                <a:solidFill>
                  <a:schemeClr val="dk2"/>
                </a:solidFill>
              </a:rPr>
              <a:t>Total volume = </a:t>
            </a:r>
            <a:r>
              <a:rPr lang="en">
                <a:solidFill>
                  <a:srgbClr val="42CF20"/>
                </a:solidFill>
              </a:rPr>
              <a:t>2.2 ⨉ 10¹⁰km³</a:t>
            </a:r>
            <a:endParaRPr>
              <a:solidFill>
                <a:srgbClr val="42CF20"/>
              </a:solidFill>
            </a:endParaRPr>
          </a:p>
        </p:txBody>
      </p:sp>
      <p:cxnSp>
        <p:nvCxnSpPr>
          <p:cNvPr id="581" name="Google Shape;581;p50"/>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582" name="Google Shape;582;p50"/>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583" name="Google Shape;583;p50"/>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584" name="Google Shape;584;p50"/>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585" name="Google Shape;585;p50"/>
          <p:cNvSpPr txBox="1"/>
          <p:nvPr/>
        </p:nvSpPr>
        <p:spPr>
          <a:xfrm>
            <a:off x="6662975" y="32717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9" name="Shape 589"/>
        <p:cNvGrpSpPr/>
        <p:nvPr/>
      </p:nvGrpSpPr>
      <p:grpSpPr>
        <a:xfrm>
          <a:off x="0" y="0"/>
          <a:ext cx="0" cy="0"/>
          <a:chOff x="0" y="0"/>
          <a:chExt cx="0" cy="0"/>
        </a:xfrm>
      </p:grpSpPr>
      <p:sp>
        <p:nvSpPr>
          <p:cNvPr id="590" name="Google Shape;590;p5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591" name="Google Shape;591;p51"/>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592" name="Google Shape;592;p51"/>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We also want to know the proportion of volume in each layer of the Moon, as proportions give us a better idea of numbers relative to one another...</a:t>
            </a:r>
            <a:endParaRPr>
              <a:solidFill>
                <a:schemeClr val="dk2"/>
              </a:solidFill>
            </a:endParaRPr>
          </a:p>
        </p:txBody>
      </p:sp>
      <p:cxnSp>
        <p:nvCxnSpPr>
          <p:cNvPr id="593" name="Google Shape;593;p51"/>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594" name="Google Shape;594;p51"/>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595" name="Google Shape;595;p51"/>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596" name="Google Shape;596;p51"/>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597" name="Google Shape;597;p51"/>
          <p:cNvSpPr txBox="1"/>
          <p:nvPr/>
        </p:nvSpPr>
        <p:spPr>
          <a:xfrm>
            <a:off x="6662975" y="32717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78" name="Google Shape;78;p16"/>
          <p:cNvSpPr txBox="1"/>
          <p:nvPr>
            <p:ph idx="1" type="body"/>
          </p:nvPr>
        </p:nvSpPr>
        <p:spPr>
          <a:xfrm>
            <a:off x="311700" y="1152475"/>
            <a:ext cx="39825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the graph you were given on the density distribution inside the Earth. </a:t>
            </a:r>
            <a:endParaRPr/>
          </a:p>
          <a:p>
            <a:pPr indent="-342900" lvl="0" marL="457200" rtl="0" algn="l">
              <a:spcBef>
                <a:spcPts val="1600"/>
              </a:spcBef>
              <a:spcAft>
                <a:spcPts val="0"/>
              </a:spcAft>
              <a:buSzPts val="1800"/>
              <a:buChar char="●"/>
            </a:pPr>
            <a:r>
              <a:rPr lang="en"/>
              <a:t>It says, in general, that density (on the x-axis) increases from about 1-3 g/cm³ at the surface up to around 13 g/cm³ at the core of the Earth. </a:t>
            </a:r>
            <a:endParaRPr/>
          </a:p>
        </p:txBody>
      </p:sp>
      <p:pic>
        <p:nvPicPr>
          <p:cNvPr id="79" name="Google Shape;79;p16"/>
          <p:cNvPicPr preferRelativeResize="0"/>
          <p:nvPr/>
        </p:nvPicPr>
        <p:blipFill>
          <a:blip r:embed="rId3">
            <a:alphaModFix/>
          </a:blip>
          <a:stretch>
            <a:fillRect/>
          </a:stretch>
        </p:blipFill>
        <p:spPr>
          <a:xfrm>
            <a:off x="4446600" y="1170125"/>
            <a:ext cx="4591525" cy="330125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1" name="Shape 601"/>
        <p:cNvGrpSpPr/>
        <p:nvPr/>
      </p:nvGrpSpPr>
      <p:grpSpPr>
        <a:xfrm>
          <a:off x="0" y="0"/>
          <a:ext cx="0" cy="0"/>
          <a:chOff x="0" y="0"/>
          <a:chExt cx="0" cy="0"/>
        </a:xfrm>
      </p:grpSpPr>
      <p:sp>
        <p:nvSpPr>
          <p:cNvPr id="602" name="Google Shape;602;p5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603" name="Google Shape;603;p52"/>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604" name="Google Shape;604;p52"/>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We also want to know the proportion of volume in each layer of the Moon, as proportions give us a better idea of numbers relative to one another: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Crust: (</a:t>
            </a:r>
            <a:r>
              <a:rPr lang="en">
                <a:solidFill>
                  <a:srgbClr val="FF0000"/>
                </a:solidFill>
              </a:rPr>
              <a:t>1.9 </a:t>
            </a:r>
            <a:r>
              <a:rPr lang="en">
                <a:solidFill>
                  <a:srgbClr val="FF0000"/>
                </a:solidFill>
              </a:rPr>
              <a:t>⨉ 10⁹km³</a:t>
            </a:r>
            <a:r>
              <a:rPr lang="en">
                <a:solidFill>
                  <a:schemeClr val="dk2"/>
                </a:solidFill>
              </a:rPr>
              <a:t>) ÷ (</a:t>
            </a:r>
            <a:r>
              <a:rPr lang="en">
                <a:solidFill>
                  <a:srgbClr val="0000FF"/>
                </a:solidFill>
              </a:rPr>
              <a:t>2.2 ⨉ 10¹⁰km³</a:t>
            </a:r>
            <a:r>
              <a:rPr lang="en">
                <a:solidFill>
                  <a:schemeClr val="dk2"/>
                </a:solidFill>
              </a:rPr>
              <a:t>) </a:t>
            </a:r>
            <a:endParaRPr>
              <a:solidFill>
                <a:schemeClr val="dk2"/>
              </a:solidFill>
            </a:endParaRPr>
          </a:p>
          <a:p>
            <a:pPr indent="0" lvl="0" marL="457200" rtl="0" algn="l">
              <a:spcBef>
                <a:spcPts val="0"/>
              </a:spcBef>
              <a:spcAft>
                <a:spcPts val="0"/>
              </a:spcAft>
              <a:buNone/>
            </a:pPr>
            <a:r>
              <a:rPr lang="en">
                <a:solidFill>
                  <a:schemeClr val="dk2"/>
                </a:solidFill>
              </a:rPr>
              <a:t>= 19/220 = 0.086 = </a:t>
            </a:r>
            <a:r>
              <a:rPr lang="en">
                <a:solidFill>
                  <a:srgbClr val="FF00FF"/>
                </a:solidFill>
              </a:rPr>
              <a:t>8.6%</a:t>
            </a:r>
            <a:endParaRPr>
              <a:solidFill>
                <a:srgbClr val="FF00FF"/>
              </a:solidFill>
            </a:endParaRPr>
          </a:p>
          <a:p>
            <a:pPr indent="0" lvl="0" marL="0" rtl="0" algn="l">
              <a:spcBef>
                <a:spcPts val="0"/>
              </a:spcBef>
              <a:spcAft>
                <a:spcPts val="0"/>
              </a:spcAft>
              <a:buNone/>
            </a:pPr>
            <a:r>
              <a:t/>
            </a:r>
            <a:endParaRPr>
              <a:solidFill>
                <a:schemeClr val="dk2"/>
              </a:solidFill>
            </a:endParaRPr>
          </a:p>
          <a:p>
            <a:pPr indent="-317500" lvl="0" marL="457200" rtl="0" algn="l">
              <a:spcBef>
                <a:spcPts val="0"/>
              </a:spcBef>
              <a:spcAft>
                <a:spcPts val="0"/>
              </a:spcAft>
              <a:buClr>
                <a:schemeClr val="dk2"/>
              </a:buClr>
              <a:buSzPts val="1400"/>
              <a:buChar char="●"/>
            </a:pPr>
            <a:r>
              <a:rPr lang="en">
                <a:solidFill>
                  <a:schemeClr val="dk2"/>
                </a:solidFill>
              </a:rPr>
              <a:t>Mantle: </a:t>
            </a:r>
            <a:r>
              <a:rPr lang="en">
                <a:solidFill>
                  <a:schemeClr val="dk1"/>
                </a:solidFill>
              </a:rPr>
              <a:t>(</a:t>
            </a:r>
            <a:r>
              <a:rPr lang="en">
                <a:solidFill>
                  <a:srgbClr val="FF0000"/>
                </a:solidFill>
              </a:rPr>
              <a:t>2.0 ⨉ 10¹⁰km³</a:t>
            </a:r>
            <a:r>
              <a:rPr lang="en">
                <a:solidFill>
                  <a:schemeClr val="dk2"/>
                </a:solidFill>
              </a:rPr>
              <a:t>) ÷ (</a:t>
            </a:r>
            <a:r>
              <a:rPr lang="en">
                <a:solidFill>
                  <a:srgbClr val="0000FF"/>
                </a:solidFill>
              </a:rPr>
              <a:t>2.2 ⨉ 10¹⁰km³</a:t>
            </a:r>
            <a:r>
              <a:rPr lang="en">
                <a:solidFill>
                  <a:schemeClr val="dk2"/>
                </a:solidFill>
              </a:rPr>
              <a:t>) </a:t>
            </a:r>
            <a:endParaRPr>
              <a:solidFill>
                <a:schemeClr val="dk2"/>
              </a:solidFill>
            </a:endParaRPr>
          </a:p>
          <a:p>
            <a:pPr indent="0" lvl="0" marL="457200" rtl="0" algn="l">
              <a:spcBef>
                <a:spcPts val="0"/>
              </a:spcBef>
              <a:spcAft>
                <a:spcPts val="0"/>
              </a:spcAft>
              <a:buNone/>
            </a:pPr>
            <a:r>
              <a:rPr lang="en">
                <a:solidFill>
                  <a:schemeClr val="dk2"/>
                </a:solidFill>
              </a:rPr>
              <a:t>= 10/11 = 0.91 = </a:t>
            </a:r>
            <a:r>
              <a:rPr lang="en">
                <a:solidFill>
                  <a:srgbClr val="FF00FF"/>
                </a:solidFill>
              </a:rPr>
              <a:t>91% </a:t>
            </a:r>
            <a:endParaRPr>
              <a:solidFill>
                <a:srgbClr val="FF00FF"/>
              </a:solidFill>
            </a:endParaRPr>
          </a:p>
          <a:p>
            <a:pPr indent="0" lvl="0" marL="457200" rtl="0" algn="l">
              <a:spcBef>
                <a:spcPts val="0"/>
              </a:spcBef>
              <a:spcAft>
                <a:spcPts val="0"/>
              </a:spcAft>
              <a:buNone/>
            </a:pPr>
            <a:r>
              <a:t/>
            </a:r>
            <a:endParaRPr>
              <a:solidFill>
                <a:schemeClr val="dk2"/>
              </a:solidFill>
            </a:endParaRPr>
          </a:p>
          <a:p>
            <a:pPr indent="-317500" lvl="0" marL="457200" rtl="0" algn="l">
              <a:spcBef>
                <a:spcPts val="0"/>
              </a:spcBef>
              <a:spcAft>
                <a:spcPts val="0"/>
              </a:spcAft>
              <a:buClr>
                <a:schemeClr val="dk2"/>
              </a:buClr>
              <a:buSzPts val="1400"/>
              <a:buChar char="●"/>
            </a:pPr>
            <a:r>
              <a:rPr lang="en">
                <a:solidFill>
                  <a:schemeClr val="dk2"/>
                </a:solidFill>
              </a:rPr>
              <a:t>Core: </a:t>
            </a:r>
            <a:r>
              <a:rPr lang="en">
                <a:solidFill>
                  <a:schemeClr val="dk1"/>
                </a:solidFill>
              </a:rPr>
              <a:t>(</a:t>
            </a:r>
            <a:r>
              <a:rPr lang="en">
                <a:solidFill>
                  <a:srgbClr val="FF0000"/>
                </a:solidFill>
              </a:rPr>
              <a:t>1.1 ⨉ 10⁸km³</a:t>
            </a:r>
            <a:r>
              <a:rPr lang="en">
                <a:solidFill>
                  <a:schemeClr val="dk2"/>
                </a:solidFill>
              </a:rPr>
              <a:t>) ÷ (</a:t>
            </a:r>
            <a:r>
              <a:rPr lang="en">
                <a:solidFill>
                  <a:srgbClr val="0000FF"/>
                </a:solidFill>
              </a:rPr>
              <a:t>2.2 ⨉ 10¹⁰km³</a:t>
            </a:r>
            <a:r>
              <a:rPr lang="en">
                <a:solidFill>
                  <a:schemeClr val="dk2"/>
                </a:solidFill>
              </a:rPr>
              <a:t>) </a:t>
            </a:r>
            <a:endParaRPr>
              <a:solidFill>
                <a:schemeClr val="dk2"/>
              </a:solidFill>
            </a:endParaRPr>
          </a:p>
          <a:p>
            <a:pPr indent="0" lvl="0" marL="457200" rtl="0" algn="l">
              <a:spcBef>
                <a:spcPts val="0"/>
              </a:spcBef>
              <a:spcAft>
                <a:spcPts val="0"/>
              </a:spcAft>
              <a:buNone/>
            </a:pPr>
            <a:r>
              <a:rPr lang="en">
                <a:solidFill>
                  <a:schemeClr val="dk2"/>
                </a:solidFill>
              </a:rPr>
              <a:t>= 1/200 = 0.005 = </a:t>
            </a:r>
            <a:r>
              <a:rPr lang="en">
                <a:solidFill>
                  <a:srgbClr val="FF00FF"/>
                </a:solidFill>
              </a:rPr>
              <a:t>0.5%</a:t>
            </a:r>
            <a:endParaRPr>
              <a:solidFill>
                <a:srgbClr val="FF00FF"/>
              </a:solidFill>
            </a:endParaRPr>
          </a:p>
        </p:txBody>
      </p:sp>
      <p:cxnSp>
        <p:nvCxnSpPr>
          <p:cNvPr id="605" name="Google Shape;605;p52"/>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606" name="Google Shape;606;p52"/>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607" name="Google Shape;607;p52"/>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608" name="Google Shape;608;p52"/>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609" name="Google Shape;609;p52"/>
          <p:cNvSpPr txBox="1"/>
          <p:nvPr/>
        </p:nvSpPr>
        <p:spPr>
          <a:xfrm>
            <a:off x="6662975" y="32717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3" name="Shape 613"/>
        <p:cNvGrpSpPr/>
        <p:nvPr/>
      </p:nvGrpSpPr>
      <p:grpSpPr>
        <a:xfrm>
          <a:off x="0" y="0"/>
          <a:ext cx="0" cy="0"/>
          <a:chOff x="0" y="0"/>
          <a:chExt cx="0" cy="0"/>
        </a:xfrm>
      </p:grpSpPr>
      <p:sp>
        <p:nvSpPr>
          <p:cNvPr id="614" name="Google Shape;614;p5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615" name="Google Shape;615;p53"/>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616" name="Google Shape;616;p53"/>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We also want to know the proportion of volume in each layer of the Moon, as proportions give us a better idea of numbers relative to one another: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Crust: (</a:t>
            </a:r>
            <a:r>
              <a:rPr lang="en">
                <a:solidFill>
                  <a:srgbClr val="FF0000"/>
                </a:solidFill>
              </a:rPr>
              <a:t>1.9 ⨉ 10⁹km³</a:t>
            </a:r>
            <a:r>
              <a:rPr lang="en">
                <a:solidFill>
                  <a:schemeClr val="dk2"/>
                </a:solidFill>
              </a:rPr>
              <a:t>) ÷ (</a:t>
            </a:r>
            <a:r>
              <a:rPr lang="en">
                <a:solidFill>
                  <a:srgbClr val="0000FF"/>
                </a:solidFill>
              </a:rPr>
              <a:t>2.2 ⨉ 10¹⁰km³</a:t>
            </a:r>
            <a:r>
              <a:rPr lang="en">
                <a:solidFill>
                  <a:schemeClr val="dk2"/>
                </a:solidFill>
              </a:rPr>
              <a:t>) </a:t>
            </a:r>
            <a:endParaRPr>
              <a:solidFill>
                <a:schemeClr val="dk2"/>
              </a:solidFill>
            </a:endParaRPr>
          </a:p>
          <a:p>
            <a:pPr indent="0" lvl="0" marL="457200" rtl="0" algn="l">
              <a:spcBef>
                <a:spcPts val="0"/>
              </a:spcBef>
              <a:spcAft>
                <a:spcPts val="0"/>
              </a:spcAft>
              <a:buNone/>
            </a:pPr>
            <a:r>
              <a:rPr lang="en">
                <a:solidFill>
                  <a:schemeClr val="dk2"/>
                </a:solidFill>
              </a:rPr>
              <a:t>= 19/220 = 0.086 = </a:t>
            </a:r>
            <a:r>
              <a:rPr lang="en">
                <a:solidFill>
                  <a:srgbClr val="FF00FF"/>
                </a:solidFill>
              </a:rPr>
              <a:t>8.6%</a:t>
            </a:r>
            <a:endParaRPr>
              <a:solidFill>
                <a:srgbClr val="FF00FF"/>
              </a:solidFill>
            </a:endParaRPr>
          </a:p>
          <a:p>
            <a:pPr indent="0" lvl="0" marL="0" rtl="0" algn="l">
              <a:spcBef>
                <a:spcPts val="0"/>
              </a:spcBef>
              <a:spcAft>
                <a:spcPts val="0"/>
              </a:spcAft>
              <a:buNone/>
            </a:pPr>
            <a:r>
              <a:t/>
            </a:r>
            <a:endParaRPr>
              <a:solidFill>
                <a:schemeClr val="dk2"/>
              </a:solidFill>
            </a:endParaRPr>
          </a:p>
          <a:p>
            <a:pPr indent="-317500" lvl="0" marL="457200" rtl="0" algn="l">
              <a:spcBef>
                <a:spcPts val="0"/>
              </a:spcBef>
              <a:spcAft>
                <a:spcPts val="0"/>
              </a:spcAft>
              <a:buClr>
                <a:schemeClr val="dk2"/>
              </a:buClr>
              <a:buSzPts val="1400"/>
              <a:buChar char="●"/>
            </a:pPr>
            <a:r>
              <a:rPr lang="en">
                <a:solidFill>
                  <a:schemeClr val="dk2"/>
                </a:solidFill>
              </a:rPr>
              <a:t>Mantle: </a:t>
            </a:r>
            <a:r>
              <a:rPr lang="en">
                <a:solidFill>
                  <a:schemeClr val="dk1"/>
                </a:solidFill>
              </a:rPr>
              <a:t>(</a:t>
            </a:r>
            <a:r>
              <a:rPr lang="en">
                <a:solidFill>
                  <a:srgbClr val="FF0000"/>
                </a:solidFill>
              </a:rPr>
              <a:t>2.0 ⨉ 10¹⁰km³</a:t>
            </a:r>
            <a:r>
              <a:rPr lang="en">
                <a:solidFill>
                  <a:schemeClr val="dk2"/>
                </a:solidFill>
              </a:rPr>
              <a:t>) ÷ (</a:t>
            </a:r>
            <a:r>
              <a:rPr lang="en">
                <a:solidFill>
                  <a:srgbClr val="0000FF"/>
                </a:solidFill>
              </a:rPr>
              <a:t>2.2 ⨉ 10¹⁰km³</a:t>
            </a:r>
            <a:r>
              <a:rPr lang="en">
                <a:solidFill>
                  <a:schemeClr val="dk2"/>
                </a:solidFill>
              </a:rPr>
              <a:t>) </a:t>
            </a:r>
            <a:endParaRPr>
              <a:solidFill>
                <a:schemeClr val="dk2"/>
              </a:solidFill>
            </a:endParaRPr>
          </a:p>
          <a:p>
            <a:pPr indent="0" lvl="0" marL="457200" rtl="0" algn="l">
              <a:spcBef>
                <a:spcPts val="0"/>
              </a:spcBef>
              <a:spcAft>
                <a:spcPts val="0"/>
              </a:spcAft>
              <a:buNone/>
            </a:pPr>
            <a:r>
              <a:rPr lang="en">
                <a:solidFill>
                  <a:schemeClr val="dk2"/>
                </a:solidFill>
              </a:rPr>
              <a:t>= 10/11 = 0.91 = </a:t>
            </a:r>
            <a:r>
              <a:rPr lang="en">
                <a:solidFill>
                  <a:srgbClr val="FF00FF"/>
                </a:solidFill>
              </a:rPr>
              <a:t>91% </a:t>
            </a:r>
            <a:endParaRPr>
              <a:solidFill>
                <a:srgbClr val="FF00FF"/>
              </a:solidFill>
            </a:endParaRPr>
          </a:p>
          <a:p>
            <a:pPr indent="0" lvl="0" marL="457200" rtl="0" algn="l">
              <a:spcBef>
                <a:spcPts val="0"/>
              </a:spcBef>
              <a:spcAft>
                <a:spcPts val="0"/>
              </a:spcAft>
              <a:buNone/>
            </a:pPr>
            <a:r>
              <a:t/>
            </a:r>
            <a:endParaRPr>
              <a:solidFill>
                <a:schemeClr val="dk2"/>
              </a:solidFill>
            </a:endParaRPr>
          </a:p>
          <a:p>
            <a:pPr indent="-317500" lvl="0" marL="457200" rtl="0" algn="l">
              <a:spcBef>
                <a:spcPts val="0"/>
              </a:spcBef>
              <a:spcAft>
                <a:spcPts val="0"/>
              </a:spcAft>
              <a:buClr>
                <a:schemeClr val="dk2"/>
              </a:buClr>
              <a:buSzPts val="1400"/>
              <a:buChar char="●"/>
            </a:pPr>
            <a:r>
              <a:rPr lang="en">
                <a:solidFill>
                  <a:schemeClr val="dk2"/>
                </a:solidFill>
              </a:rPr>
              <a:t>Core: </a:t>
            </a:r>
            <a:r>
              <a:rPr lang="en">
                <a:solidFill>
                  <a:schemeClr val="dk1"/>
                </a:solidFill>
              </a:rPr>
              <a:t>(</a:t>
            </a:r>
            <a:r>
              <a:rPr lang="en">
                <a:solidFill>
                  <a:srgbClr val="FF0000"/>
                </a:solidFill>
              </a:rPr>
              <a:t>1.1 ⨉ 10⁸km³</a:t>
            </a:r>
            <a:r>
              <a:rPr lang="en">
                <a:solidFill>
                  <a:schemeClr val="dk2"/>
                </a:solidFill>
              </a:rPr>
              <a:t>) ÷ (</a:t>
            </a:r>
            <a:r>
              <a:rPr lang="en">
                <a:solidFill>
                  <a:srgbClr val="0000FF"/>
                </a:solidFill>
              </a:rPr>
              <a:t>2.2 ⨉ 10¹⁰km³</a:t>
            </a:r>
            <a:r>
              <a:rPr lang="en">
                <a:solidFill>
                  <a:schemeClr val="dk2"/>
                </a:solidFill>
              </a:rPr>
              <a:t>) </a:t>
            </a:r>
            <a:endParaRPr>
              <a:solidFill>
                <a:schemeClr val="dk2"/>
              </a:solidFill>
            </a:endParaRPr>
          </a:p>
          <a:p>
            <a:pPr indent="0" lvl="0" marL="457200" rtl="0" algn="l">
              <a:spcBef>
                <a:spcPts val="0"/>
              </a:spcBef>
              <a:spcAft>
                <a:spcPts val="0"/>
              </a:spcAft>
              <a:buNone/>
            </a:pPr>
            <a:r>
              <a:rPr lang="en">
                <a:solidFill>
                  <a:schemeClr val="dk2"/>
                </a:solidFill>
              </a:rPr>
              <a:t>= 1/200 = 0.005 = </a:t>
            </a:r>
            <a:r>
              <a:rPr lang="en">
                <a:solidFill>
                  <a:srgbClr val="FF00FF"/>
                </a:solidFill>
              </a:rPr>
              <a:t>0.5%</a:t>
            </a:r>
            <a:endParaRPr>
              <a:solidFill>
                <a:srgbClr val="FF00FF"/>
              </a:solidFill>
            </a:endParaRPr>
          </a:p>
          <a:p>
            <a:pPr indent="0" lvl="0" marL="457200" rtl="0" algn="l">
              <a:spcBef>
                <a:spcPts val="0"/>
              </a:spcBef>
              <a:spcAft>
                <a:spcPts val="0"/>
              </a:spcAft>
              <a:buNone/>
            </a:pPr>
            <a:r>
              <a:t/>
            </a:r>
            <a:endParaRPr>
              <a:solidFill>
                <a:srgbClr val="FF00FF"/>
              </a:solidFill>
            </a:endParaRPr>
          </a:p>
          <a:p>
            <a:pPr indent="0" lvl="0" marL="0" rtl="0" algn="l">
              <a:spcBef>
                <a:spcPts val="0"/>
              </a:spcBef>
              <a:spcAft>
                <a:spcPts val="0"/>
              </a:spcAft>
              <a:buNone/>
            </a:pPr>
            <a:r>
              <a:rPr lang="en">
                <a:solidFill>
                  <a:srgbClr val="FF00FF"/>
                </a:solidFill>
              </a:rPr>
              <a:t>What does this look like? </a:t>
            </a:r>
            <a:endParaRPr>
              <a:solidFill>
                <a:srgbClr val="FF00FF"/>
              </a:solidFill>
            </a:endParaRPr>
          </a:p>
        </p:txBody>
      </p:sp>
      <p:cxnSp>
        <p:nvCxnSpPr>
          <p:cNvPr id="617" name="Google Shape;617;p53"/>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618" name="Google Shape;618;p53"/>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619" name="Google Shape;619;p53"/>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620" name="Google Shape;620;p53"/>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621" name="Google Shape;621;p53"/>
          <p:cNvSpPr txBox="1"/>
          <p:nvPr/>
        </p:nvSpPr>
        <p:spPr>
          <a:xfrm>
            <a:off x="6662975" y="32717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5" name="Shape 625"/>
        <p:cNvGrpSpPr/>
        <p:nvPr/>
      </p:nvGrpSpPr>
      <p:grpSpPr>
        <a:xfrm>
          <a:off x="0" y="0"/>
          <a:ext cx="0" cy="0"/>
          <a:chOff x="0" y="0"/>
          <a:chExt cx="0" cy="0"/>
        </a:xfrm>
      </p:grpSpPr>
      <p:sp>
        <p:nvSpPr>
          <p:cNvPr id="626" name="Google Shape;626;p5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627" name="Google Shape;627;p54"/>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cxnSp>
        <p:nvCxnSpPr>
          <p:cNvPr id="628" name="Google Shape;628;p54"/>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629" name="Google Shape;629;p54"/>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630" name="Google Shape;630;p54"/>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631" name="Google Shape;631;p54"/>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632" name="Google Shape;632;p54"/>
          <p:cNvSpPr txBox="1"/>
          <p:nvPr/>
        </p:nvSpPr>
        <p:spPr>
          <a:xfrm>
            <a:off x="6662975" y="32717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sp>
        <p:nvSpPr>
          <p:cNvPr id="633" name="Google Shape;633;p54"/>
          <p:cNvSpPr/>
          <p:nvPr/>
        </p:nvSpPr>
        <p:spPr>
          <a:xfrm>
            <a:off x="692825" y="1445150"/>
            <a:ext cx="3279000" cy="31734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4" name="Google Shape;634;p54"/>
          <p:cNvSpPr/>
          <p:nvPr/>
        </p:nvSpPr>
        <p:spPr>
          <a:xfrm>
            <a:off x="775325" y="1509350"/>
            <a:ext cx="3114000" cy="3045000"/>
          </a:xfrm>
          <a:prstGeom prst="ellipse">
            <a:avLst/>
          </a:prstGeom>
          <a:solidFill>
            <a:srgbClr val="CC412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5" name="Google Shape;635;p54"/>
          <p:cNvSpPr/>
          <p:nvPr/>
        </p:nvSpPr>
        <p:spPr>
          <a:xfrm>
            <a:off x="1992575" y="2678900"/>
            <a:ext cx="679500" cy="7059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6" name="Google Shape;636;p54"/>
          <p:cNvSpPr txBox="1"/>
          <p:nvPr/>
        </p:nvSpPr>
        <p:spPr>
          <a:xfrm>
            <a:off x="1524100" y="1146350"/>
            <a:ext cx="19527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8.6% volume</a:t>
            </a:r>
            <a:endParaRPr/>
          </a:p>
        </p:txBody>
      </p:sp>
      <p:sp>
        <p:nvSpPr>
          <p:cNvPr id="637" name="Google Shape;637;p54"/>
          <p:cNvSpPr txBox="1"/>
          <p:nvPr/>
        </p:nvSpPr>
        <p:spPr>
          <a:xfrm>
            <a:off x="1543875" y="2019125"/>
            <a:ext cx="18012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91% volume </a:t>
            </a:r>
            <a:endParaRPr>
              <a:solidFill>
                <a:srgbClr val="FFFFFF"/>
              </a:solidFill>
            </a:endParaRPr>
          </a:p>
        </p:txBody>
      </p:sp>
      <p:sp>
        <p:nvSpPr>
          <p:cNvPr id="638" name="Google Shape;638;p54"/>
          <p:cNvSpPr txBox="1"/>
          <p:nvPr/>
        </p:nvSpPr>
        <p:spPr>
          <a:xfrm>
            <a:off x="1794575" y="2883375"/>
            <a:ext cx="12666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0.5% volume</a:t>
            </a:r>
            <a:endParaRPr>
              <a:solidFill>
                <a:srgbClr val="FFFFFF"/>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5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644" name="Google Shape;644;p55"/>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645" name="Google Shape;645;p55"/>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final part of the puzzle is to calculate the mass of each layer. </a:t>
            </a:r>
            <a:endParaRPr>
              <a:solidFill>
                <a:schemeClr val="dk2"/>
              </a:solidFill>
            </a:endParaRPr>
          </a:p>
        </p:txBody>
      </p:sp>
      <p:cxnSp>
        <p:nvCxnSpPr>
          <p:cNvPr id="646" name="Google Shape;646;p55"/>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647" name="Google Shape;647;p55"/>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648" name="Google Shape;648;p55"/>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649" name="Google Shape;649;p55"/>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650" name="Google Shape;650;p55"/>
          <p:cNvSpPr txBox="1"/>
          <p:nvPr/>
        </p:nvSpPr>
        <p:spPr>
          <a:xfrm>
            <a:off x="6662975" y="32717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sp>
        <p:nvSpPr>
          <p:cNvPr id="655" name="Google Shape;655;p5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656" name="Google Shape;656;p56"/>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657" name="Google Shape;657;p56"/>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final part of the puzzle is to calculate the mass of each layer.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solidFill>
                  <a:srgbClr val="FF0000"/>
                </a:solidFill>
              </a:rPr>
              <a:t>REMEMBER: Mass = Density ⨉ Volume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Density can be estimated from the graph, and we have worked out the volume.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cxnSp>
        <p:nvCxnSpPr>
          <p:cNvPr id="658" name="Google Shape;658;p56"/>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659" name="Google Shape;659;p56"/>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660" name="Google Shape;660;p56"/>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661" name="Google Shape;661;p56"/>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662" name="Google Shape;662;p56"/>
          <p:cNvSpPr txBox="1"/>
          <p:nvPr/>
        </p:nvSpPr>
        <p:spPr>
          <a:xfrm>
            <a:off x="6662975" y="32717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6" name="Shape 666"/>
        <p:cNvGrpSpPr/>
        <p:nvPr/>
      </p:nvGrpSpPr>
      <p:grpSpPr>
        <a:xfrm>
          <a:off x="0" y="0"/>
          <a:ext cx="0" cy="0"/>
          <a:chOff x="0" y="0"/>
          <a:chExt cx="0" cy="0"/>
        </a:xfrm>
      </p:grpSpPr>
      <p:sp>
        <p:nvSpPr>
          <p:cNvPr id="667" name="Google Shape;667;p5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668" name="Google Shape;668;p57"/>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669" name="Google Shape;669;p57"/>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final part of the puzzle is to calculate the mass of each layer.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To find the density of each layer, we simply drop an arrow down from the middle of the layers to estimate an average density, like this…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cxnSp>
        <p:nvCxnSpPr>
          <p:cNvPr id="670" name="Google Shape;670;p57"/>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671" name="Google Shape;671;p57"/>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672" name="Google Shape;672;p57"/>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673" name="Google Shape;673;p57"/>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674" name="Google Shape;674;p57"/>
          <p:cNvSpPr txBox="1"/>
          <p:nvPr/>
        </p:nvSpPr>
        <p:spPr>
          <a:xfrm>
            <a:off x="6662975" y="32717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8" name="Shape 678"/>
        <p:cNvGrpSpPr/>
        <p:nvPr/>
      </p:nvGrpSpPr>
      <p:grpSpPr>
        <a:xfrm>
          <a:off x="0" y="0"/>
          <a:ext cx="0" cy="0"/>
          <a:chOff x="0" y="0"/>
          <a:chExt cx="0" cy="0"/>
        </a:xfrm>
      </p:grpSpPr>
      <p:sp>
        <p:nvSpPr>
          <p:cNvPr id="679" name="Google Shape;679;p5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680" name="Google Shape;680;p58"/>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681" name="Google Shape;681;p58"/>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final part of the puzzle is to calculate the mass of each layer.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To find the density of each layer, we simply drop an arrow down from the middle of the layers to estimate an average density, like this: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Crust: 2.7g/</a:t>
            </a:r>
            <a:r>
              <a:rPr lang="en"/>
              <a:t>cm³</a:t>
            </a:r>
            <a:endParaRPr/>
          </a:p>
          <a:p>
            <a:pPr indent="-317500" lvl="0" marL="457200" rtl="0" algn="l">
              <a:spcBef>
                <a:spcPts val="0"/>
              </a:spcBef>
              <a:spcAft>
                <a:spcPts val="0"/>
              </a:spcAft>
              <a:buSzPts val="1400"/>
              <a:buChar char="●"/>
            </a:pPr>
            <a:r>
              <a:rPr lang="en"/>
              <a:t>Mantle: 3.4</a:t>
            </a:r>
            <a:r>
              <a:rPr lang="en">
                <a:solidFill>
                  <a:schemeClr val="dk1"/>
                </a:solidFill>
              </a:rPr>
              <a:t>g/cm³</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Core: 5.2g/cm³</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cxnSp>
        <p:nvCxnSpPr>
          <p:cNvPr id="682" name="Google Shape;682;p58"/>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683" name="Google Shape;683;p58"/>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684" name="Google Shape;684;p58"/>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685" name="Google Shape;685;p58"/>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686" name="Google Shape;686;p58"/>
          <p:cNvSpPr txBox="1"/>
          <p:nvPr/>
        </p:nvSpPr>
        <p:spPr>
          <a:xfrm>
            <a:off x="6912900" y="31972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687" name="Google Shape;687;p58"/>
          <p:cNvCxnSpPr/>
          <p:nvPr/>
        </p:nvCxnSpPr>
        <p:spPr>
          <a:xfrm>
            <a:off x="5680450" y="1550700"/>
            <a:ext cx="19800" cy="2163900"/>
          </a:xfrm>
          <a:prstGeom prst="straightConnector1">
            <a:avLst/>
          </a:prstGeom>
          <a:noFill/>
          <a:ln cap="flat" cmpd="sng" w="9525">
            <a:solidFill>
              <a:srgbClr val="FF0000"/>
            </a:solidFill>
            <a:prstDash val="solid"/>
            <a:round/>
            <a:headEnd len="med" w="med" type="none"/>
            <a:tailEnd len="med" w="med" type="triangle"/>
          </a:ln>
        </p:spPr>
      </p:cxnSp>
      <p:cxnSp>
        <p:nvCxnSpPr>
          <p:cNvPr id="688" name="Google Shape;688;p58"/>
          <p:cNvCxnSpPr/>
          <p:nvPr/>
        </p:nvCxnSpPr>
        <p:spPr>
          <a:xfrm>
            <a:off x="6571100" y="2289600"/>
            <a:ext cx="6600" cy="1425000"/>
          </a:xfrm>
          <a:prstGeom prst="straightConnector1">
            <a:avLst/>
          </a:prstGeom>
          <a:noFill/>
          <a:ln cap="flat" cmpd="sng" w="9525">
            <a:solidFill>
              <a:srgbClr val="FF0000"/>
            </a:solidFill>
            <a:prstDash val="solid"/>
            <a:round/>
            <a:headEnd len="med" w="med" type="none"/>
            <a:tailEnd len="med" w="med" type="triangle"/>
          </a:ln>
        </p:spPr>
      </p:cxnSp>
      <p:cxnSp>
        <p:nvCxnSpPr>
          <p:cNvPr id="689" name="Google Shape;689;p58"/>
          <p:cNvCxnSpPr/>
          <p:nvPr/>
        </p:nvCxnSpPr>
        <p:spPr>
          <a:xfrm>
            <a:off x="8774625" y="3338600"/>
            <a:ext cx="0" cy="376200"/>
          </a:xfrm>
          <a:prstGeom prst="straightConnector1">
            <a:avLst/>
          </a:prstGeom>
          <a:noFill/>
          <a:ln cap="flat" cmpd="sng" w="9525">
            <a:solidFill>
              <a:srgbClr val="FF0000"/>
            </a:solidFill>
            <a:prstDash val="solid"/>
            <a:round/>
            <a:headEnd len="med" w="med" type="none"/>
            <a:tailEnd len="med" w="med" type="triangle"/>
          </a:ln>
        </p:spPr>
      </p:cxnSp>
      <p:sp>
        <p:nvSpPr>
          <p:cNvPr id="690" name="Google Shape;690;p58"/>
          <p:cNvSpPr txBox="1"/>
          <p:nvPr/>
        </p:nvSpPr>
        <p:spPr>
          <a:xfrm>
            <a:off x="5200350" y="4389700"/>
            <a:ext cx="10290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FF"/>
                </a:solidFill>
              </a:rPr>
              <a:t>2.7g/cm³</a:t>
            </a:r>
            <a:endParaRPr>
              <a:solidFill>
                <a:srgbClr val="0000FF"/>
              </a:solidFill>
            </a:endParaRPr>
          </a:p>
        </p:txBody>
      </p:sp>
      <p:sp>
        <p:nvSpPr>
          <p:cNvPr id="691" name="Google Shape;691;p58"/>
          <p:cNvSpPr txBox="1"/>
          <p:nvPr/>
        </p:nvSpPr>
        <p:spPr>
          <a:xfrm>
            <a:off x="6229350" y="4389700"/>
            <a:ext cx="10290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FF"/>
                </a:solidFill>
              </a:rPr>
              <a:t>3.4</a:t>
            </a:r>
            <a:r>
              <a:rPr lang="en">
                <a:solidFill>
                  <a:srgbClr val="0000FF"/>
                </a:solidFill>
              </a:rPr>
              <a:t>g/cm³</a:t>
            </a:r>
            <a:endParaRPr>
              <a:solidFill>
                <a:srgbClr val="0000FF"/>
              </a:solidFill>
            </a:endParaRPr>
          </a:p>
        </p:txBody>
      </p:sp>
      <p:sp>
        <p:nvSpPr>
          <p:cNvPr id="692" name="Google Shape;692;p58"/>
          <p:cNvSpPr txBox="1"/>
          <p:nvPr/>
        </p:nvSpPr>
        <p:spPr>
          <a:xfrm>
            <a:off x="8299725" y="4389700"/>
            <a:ext cx="10290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FF"/>
                </a:solidFill>
              </a:rPr>
              <a:t>5.2</a:t>
            </a:r>
            <a:r>
              <a:rPr lang="en">
                <a:solidFill>
                  <a:srgbClr val="0000FF"/>
                </a:solidFill>
              </a:rPr>
              <a:t>g/cm³</a:t>
            </a:r>
            <a:endParaRPr>
              <a:solidFill>
                <a:srgbClr val="0000FF"/>
              </a:solidFill>
            </a:endParaRPr>
          </a:p>
        </p:txBody>
      </p:sp>
      <p:cxnSp>
        <p:nvCxnSpPr>
          <p:cNvPr id="693" name="Google Shape;693;p58"/>
          <p:cNvCxnSpPr/>
          <p:nvPr/>
        </p:nvCxnSpPr>
        <p:spPr>
          <a:xfrm flipH="1" rot="10800000">
            <a:off x="5687050" y="3747675"/>
            <a:ext cx="6600" cy="732300"/>
          </a:xfrm>
          <a:prstGeom prst="straightConnector1">
            <a:avLst/>
          </a:prstGeom>
          <a:noFill/>
          <a:ln cap="flat" cmpd="sng" w="9525">
            <a:solidFill>
              <a:schemeClr val="dk2"/>
            </a:solidFill>
            <a:prstDash val="solid"/>
            <a:round/>
            <a:headEnd len="med" w="med" type="none"/>
            <a:tailEnd len="med" w="med" type="triangle"/>
          </a:ln>
        </p:spPr>
      </p:cxnSp>
      <p:cxnSp>
        <p:nvCxnSpPr>
          <p:cNvPr id="694" name="Google Shape;694;p58"/>
          <p:cNvCxnSpPr/>
          <p:nvPr/>
        </p:nvCxnSpPr>
        <p:spPr>
          <a:xfrm flipH="1" rot="10800000">
            <a:off x="6571100" y="3747675"/>
            <a:ext cx="6600" cy="732300"/>
          </a:xfrm>
          <a:prstGeom prst="straightConnector1">
            <a:avLst/>
          </a:prstGeom>
          <a:noFill/>
          <a:ln cap="flat" cmpd="sng" w="9525">
            <a:solidFill>
              <a:schemeClr val="dk2"/>
            </a:solidFill>
            <a:prstDash val="solid"/>
            <a:round/>
            <a:headEnd len="med" w="med" type="none"/>
            <a:tailEnd len="med" w="med" type="triangle"/>
          </a:ln>
        </p:spPr>
      </p:cxnSp>
      <p:cxnSp>
        <p:nvCxnSpPr>
          <p:cNvPr id="695" name="Google Shape;695;p58"/>
          <p:cNvCxnSpPr/>
          <p:nvPr/>
        </p:nvCxnSpPr>
        <p:spPr>
          <a:xfrm flipH="1" rot="10800000">
            <a:off x="8769975" y="3747675"/>
            <a:ext cx="6600" cy="732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9" name="Shape 699"/>
        <p:cNvGrpSpPr/>
        <p:nvPr/>
      </p:nvGrpSpPr>
      <p:grpSpPr>
        <a:xfrm>
          <a:off x="0" y="0"/>
          <a:ext cx="0" cy="0"/>
          <a:chOff x="0" y="0"/>
          <a:chExt cx="0" cy="0"/>
        </a:xfrm>
      </p:grpSpPr>
      <p:sp>
        <p:nvSpPr>
          <p:cNvPr id="700" name="Google Shape;700;p5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701" name="Google Shape;701;p59"/>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702" name="Google Shape;702;p59"/>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final part of the puzzle is to calculate the mass of each layer.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To find the density of each layer, we simply drop an arrow down from the middle of the layers to estimate an average density, like this: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Crust: 2.7g/cm³</a:t>
            </a:r>
            <a:endParaRPr/>
          </a:p>
          <a:p>
            <a:pPr indent="-317500" lvl="0" marL="457200" rtl="0" algn="l">
              <a:spcBef>
                <a:spcPts val="0"/>
              </a:spcBef>
              <a:spcAft>
                <a:spcPts val="0"/>
              </a:spcAft>
              <a:buSzPts val="1400"/>
              <a:buChar char="●"/>
            </a:pPr>
            <a:r>
              <a:rPr lang="en"/>
              <a:t>Mantle: 3.4</a:t>
            </a:r>
            <a:r>
              <a:rPr lang="en">
                <a:solidFill>
                  <a:schemeClr val="dk1"/>
                </a:solidFill>
              </a:rPr>
              <a:t>g/cm³</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Core: 5.2g/cm³</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Now, remember that the </a:t>
            </a:r>
            <a:r>
              <a:rPr lang="en">
                <a:solidFill>
                  <a:srgbClr val="0000FF"/>
                </a:solidFill>
              </a:rPr>
              <a:t>volume is in kilometers-cubed (km</a:t>
            </a:r>
            <a:r>
              <a:rPr lang="en">
                <a:solidFill>
                  <a:srgbClr val="0000FF"/>
                </a:solidFill>
              </a:rPr>
              <a:t>³)</a:t>
            </a:r>
            <a:r>
              <a:rPr lang="en">
                <a:solidFill>
                  <a:schemeClr val="dk1"/>
                </a:solidFill>
              </a:rPr>
              <a:t> but the </a:t>
            </a:r>
            <a:r>
              <a:rPr lang="en">
                <a:solidFill>
                  <a:srgbClr val="FF0000"/>
                </a:solidFill>
              </a:rPr>
              <a:t>density is in grams-per-centimeter-cubed (g/cm³)</a:t>
            </a:r>
            <a:r>
              <a:rPr lang="en">
                <a:solidFill>
                  <a:schemeClr val="dk1"/>
                </a:solidFill>
              </a:rPr>
              <a:t>...</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cxnSp>
        <p:nvCxnSpPr>
          <p:cNvPr id="703" name="Google Shape;703;p59"/>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704" name="Google Shape;704;p59"/>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705" name="Google Shape;705;p59"/>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706" name="Google Shape;706;p59"/>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707" name="Google Shape;707;p59"/>
          <p:cNvSpPr txBox="1"/>
          <p:nvPr/>
        </p:nvSpPr>
        <p:spPr>
          <a:xfrm>
            <a:off x="6912900" y="31972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708" name="Google Shape;708;p59"/>
          <p:cNvCxnSpPr/>
          <p:nvPr/>
        </p:nvCxnSpPr>
        <p:spPr>
          <a:xfrm>
            <a:off x="5680450" y="1550700"/>
            <a:ext cx="19800" cy="2163900"/>
          </a:xfrm>
          <a:prstGeom prst="straightConnector1">
            <a:avLst/>
          </a:prstGeom>
          <a:noFill/>
          <a:ln cap="flat" cmpd="sng" w="9525">
            <a:solidFill>
              <a:srgbClr val="FF0000"/>
            </a:solidFill>
            <a:prstDash val="solid"/>
            <a:round/>
            <a:headEnd len="med" w="med" type="none"/>
            <a:tailEnd len="med" w="med" type="triangle"/>
          </a:ln>
        </p:spPr>
      </p:cxnSp>
      <p:cxnSp>
        <p:nvCxnSpPr>
          <p:cNvPr id="709" name="Google Shape;709;p59"/>
          <p:cNvCxnSpPr/>
          <p:nvPr/>
        </p:nvCxnSpPr>
        <p:spPr>
          <a:xfrm>
            <a:off x="6571100" y="2289600"/>
            <a:ext cx="6600" cy="1425000"/>
          </a:xfrm>
          <a:prstGeom prst="straightConnector1">
            <a:avLst/>
          </a:prstGeom>
          <a:noFill/>
          <a:ln cap="flat" cmpd="sng" w="9525">
            <a:solidFill>
              <a:srgbClr val="FF0000"/>
            </a:solidFill>
            <a:prstDash val="solid"/>
            <a:round/>
            <a:headEnd len="med" w="med" type="none"/>
            <a:tailEnd len="med" w="med" type="triangle"/>
          </a:ln>
        </p:spPr>
      </p:cxnSp>
      <p:cxnSp>
        <p:nvCxnSpPr>
          <p:cNvPr id="710" name="Google Shape;710;p59"/>
          <p:cNvCxnSpPr/>
          <p:nvPr/>
        </p:nvCxnSpPr>
        <p:spPr>
          <a:xfrm>
            <a:off x="8774625" y="3338600"/>
            <a:ext cx="0" cy="376200"/>
          </a:xfrm>
          <a:prstGeom prst="straightConnector1">
            <a:avLst/>
          </a:prstGeom>
          <a:noFill/>
          <a:ln cap="flat" cmpd="sng" w="9525">
            <a:solidFill>
              <a:srgbClr val="FF0000"/>
            </a:solidFill>
            <a:prstDash val="solid"/>
            <a:round/>
            <a:headEnd len="med" w="med" type="none"/>
            <a:tailEnd len="med" w="med" type="triangle"/>
          </a:ln>
        </p:spPr>
      </p:cxnSp>
      <p:sp>
        <p:nvSpPr>
          <p:cNvPr id="711" name="Google Shape;711;p59"/>
          <p:cNvSpPr txBox="1"/>
          <p:nvPr/>
        </p:nvSpPr>
        <p:spPr>
          <a:xfrm>
            <a:off x="5200350" y="4389700"/>
            <a:ext cx="10290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FF"/>
                </a:solidFill>
              </a:rPr>
              <a:t>2.7g/cm³</a:t>
            </a:r>
            <a:endParaRPr>
              <a:solidFill>
                <a:srgbClr val="0000FF"/>
              </a:solidFill>
            </a:endParaRPr>
          </a:p>
        </p:txBody>
      </p:sp>
      <p:sp>
        <p:nvSpPr>
          <p:cNvPr id="712" name="Google Shape;712;p59"/>
          <p:cNvSpPr txBox="1"/>
          <p:nvPr/>
        </p:nvSpPr>
        <p:spPr>
          <a:xfrm>
            <a:off x="6229350" y="4389700"/>
            <a:ext cx="10290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FF"/>
                </a:solidFill>
              </a:rPr>
              <a:t>3.4g/cm³</a:t>
            </a:r>
            <a:endParaRPr>
              <a:solidFill>
                <a:srgbClr val="0000FF"/>
              </a:solidFill>
            </a:endParaRPr>
          </a:p>
        </p:txBody>
      </p:sp>
      <p:sp>
        <p:nvSpPr>
          <p:cNvPr id="713" name="Google Shape;713;p59"/>
          <p:cNvSpPr txBox="1"/>
          <p:nvPr/>
        </p:nvSpPr>
        <p:spPr>
          <a:xfrm>
            <a:off x="8299725" y="4389700"/>
            <a:ext cx="10290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FF"/>
                </a:solidFill>
              </a:rPr>
              <a:t>5.2g/cm³</a:t>
            </a:r>
            <a:endParaRPr>
              <a:solidFill>
                <a:srgbClr val="0000FF"/>
              </a:solidFill>
            </a:endParaRPr>
          </a:p>
        </p:txBody>
      </p:sp>
      <p:cxnSp>
        <p:nvCxnSpPr>
          <p:cNvPr id="714" name="Google Shape;714;p59"/>
          <p:cNvCxnSpPr/>
          <p:nvPr/>
        </p:nvCxnSpPr>
        <p:spPr>
          <a:xfrm flipH="1" rot="10800000">
            <a:off x="5687050" y="3747675"/>
            <a:ext cx="6600" cy="732300"/>
          </a:xfrm>
          <a:prstGeom prst="straightConnector1">
            <a:avLst/>
          </a:prstGeom>
          <a:noFill/>
          <a:ln cap="flat" cmpd="sng" w="9525">
            <a:solidFill>
              <a:schemeClr val="dk2"/>
            </a:solidFill>
            <a:prstDash val="solid"/>
            <a:round/>
            <a:headEnd len="med" w="med" type="none"/>
            <a:tailEnd len="med" w="med" type="triangle"/>
          </a:ln>
        </p:spPr>
      </p:cxnSp>
      <p:cxnSp>
        <p:nvCxnSpPr>
          <p:cNvPr id="715" name="Google Shape;715;p59"/>
          <p:cNvCxnSpPr/>
          <p:nvPr/>
        </p:nvCxnSpPr>
        <p:spPr>
          <a:xfrm flipH="1" rot="10800000">
            <a:off x="6571100" y="3747675"/>
            <a:ext cx="6600" cy="732300"/>
          </a:xfrm>
          <a:prstGeom prst="straightConnector1">
            <a:avLst/>
          </a:prstGeom>
          <a:noFill/>
          <a:ln cap="flat" cmpd="sng" w="9525">
            <a:solidFill>
              <a:schemeClr val="dk2"/>
            </a:solidFill>
            <a:prstDash val="solid"/>
            <a:round/>
            <a:headEnd len="med" w="med" type="none"/>
            <a:tailEnd len="med" w="med" type="triangle"/>
          </a:ln>
        </p:spPr>
      </p:cxnSp>
      <p:cxnSp>
        <p:nvCxnSpPr>
          <p:cNvPr id="716" name="Google Shape;716;p59"/>
          <p:cNvCxnSpPr/>
          <p:nvPr/>
        </p:nvCxnSpPr>
        <p:spPr>
          <a:xfrm flipH="1" rot="10800000">
            <a:off x="8769975" y="3747675"/>
            <a:ext cx="6600" cy="732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6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722" name="Google Shape;722;p60"/>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723" name="Google Shape;723;p60"/>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final part of the puzzle is to calculate the mass of each layer.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Crust: 2.7g/cm³</a:t>
            </a:r>
            <a:endParaRPr/>
          </a:p>
          <a:p>
            <a:pPr indent="-317500" lvl="0" marL="457200" rtl="0" algn="l">
              <a:spcBef>
                <a:spcPts val="0"/>
              </a:spcBef>
              <a:spcAft>
                <a:spcPts val="0"/>
              </a:spcAft>
              <a:buSzPts val="1400"/>
              <a:buChar char="●"/>
            </a:pPr>
            <a:r>
              <a:rPr lang="en"/>
              <a:t>Mantle: 3.4</a:t>
            </a:r>
            <a:r>
              <a:rPr lang="en">
                <a:solidFill>
                  <a:schemeClr val="dk1"/>
                </a:solidFill>
              </a:rPr>
              <a:t>g/cm³</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Core: 5.2g/cm³</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Now, remember that the </a:t>
            </a:r>
            <a:r>
              <a:rPr lang="en">
                <a:solidFill>
                  <a:srgbClr val="0000FF"/>
                </a:solidFill>
              </a:rPr>
              <a:t>volume is in kilometers-cubed (km³)</a:t>
            </a:r>
            <a:r>
              <a:rPr lang="en">
                <a:solidFill>
                  <a:schemeClr val="dk1"/>
                </a:solidFill>
              </a:rPr>
              <a:t> but the </a:t>
            </a:r>
            <a:r>
              <a:rPr lang="en">
                <a:solidFill>
                  <a:srgbClr val="FF0000"/>
                </a:solidFill>
              </a:rPr>
              <a:t>density is in grams-per-centimeter-cubed (g/cm³)</a:t>
            </a:r>
            <a:r>
              <a:rPr lang="en">
                <a:solidFill>
                  <a:schemeClr val="dk1"/>
                </a:solidFill>
              </a:rPr>
              <a:t>...</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To solve this, we have to translate the volume into centimeters-cubed (</a:t>
            </a:r>
            <a:r>
              <a:rPr lang="en">
                <a:solidFill>
                  <a:schemeClr val="dk1"/>
                </a:solidFill>
              </a:rPr>
              <a:t>cm³) by multiplying the volume in km³ by 10¹⁵cm³ per km³.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cxnSp>
        <p:nvCxnSpPr>
          <p:cNvPr id="724" name="Google Shape;724;p60"/>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725" name="Google Shape;725;p60"/>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726" name="Google Shape;726;p60"/>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727" name="Google Shape;727;p60"/>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728" name="Google Shape;728;p60"/>
          <p:cNvSpPr txBox="1"/>
          <p:nvPr/>
        </p:nvSpPr>
        <p:spPr>
          <a:xfrm>
            <a:off x="6912900" y="31972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729" name="Google Shape;729;p60"/>
          <p:cNvCxnSpPr/>
          <p:nvPr/>
        </p:nvCxnSpPr>
        <p:spPr>
          <a:xfrm>
            <a:off x="5680450" y="1550700"/>
            <a:ext cx="19800" cy="2163900"/>
          </a:xfrm>
          <a:prstGeom prst="straightConnector1">
            <a:avLst/>
          </a:prstGeom>
          <a:noFill/>
          <a:ln cap="flat" cmpd="sng" w="9525">
            <a:solidFill>
              <a:srgbClr val="FF0000"/>
            </a:solidFill>
            <a:prstDash val="solid"/>
            <a:round/>
            <a:headEnd len="med" w="med" type="none"/>
            <a:tailEnd len="med" w="med" type="triangle"/>
          </a:ln>
        </p:spPr>
      </p:cxnSp>
      <p:cxnSp>
        <p:nvCxnSpPr>
          <p:cNvPr id="730" name="Google Shape;730;p60"/>
          <p:cNvCxnSpPr/>
          <p:nvPr/>
        </p:nvCxnSpPr>
        <p:spPr>
          <a:xfrm>
            <a:off x="6571100" y="2289600"/>
            <a:ext cx="6600" cy="1425000"/>
          </a:xfrm>
          <a:prstGeom prst="straightConnector1">
            <a:avLst/>
          </a:prstGeom>
          <a:noFill/>
          <a:ln cap="flat" cmpd="sng" w="9525">
            <a:solidFill>
              <a:srgbClr val="FF0000"/>
            </a:solidFill>
            <a:prstDash val="solid"/>
            <a:round/>
            <a:headEnd len="med" w="med" type="none"/>
            <a:tailEnd len="med" w="med" type="triangle"/>
          </a:ln>
        </p:spPr>
      </p:cxnSp>
      <p:cxnSp>
        <p:nvCxnSpPr>
          <p:cNvPr id="731" name="Google Shape;731;p60"/>
          <p:cNvCxnSpPr/>
          <p:nvPr/>
        </p:nvCxnSpPr>
        <p:spPr>
          <a:xfrm>
            <a:off x="8774625" y="3338600"/>
            <a:ext cx="0" cy="376200"/>
          </a:xfrm>
          <a:prstGeom prst="straightConnector1">
            <a:avLst/>
          </a:prstGeom>
          <a:noFill/>
          <a:ln cap="flat" cmpd="sng" w="9525">
            <a:solidFill>
              <a:srgbClr val="FF0000"/>
            </a:solidFill>
            <a:prstDash val="solid"/>
            <a:round/>
            <a:headEnd len="med" w="med" type="none"/>
            <a:tailEnd len="med" w="med" type="triangle"/>
          </a:ln>
        </p:spPr>
      </p:cxnSp>
      <p:sp>
        <p:nvSpPr>
          <p:cNvPr id="732" name="Google Shape;732;p60"/>
          <p:cNvSpPr txBox="1"/>
          <p:nvPr/>
        </p:nvSpPr>
        <p:spPr>
          <a:xfrm>
            <a:off x="5200350" y="4389700"/>
            <a:ext cx="10290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FF"/>
                </a:solidFill>
              </a:rPr>
              <a:t>2.7g/cm³</a:t>
            </a:r>
            <a:endParaRPr>
              <a:solidFill>
                <a:srgbClr val="0000FF"/>
              </a:solidFill>
            </a:endParaRPr>
          </a:p>
        </p:txBody>
      </p:sp>
      <p:sp>
        <p:nvSpPr>
          <p:cNvPr id="733" name="Google Shape;733;p60"/>
          <p:cNvSpPr txBox="1"/>
          <p:nvPr/>
        </p:nvSpPr>
        <p:spPr>
          <a:xfrm>
            <a:off x="6229350" y="4389700"/>
            <a:ext cx="10290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FF"/>
                </a:solidFill>
              </a:rPr>
              <a:t>3.4g/cm³</a:t>
            </a:r>
            <a:endParaRPr>
              <a:solidFill>
                <a:srgbClr val="0000FF"/>
              </a:solidFill>
            </a:endParaRPr>
          </a:p>
        </p:txBody>
      </p:sp>
      <p:sp>
        <p:nvSpPr>
          <p:cNvPr id="734" name="Google Shape;734;p60"/>
          <p:cNvSpPr txBox="1"/>
          <p:nvPr/>
        </p:nvSpPr>
        <p:spPr>
          <a:xfrm>
            <a:off x="8299725" y="4389700"/>
            <a:ext cx="10290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FF"/>
                </a:solidFill>
              </a:rPr>
              <a:t>5.2g/cm³</a:t>
            </a:r>
            <a:endParaRPr>
              <a:solidFill>
                <a:srgbClr val="0000FF"/>
              </a:solidFill>
            </a:endParaRPr>
          </a:p>
        </p:txBody>
      </p:sp>
      <p:cxnSp>
        <p:nvCxnSpPr>
          <p:cNvPr id="735" name="Google Shape;735;p60"/>
          <p:cNvCxnSpPr/>
          <p:nvPr/>
        </p:nvCxnSpPr>
        <p:spPr>
          <a:xfrm flipH="1" rot="10800000">
            <a:off x="5687050" y="3747675"/>
            <a:ext cx="6600" cy="732300"/>
          </a:xfrm>
          <a:prstGeom prst="straightConnector1">
            <a:avLst/>
          </a:prstGeom>
          <a:noFill/>
          <a:ln cap="flat" cmpd="sng" w="9525">
            <a:solidFill>
              <a:schemeClr val="dk2"/>
            </a:solidFill>
            <a:prstDash val="solid"/>
            <a:round/>
            <a:headEnd len="med" w="med" type="none"/>
            <a:tailEnd len="med" w="med" type="triangle"/>
          </a:ln>
        </p:spPr>
      </p:cxnSp>
      <p:cxnSp>
        <p:nvCxnSpPr>
          <p:cNvPr id="736" name="Google Shape;736;p60"/>
          <p:cNvCxnSpPr/>
          <p:nvPr/>
        </p:nvCxnSpPr>
        <p:spPr>
          <a:xfrm flipH="1" rot="10800000">
            <a:off x="6571100" y="3747675"/>
            <a:ext cx="6600" cy="732300"/>
          </a:xfrm>
          <a:prstGeom prst="straightConnector1">
            <a:avLst/>
          </a:prstGeom>
          <a:noFill/>
          <a:ln cap="flat" cmpd="sng" w="9525">
            <a:solidFill>
              <a:schemeClr val="dk2"/>
            </a:solidFill>
            <a:prstDash val="solid"/>
            <a:round/>
            <a:headEnd len="med" w="med" type="none"/>
            <a:tailEnd len="med" w="med" type="triangle"/>
          </a:ln>
        </p:spPr>
      </p:cxnSp>
      <p:cxnSp>
        <p:nvCxnSpPr>
          <p:cNvPr id="737" name="Google Shape;737;p60"/>
          <p:cNvCxnSpPr/>
          <p:nvPr/>
        </p:nvCxnSpPr>
        <p:spPr>
          <a:xfrm flipH="1" rot="10800000">
            <a:off x="8769975" y="3747675"/>
            <a:ext cx="6600" cy="732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1" name="Shape 741"/>
        <p:cNvGrpSpPr/>
        <p:nvPr/>
      </p:nvGrpSpPr>
      <p:grpSpPr>
        <a:xfrm>
          <a:off x="0" y="0"/>
          <a:ext cx="0" cy="0"/>
          <a:chOff x="0" y="0"/>
          <a:chExt cx="0" cy="0"/>
        </a:xfrm>
      </p:grpSpPr>
      <p:sp>
        <p:nvSpPr>
          <p:cNvPr id="742" name="Google Shape;742;p6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743" name="Google Shape;743;p61"/>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744" name="Google Shape;744;p61"/>
          <p:cNvSpPr txBox="1"/>
          <p:nvPr/>
        </p:nvSpPr>
        <p:spPr>
          <a:xfrm>
            <a:off x="2366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Now, to find the volume of each layer we simply subtract the volume of a smaller sphere from that of a bigger sphere, using the outer and inner radius of each layer.  </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lang="en"/>
              <a:t>Crust: V </a:t>
            </a:r>
            <a:r>
              <a:rPr lang="en">
                <a:solidFill>
                  <a:schemeClr val="dk2"/>
                </a:solidFill>
              </a:rPr>
              <a:t>= 1.9⨉10⁹</a:t>
            </a:r>
            <a:r>
              <a:rPr lang="en">
                <a:solidFill>
                  <a:srgbClr val="42CF20"/>
                </a:solidFill>
              </a:rPr>
              <a:t>⨉10¹⁵cm³ </a:t>
            </a:r>
            <a:r>
              <a:rPr lang="en">
                <a:solidFill>
                  <a:schemeClr val="dk2"/>
                </a:solidFill>
              </a:rPr>
              <a:t>= 1.9 ⨉ 10²⁴cm³</a:t>
            </a:r>
            <a:endParaRPr>
              <a:solidFill>
                <a:schemeClr val="dk2"/>
              </a:solidFill>
            </a:endParaRPr>
          </a:p>
          <a:p>
            <a:pPr indent="0" lvl="0" marL="0" rtl="0" algn="l">
              <a:spcBef>
                <a:spcPts val="0"/>
              </a:spcBef>
              <a:spcAft>
                <a:spcPts val="0"/>
              </a:spcAft>
              <a:buNone/>
            </a:pPr>
            <a:r>
              <a:t/>
            </a:r>
            <a:endParaRPr>
              <a:solidFill>
                <a:schemeClr val="dk2"/>
              </a:solidFill>
            </a:endParaRPr>
          </a:p>
          <a:p>
            <a:pPr indent="-317500" lvl="0" marL="457200" rtl="0" algn="l">
              <a:spcBef>
                <a:spcPts val="0"/>
              </a:spcBef>
              <a:spcAft>
                <a:spcPts val="0"/>
              </a:spcAft>
              <a:buClr>
                <a:schemeClr val="dk2"/>
              </a:buClr>
              <a:buSzPts val="1400"/>
              <a:buChar char="●"/>
            </a:pPr>
            <a:r>
              <a:rPr lang="en">
                <a:solidFill>
                  <a:schemeClr val="dk2"/>
                </a:solidFill>
              </a:rPr>
              <a:t>Mantle: V = 2.0⨉10¹⁰</a:t>
            </a:r>
            <a:r>
              <a:rPr lang="en">
                <a:solidFill>
                  <a:srgbClr val="42CF20"/>
                </a:solidFill>
              </a:rPr>
              <a:t>⨉10¹⁵cm³</a:t>
            </a:r>
            <a:r>
              <a:rPr lang="en">
                <a:solidFill>
                  <a:schemeClr val="dk2"/>
                </a:solidFill>
              </a:rPr>
              <a:t> = 2.0 ⨉ 10²⁵cm³</a:t>
            </a:r>
            <a:endParaRPr>
              <a:solidFill>
                <a:schemeClr val="dk2"/>
              </a:solidFill>
            </a:endParaRPr>
          </a:p>
          <a:p>
            <a:pPr indent="0" lvl="0" marL="457200" rtl="0" algn="l">
              <a:spcBef>
                <a:spcPts val="0"/>
              </a:spcBef>
              <a:spcAft>
                <a:spcPts val="0"/>
              </a:spcAft>
              <a:buNone/>
            </a:pPr>
            <a:r>
              <a:t/>
            </a:r>
            <a:endParaRPr>
              <a:solidFill>
                <a:schemeClr val="dk2"/>
              </a:solidFill>
            </a:endParaRPr>
          </a:p>
          <a:p>
            <a:pPr indent="-317500" lvl="0" marL="457200" rtl="0" algn="l">
              <a:spcBef>
                <a:spcPts val="0"/>
              </a:spcBef>
              <a:spcAft>
                <a:spcPts val="0"/>
              </a:spcAft>
              <a:buClr>
                <a:schemeClr val="dk2"/>
              </a:buClr>
              <a:buSzPts val="1400"/>
              <a:buChar char="●"/>
            </a:pPr>
            <a:r>
              <a:rPr lang="en">
                <a:solidFill>
                  <a:schemeClr val="dk2"/>
                </a:solidFill>
              </a:rPr>
              <a:t>Core: V = 1.1⨉10⁸</a:t>
            </a:r>
            <a:r>
              <a:rPr lang="en">
                <a:solidFill>
                  <a:srgbClr val="6CEC60"/>
                </a:solidFill>
              </a:rPr>
              <a:t>⨉10¹⁵cm³</a:t>
            </a:r>
            <a:r>
              <a:rPr lang="en">
                <a:solidFill>
                  <a:schemeClr val="dk2"/>
                </a:solidFill>
              </a:rPr>
              <a:t> = 1.1⨉10²³cm³ </a:t>
            </a:r>
            <a:endParaRPr>
              <a:solidFill>
                <a:schemeClr val="dk2"/>
              </a:solidFill>
            </a:endParaRPr>
          </a:p>
          <a:p>
            <a:pPr indent="0" lvl="0" marL="0" rtl="0" algn="l">
              <a:spcBef>
                <a:spcPts val="0"/>
              </a:spcBef>
              <a:spcAft>
                <a:spcPts val="0"/>
              </a:spcAft>
              <a:buNone/>
            </a:pPr>
            <a:r>
              <a:t/>
            </a:r>
            <a:endParaRPr>
              <a:solidFill>
                <a:schemeClr val="dk2"/>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rPr lang="en" sz="1100">
                <a:solidFill>
                  <a:schemeClr val="dk2"/>
                </a:solidFill>
              </a:rPr>
              <a:t>(Values used are from a few slides ago…) </a:t>
            </a:r>
            <a:endParaRPr sz="1100">
              <a:solidFill>
                <a:schemeClr val="dk2"/>
              </a:solidFill>
            </a:endParaRPr>
          </a:p>
        </p:txBody>
      </p:sp>
      <p:cxnSp>
        <p:nvCxnSpPr>
          <p:cNvPr id="745" name="Google Shape;745;p61"/>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746" name="Google Shape;746;p61"/>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747" name="Google Shape;747;p61"/>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748" name="Google Shape;748;p61"/>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749" name="Google Shape;749;p61"/>
          <p:cNvSpPr txBox="1"/>
          <p:nvPr/>
        </p:nvSpPr>
        <p:spPr>
          <a:xfrm>
            <a:off x="6662975" y="32717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85" name="Google Shape;85;p17"/>
          <p:cNvSpPr txBox="1"/>
          <p:nvPr>
            <p:ph idx="1" type="body"/>
          </p:nvPr>
        </p:nvSpPr>
        <p:spPr>
          <a:xfrm>
            <a:off x="311700" y="1152475"/>
            <a:ext cx="39825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first step is to interpret the graph. What does it mean? </a:t>
            </a:r>
            <a:endParaRPr/>
          </a:p>
          <a:p>
            <a:pPr indent="0" lvl="0" marL="0" rtl="0" algn="l">
              <a:spcBef>
                <a:spcPts val="1600"/>
              </a:spcBef>
              <a:spcAft>
                <a:spcPts val="0"/>
              </a:spcAft>
              <a:buNone/>
            </a:pPr>
            <a:r>
              <a:t/>
            </a:r>
            <a:endParaRPr/>
          </a:p>
          <a:p>
            <a:pPr indent="-342900" lvl="0" marL="457200" rtl="0" algn="l">
              <a:spcBef>
                <a:spcPts val="1600"/>
              </a:spcBef>
              <a:spcAft>
                <a:spcPts val="0"/>
              </a:spcAft>
              <a:buSzPts val="1800"/>
              <a:buChar char="●"/>
            </a:pPr>
            <a:r>
              <a:rPr lang="en"/>
              <a:t>Split the graph up into different regions, which should look something like..</a:t>
            </a:r>
            <a:endParaRPr/>
          </a:p>
        </p:txBody>
      </p:sp>
      <p:pic>
        <p:nvPicPr>
          <p:cNvPr id="86" name="Google Shape;86;p17"/>
          <p:cNvPicPr preferRelativeResize="0"/>
          <p:nvPr/>
        </p:nvPicPr>
        <p:blipFill>
          <a:blip r:embed="rId3">
            <a:alphaModFix/>
          </a:blip>
          <a:stretch>
            <a:fillRect/>
          </a:stretch>
        </p:blipFill>
        <p:spPr>
          <a:xfrm>
            <a:off x="4446600" y="1170125"/>
            <a:ext cx="4591525" cy="330125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3" name="Shape 753"/>
        <p:cNvGrpSpPr/>
        <p:nvPr/>
      </p:nvGrpSpPr>
      <p:grpSpPr>
        <a:xfrm>
          <a:off x="0" y="0"/>
          <a:ext cx="0" cy="0"/>
          <a:chOff x="0" y="0"/>
          <a:chExt cx="0" cy="0"/>
        </a:xfrm>
      </p:grpSpPr>
      <p:sp>
        <p:nvSpPr>
          <p:cNvPr id="754" name="Google Shape;754;p6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755" name="Google Shape;755;p62"/>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756" name="Google Shape;756;p62"/>
          <p:cNvSpPr txBox="1"/>
          <p:nvPr/>
        </p:nvSpPr>
        <p:spPr>
          <a:xfrm>
            <a:off x="2234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final piece of the puzzle is to calculate the mass of each layer: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	</a:t>
            </a:r>
            <a:r>
              <a:rPr lang="en">
                <a:solidFill>
                  <a:srgbClr val="0000FF"/>
                </a:solidFill>
              </a:rPr>
              <a:t>Mass </a:t>
            </a:r>
            <a:r>
              <a:rPr lang="en"/>
              <a:t>= </a:t>
            </a:r>
            <a:r>
              <a:rPr lang="en">
                <a:solidFill>
                  <a:srgbClr val="FF0000"/>
                </a:solidFill>
              </a:rPr>
              <a:t>Volume </a:t>
            </a:r>
            <a:r>
              <a:rPr lang="en">
                <a:solidFill>
                  <a:schemeClr val="dk2"/>
                </a:solidFill>
              </a:rPr>
              <a:t>⨉ </a:t>
            </a:r>
            <a:r>
              <a:rPr lang="en">
                <a:solidFill>
                  <a:srgbClr val="42CF20"/>
                </a:solidFill>
              </a:rPr>
              <a:t>Density</a:t>
            </a:r>
            <a:endParaRPr>
              <a:solidFill>
                <a:srgbClr val="42CF20"/>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Crust: Mass = </a:t>
            </a:r>
            <a:r>
              <a:rPr lang="en">
                <a:solidFill>
                  <a:srgbClr val="FF0000"/>
                </a:solidFill>
              </a:rPr>
              <a:t>1.9 </a:t>
            </a:r>
            <a:r>
              <a:rPr lang="en">
                <a:solidFill>
                  <a:srgbClr val="FF0000"/>
                </a:solidFill>
              </a:rPr>
              <a:t>⨉ 10²⁴cm³ </a:t>
            </a:r>
            <a:r>
              <a:rPr lang="en"/>
              <a:t>⨉ </a:t>
            </a:r>
            <a:r>
              <a:rPr lang="en">
                <a:solidFill>
                  <a:srgbClr val="42CF20"/>
                </a:solidFill>
              </a:rPr>
              <a:t>2.7g/cm³</a:t>
            </a:r>
            <a:endParaRPr>
              <a:solidFill>
                <a:srgbClr val="42CF20"/>
              </a:solidFill>
            </a:endParaRPr>
          </a:p>
          <a:p>
            <a:pPr indent="0" lvl="0" marL="457200" rtl="0" algn="l">
              <a:spcBef>
                <a:spcPts val="0"/>
              </a:spcBef>
              <a:spcAft>
                <a:spcPts val="0"/>
              </a:spcAft>
              <a:buNone/>
            </a:pPr>
            <a:r>
              <a:rPr lang="en">
                <a:solidFill>
                  <a:srgbClr val="0000FF"/>
                </a:solidFill>
              </a:rPr>
              <a:t>= 5.1 ⨉ 10²⁴g</a:t>
            </a:r>
            <a:endParaRPr>
              <a:solidFill>
                <a:srgbClr val="0000FF"/>
              </a:solidFill>
            </a:endParaRPr>
          </a:p>
          <a:p>
            <a:pPr indent="0" lvl="0" marL="457200" rtl="0" algn="l">
              <a:spcBef>
                <a:spcPts val="0"/>
              </a:spcBef>
              <a:spcAft>
                <a:spcPts val="0"/>
              </a:spcAft>
              <a:buNone/>
            </a:pPr>
            <a:r>
              <a:t/>
            </a:r>
            <a:endParaRPr>
              <a:solidFill>
                <a:srgbClr val="0000FF"/>
              </a:solidFill>
            </a:endParaRPr>
          </a:p>
          <a:p>
            <a:pPr indent="-317500" lvl="0" marL="457200" rtl="0" algn="l">
              <a:spcBef>
                <a:spcPts val="0"/>
              </a:spcBef>
              <a:spcAft>
                <a:spcPts val="0"/>
              </a:spcAft>
              <a:buSzPts val="1400"/>
              <a:buChar char="●"/>
            </a:pPr>
            <a:r>
              <a:rPr lang="en"/>
              <a:t>Mantle: Mass =</a:t>
            </a:r>
            <a:r>
              <a:rPr lang="en">
                <a:solidFill>
                  <a:srgbClr val="FF0000"/>
                </a:solidFill>
              </a:rPr>
              <a:t> 2.0 ⨉ 10²⁵cm³ </a:t>
            </a:r>
            <a:r>
              <a:rPr lang="en">
                <a:solidFill>
                  <a:schemeClr val="dk2"/>
                </a:solidFill>
              </a:rPr>
              <a:t>⨉</a:t>
            </a:r>
            <a:r>
              <a:rPr lang="en">
                <a:solidFill>
                  <a:srgbClr val="42CF20"/>
                </a:solidFill>
              </a:rPr>
              <a:t> 3.4g/cm³</a:t>
            </a:r>
            <a:endParaRPr>
              <a:solidFill>
                <a:srgbClr val="42CF20"/>
              </a:solidFill>
            </a:endParaRPr>
          </a:p>
          <a:p>
            <a:pPr indent="0" lvl="0" marL="457200" rtl="0" algn="l">
              <a:spcBef>
                <a:spcPts val="0"/>
              </a:spcBef>
              <a:spcAft>
                <a:spcPts val="0"/>
              </a:spcAft>
              <a:buNone/>
            </a:pPr>
            <a:r>
              <a:rPr lang="en">
                <a:solidFill>
                  <a:srgbClr val="0000FF"/>
                </a:solidFill>
              </a:rPr>
              <a:t>= 6.8 ⨉ 10²⁵g</a:t>
            </a:r>
            <a:endParaRPr>
              <a:solidFill>
                <a:srgbClr val="0000FF"/>
              </a:solidFill>
            </a:endParaRPr>
          </a:p>
          <a:p>
            <a:pPr indent="0" lvl="0" marL="457200" rtl="0" algn="l">
              <a:spcBef>
                <a:spcPts val="0"/>
              </a:spcBef>
              <a:spcAft>
                <a:spcPts val="0"/>
              </a:spcAft>
              <a:buNone/>
            </a:pPr>
            <a:r>
              <a:t/>
            </a:r>
            <a:endParaRPr>
              <a:solidFill>
                <a:srgbClr val="0000FF"/>
              </a:solidFill>
            </a:endParaRPr>
          </a:p>
          <a:p>
            <a:pPr indent="-317500" lvl="0" marL="457200" rtl="0" algn="l">
              <a:spcBef>
                <a:spcPts val="0"/>
              </a:spcBef>
              <a:spcAft>
                <a:spcPts val="0"/>
              </a:spcAft>
              <a:buSzPts val="1400"/>
              <a:buChar char="●"/>
            </a:pPr>
            <a:r>
              <a:rPr lang="en"/>
              <a:t>Core: Mass = </a:t>
            </a:r>
            <a:r>
              <a:rPr lang="en">
                <a:solidFill>
                  <a:srgbClr val="FF0000"/>
                </a:solidFill>
              </a:rPr>
              <a:t>1.1⨉10²³cm³ </a:t>
            </a:r>
            <a:r>
              <a:rPr lang="en">
                <a:solidFill>
                  <a:schemeClr val="dk2"/>
                </a:solidFill>
              </a:rPr>
              <a:t>⨉</a:t>
            </a:r>
            <a:r>
              <a:rPr lang="en">
                <a:solidFill>
                  <a:srgbClr val="42CF20"/>
                </a:solidFill>
              </a:rPr>
              <a:t> 5.2g/cm³</a:t>
            </a:r>
            <a:endParaRPr>
              <a:solidFill>
                <a:srgbClr val="42CF20"/>
              </a:solidFill>
            </a:endParaRPr>
          </a:p>
          <a:p>
            <a:pPr indent="0" lvl="0" marL="0" rtl="0" algn="l">
              <a:spcBef>
                <a:spcPts val="0"/>
              </a:spcBef>
              <a:spcAft>
                <a:spcPts val="0"/>
              </a:spcAft>
              <a:buNone/>
            </a:pPr>
            <a:r>
              <a:rPr lang="en">
                <a:solidFill>
                  <a:schemeClr val="dk2"/>
                </a:solidFill>
              </a:rPr>
              <a:t>	</a:t>
            </a:r>
            <a:r>
              <a:rPr lang="en">
                <a:solidFill>
                  <a:srgbClr val="0000FF"/>
                </a:solidFill>
              </a:rPr>
              <a:t>= 5.7 ⨉ 10²³g</a:t>
            </a:r>
            <a:endParaRPr>
              <a:solidFill>
                <a:srgbClr val="0000FF"/>
              </a:solidFill>
            </a:endParaRPr>
          </a:p>
          <a:p>
            <a:pPr indent="0" lvl="0" marL="0" rtl="0" algn="l">
              <a:spcBef>
                <a:spcPts val="0"/>
              </a:spcBef>
              <a:spcAft>
                <a:spcPts val="0"/>
              </a:spcAft>
              <a:buNone/>
            </a:pPr>
            <a:r>
              <a:t/>
            </a:r>
            <a:endParaRPr>
              <a:solidFill>
                <a:schemeClr val="dk2"/>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t/>
            </a:r>
            <a:endParaRPr sz="1100">
              <a:solidFill>
                <a:schemeClr val="dk2"/>
              </a:solidFill>
            </a:endParaRPr>
          </a:p>
        </p:txBody>
      </p:sp>
      <p:cxnSp>
        <p:nvCxnSpPr>
          <p:cNvPr id="757" name="Google Shape;757;p62"/>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758" name="Google Shape;758;p62"/>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759" name="Google Shape;759;p62"/>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760" name="Google Shape;760;p62"/>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761" name="Google Shape;761;p62"/>
          <p:cNvSpPr txBox="1"/>
          <p:nvPr/>
        </p:nvSpPr>
        <p:spPr>
          <a:xfrm>
            <a:off x="6662975" y="32717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5" name="Shape 765"/>
        <p:cNvGrpSpPr/>
        <p:nvPr/>
      </p:nvGrpSpPr>
      <p:grpSpPr>
        <a:xfrm>
          <a:off x="0" y="0"/>
          <a:ext cx="0" cy="0"/>
          <a:chOff x="0" y="0"/>
          <a:chExt cx="0" cy="0"/>
        </a:xfrm>
      </p:grpSpPr>
      <p:sp>
        <p:nvSpPr>
          <p:cNvPr id="766" name="Google Shape;766;p6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767" name="Google Shape;767;p63"/>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768" name="Google Shape;768;p63"/>
          <p:cNvSpPr txBox="1"/>
          <p:nvPr/>
        </p:nvSpPr>
        <p:spPr>
          <a:xfrm>
            <a:off x="2234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final piece of the puzzle is to calculate the mass of each layer: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	</a:t>
            </a:r>
            <a:r>
              <a:rPr lang="en">
                <a:solidFill>
                  <a:srgbClr val="0000FF"/>
                </a:solidFill>
              </a:rPr>
              <a:t>Mass </a:t>
            </a:r>
            <a:r>
              <a:rPr lang="en"/>
              <a:t>= </a:t>
            </a:r>
            <a:r>
              <a:rPr lang="en">
                <a:solidFill>
                  <a:srgbClr val="FF0000"/>
                </a:solidFill>
              </a:rPr>
              <a:t>Volume </a:t>
            </a:r>
            <a:r>
              <a:rPr lang="en">
                <a:solidFill>
                  <a:schemeClr val="dk2"/>
                </a:solidFill>
              </a:rPr>
              <a:t>⨉ </a:t>
            </a:r>
            <a:r>
              <a:rPr lang="en">
                <a:solidFill>
                  <a:srgbClr val="42CF20"/>
                </a:solidFill>
              </a:rPr>
              <a:t>Density</a:t>
            </a:r>
            <a:endParaRPr>
              <a:solidFill>
                <a:srgbClr val="42CF20"/>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Crust: Mass = </a:t>
            </a:r>
            <a:r>
              <a:rPr lang="en">
                <a:solidFill>
                  <a:srgbClr val="FF0000"/>
                </a:solidFill>
              </a:rPr>
              <a:t>1.9 ⨉ 10²⁴cm³ </a:t>
            </a:r>
            <a:r>
              <a:rPr lang="en"/>
              <a:t>⨉ </a:t>
            </a:r>
            <a:r>
              <a:rPr lang="en">
                <a:solidFill>
                  <a:srgbClr val="42CF20"/>
                </a:solidFill>
              </a:rPr>
              <a:t>2.7g/cm³</a:t>
            </a:r>
            <a:endParaRPr>
              <a:solidFill>
                <a:srgbClr val="42CF20"/>
              </a:solidFill>
            </a:endParaRPr>
          </a:p>
          <a:p>
            <a:pPr indent="0" lvl="0" marL="457200" rtl="0" algn="l">
              <a:spcBef>
                <a:spcPts val="0"/>
              </a:spcBef>
              <a:spcAft>
                <a:spcPts val="0"/>
              </a:spcAft>
              <a:buNone/>
            </a:pPr>
            <a:r>
              <a:rPr lang="en">
                <a:solidFill>
                  <a:srgbClr val="0000FF"/>
                </a:solidFill>
              </a:rPr>
              <a:t>= 5.1 ⨉ 10²⁴g</a:t>
            </a:r>
            <a:endParaRPr>
              <a:solidFill>
                <a:srgbClr val="0000FF"/>
              </a:solidFill>
            </a:endParaRPr>
          </a:p>
          <a:p>
            <a:pPr indent="0" lvl="0" marL="457200" rtl="0" algn="l">
              <a:spcBef>
                <a:spcPts val="0"/>
              </a:spcBef>
              <a:spcAft>
                <a:spcPts val="0"/>
              </a:spcAft>
              <a:buNone/>
            </a:pPr>
            <a:r>
              <a:t/>
            </a:r>
            <a:endParaRPr>
              <a:solidFill>
                <a:srgbClr val="0000FF"/>
              </a:solidFill>
            </a:endParaRPr>
          </a:p>
          <a:p>
            <a:pPr indent="-317500" lvl="0" marL="457200" rtl="0" algn="l">
              <a:spcBef>
                <a:spcPts val="0"/>
              </a:spcBef>
              <a:spcAft>
                <a:spcPts val="0"/>
              </a:spcAft>
              <a:buSzPts val="1400"/>
              <a:buChar char="●"/>
            </a:pPr>
            <a:r>
              <a:rPr lang="en"/>
              <a:t>Mantle: Mass =</a:t>
            </a:r>
            <a:r>
              <a:rPr lang="en">
                <a:solidFill>
                  <a:srgbClr val="FF0000"/>
                </a:solidFill>
              </a:rPr>
              <a:t> 2.0 ⨉ 10²⁵cm³ </a:t>
            </a:r>
            <a:r>
              <a:rPr lang="en">
                <a:solidFill>
                  <a:schemeClr val="dk2"/>
                </a:solidFill>
              </a:rPr>
              <a:t>⨉</a:t>
            </a:r>
            <a:r>
              <a:rPr lang="en">
                <a:solidFill>
                  <a:srgbClr val="42CF20"/>
                </a:solidFill>
              </a:rPr>
              <a:t> 3.4g/cm³</a:t>
            </a:r>
            <a:endParaRPr>
              <a:solidFill>
                <a:srgbClr val="42CF20"/>
              </a:solidFill>
            </a:endParaRPr>
          </a:p>
          <a:p>
            <a:pPr indent="0" lvl="0" marL="457200" rtl="0" algn="l">
              <a:spcBef>
                <a:spcPts val="0"/>
              </a:spcBef>
              <a:spcAft>
                <a:spcPts val="0"/>
              </a:spcAft>
              <a:buNone/>
            </a:pPr>
            <a:r>
              <a:rPr lang="en">
                <a:solidFill>
                  <a:srgbClr val="0000FF"/>
                </a:solidFill>
              </a:rPr>
              <a:t>= 6.8 ⨉ 10²⁵g</a:t>
            </a:r>
            <a:endParaRPr>
              <a:solidFill>
                <a:srgbClr val="0000FF"/>
              </a:solidFill>
            </a:endParaRPr>
          </a:p>
          <a:p>
            <a:pPr indent="0" lvl="0" marL="457200" rtl="0" algn="l">
              <a:spcBef>
                <a:spcPts val="0"/>
              </a:spcBef>
              <a:spcAft>
                <a:spcPts val="0"/>
              </a:spcAft>
              <a:buNone/>
            </a:pPr>
            <a:r>
              <a:t/>
            </a:r>
            <a:endParaRPr>
              <a:solidFill>
                <a:srgbClr val="0000FF"/>
              </a:solidFill>
            </a:endParaRPr>
          </a:p>
          <a:p>
            <a:pPr indent="-317500" lvl="0" marL="457200" rtl="0" algn="l">
              <a:spcBef>
                <a:spcPts val="0"/>
              </a:spcBef>
              <a:spcAft>
                <a:spcPts val="0"/>
              </a:spcAft>
              <a:buSzPts val="1400"/>
              <a:buChar char="●"/>
            </a:pPr>
            <a:r>
              <a:rPr lang="en"/>
              <a:t>Core: Mass = </a:t>
            </a:r>
            <a:r>
              <a:rPr lang="en">
                <a:solidFill>
                  <a:srgbClr val="FF0000"/>
                </a:solidFill>
              </a:rPr>
              <a:t>1.1⨉10²³cm³ </a:t>
            </a:r>
            <a:r>
              <a:rPr lang="en">
                <a:solidFill>
                  <a:schemeClr val="dk2"/>
                </a:solidFill>
              </a:rPr>
              <a:t>⨉</a:t>
            </a:r>
            <a:r>
              <a:rPr lang="en">
                <a:solidFill>
                  <a:srgbClr val="42CF20"/>
                </a:solidFill>
              </a:rPr>
              <a:t> 5.2g/cm³</a:t>
            </a:r>
            <a:endParaRPr>
              <a:solidFill>
                <a:srgbClr val="42CF20"/>
              </a:solidFill>
            </a:endParaRPr>
          </a:p>
          <a:p>
            <a:pPr indent="0" lvl="0" marL="0" rtl="0" algn="l">
              <a:spcBef>
                <a:spcPts val="0"/>
              </a:spcBef>
              <a:spcAft>
                <a:spcPts val="0"/>
              </a:spcAft>
              <a:buNone/>
            </a:pPr>
            <a:r>
              <a:rPr lang="en">
                <a:solidFill>
                  <a:schemeClr val="dk2"/>
                </a:solidFill>
              </a:rPr>
              <a:t>	</a:t>
            </a:r>
            <a:r>
              <a:rPr lang="en">
                <a:solidFill>
                  <a:srgbClr val="0000FF"/>
                </a:solidFill>
              </a:rPr>
              <a:t>= 5.7 ⨉ 10²³g</a:t>
            </a:r>
            <a:endParaRPr>
              <a:solidFill>
                <a:srgbClr val="0000FF"/>
              </a:solidFill>
            </a:endParaRPr>
          </a:p>
          <a:p>
            <a:pPr indent="0" lvl="0" marL="0" rtl="0" algn="l">
              <a:spcBef>
                <a:spcPts val="0"/>
              </a:spcBef>
              <a:spcAft>
                <a:spcPts val="0"/>
              </a:spcAft>
              <a:buNone/>
            </a:pPr>
            <a:r>
              <a:t/>
            </a:r>
            <a:endParaRPr>
              <a:solidFill>
                <a:srgbClr val="0000FF"/>
              </a:solidFill>
            </a:endParaRPr>
          </a:p>
          <a:p>
            <a:pPr indent="0" lvl="0" marL="0" rtl="0" algn="l">
              <a:spcBef>
                <a:spcPts val="0"/>
              </a:spcBef>
              <a:spcAft>
                <a:spcPts val="0"/>
              </a:spcAft>
              <a:buNone/>
            </a:pPr>
            <a:r>
              <a:rPr lang="en">
                <a:solidFill>
                  <a:srgbClr val="0000FF"/>
                </a:solidFill>
              </a:rPr>
              <a:t>Total Mass = 7.4 ⨉ 10²⁵g </a:t>
            </a:r>
            <a:endParaRPr>
              <a:solidFill>
                <a:srgbClr val="0000FF"/>
              </a:solidFill>
            </a:endParaRPr>
          </a:p>
          <a:p>
            <a:pPr indent="0" lvl="0" marL="0" rtl="0" algn="l">
              <a:spcBef>
                <a:spcPts val="0"/>
              </a:spcBef>
              <a:spcAft>
                <a:spcPts val="0"/>
              </a:spcAft>
              <a:buNone/>
            </a:pPr>
            <a:r>
              <a:t/>
            </a:r>
            <a:endParaRPr>
              <a:solidFill>
                <a:schemeClr val="dk2"/>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t/>
            </a:r>
            <a:endParaRPr sz="1100">
              <a:solidFill>
                <a:schemeClr val="dk2"/>
              </a:solidFill>
            </a:endParaRPr>
          </a:p>
        </p:txBody>
      </p:sp>
      <p:cxnSp>
        <p:nvCxnSpPr>
          <p:cNvPr id="769" name="Google Shape;769;p63"/>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770" name="Google Shape;770;p63"/>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771" name="Google Shape;771;p63"/>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772" name="Google Shape;772;p63"/>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773" name="Google Shape;773;p63"/>
          <p:cNvSpPr txBox="1"/>
          <p:nvPr/>
        </p:nvSpPr>
        <p:spPr>
          <a:xfrm>
            <a:off x="6662975" y="32717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7" name="Shape 777"/>
        <p:cNvGrpSpPr/>
        <p:nvPr/>
      </p:nvGrpSpPr>
      <p:grpSpPr>
        <a:xfrm>
          <a:off x="0" y="0"/>
          <a:ext cx="0" cy="0"/>
          <a:chOff x="0" y="0"/>
          <a:chExt cx="0" cy="0"/>
        </a:xfrm>
      </p:grpSpPr>
      <p:sp>
        <p:nvSpPr>
          <p:cNvPr id="778" name="Google Shape;778;p6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779" name="Google Shape;779;p64"/>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780" name="Google Shape;780;p64"/>
          <p:cNvSpPr txBox="1"/>
          <p:nvPr/>
        </p:nvSpPr>
        <p:spPr>
          <a:xfrm>
            <a:off x="2234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If we like, we can use 1 Tonne = 1000kg and 1kg = 1000g to convert the units. </a:t>
            </a:r>
            <a:endParaRPr>
              <a:solidFill>
                <a:srgbClr val="42CF20"/>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Crust: Mass </a:t>
            </a:r>
            <a:r>
              <a:rPr lang="en">
                <a:solidFill>
                  <a:srgbClr val="0000FF"/>
                </a:solidFill>
              </a:rPr>
              <a:t>= 5.1 ⨉ 10²⁴g</a:t>
            </a:r>
            <a:endParaRPr>
              <a:solidFill>
                <a:srgbClr val="0000FF"/>
              </a:solidFill>
            </a:endParaRPr>
          </a:p>
          <a:p>
            <a:pPr indent="0" lvl="0" marL="457200" rtl="0" algn="l">
              <a:spcBef>
                <a:spcPts val="0"/>
              </a:spcBef>
              <a:spcAft>
                <a:spcPts val="0"/>
              </a:spcAft>
              <a:buNone/>
            </a:pPr>
            <a:r>
              <a:rPr lang="en">
                <a:solidFill>
                  <a:srgbClr val="0000FF"/>
                </a:solidFill>
              </a:rPr>
              <a:t>= 5.1 </a:t>
            </a:r>
            <a:r>
              <a:rPr lang="en">
                <a:solidFill>
                  <a:srgbClr val="0000FF"/>
                </a:solidFill>
              </a:rPr>
              <a:t>⨉ 10²¹kg = </a:t>
            </a:r>
            <a:r>
              <a:rPr lang="en">
                <a:solidFill>
                  <a:srgbClr val="9900FF"/>
                </a:solidFill>
              </a:rPr>
              <a:t>5.1 ⨉ 10¹⁸ Tonnes</a:t>
            </a:r>
            <a:endParaRPr>
              <a:solidFill>
                <a:srgbClr val="9900FF"/>
              </a:solidFill>
            </a:endParaRPr>
          </a:p>
          <a:p>
            <a:pPr indent="0" lvl="0" marL="457200" rtl="0" algn="l">
              <a:spcBef>
                <a:spcPts val="0"/>
              </a:spcBef>
              <a:spcAft>
                <a:spcPts val="0"/>
              </a:spcAft>
              <a:buNone/>
            </a:pPr>
            <a:r>
              <a:t/>
            </a:r>
            <a:endParaRPr>
              <a:solidFill>
                <a:srgbClr val="0000FF"/>
              </a:solidFill>
            </a:endParaRPr>
          </a:p>
          <a:p>
            <a:pPr indent="-317500" lvl="0" marL="457200" rtl="0" algn="l">
              <a:spcBef>
                <a:spcPts val="0"/>
              </a:spcBef>
              <a:spcAft>
                <a:spcPts val="0"/>
              </a:spcAft>
              <a:buSzPts val="1400"/>
              <a:buChar char="●"/>
            </a:pPr>
            <a:r>
              <a:rPr lang="en"/>
              <a:t>Mantle: Mass </a:t>
            </a:r>
            <a:r>
              <a:rPr lang="en">
                <a:solidFill>
                  <a:srgbClr val="0000FF"/>
                </a:solidFill>
              </a:rPr>
              <a:t>= 6.8 ⨉ 10²⁵g</a:t>
            </a:r>
            <a:endParaRPr>
              <a:solidFill>
                <a:srgbClr val="0000FF"/>
              </a:solidFill>
            </a:endParaRPr>
          </a:p>
          <a:p>
            <a:pPr indent="0" lvl="0" marL="457200" rtl="0" algn="l">
              <a:spcBef>
                <a:spcPts val="0"/>
              </a:spcBef>
              <a:spcAft>
                <a:spcPts val="0"/>
              </a:spcAft>
              <a:buNone/>
            </a:pPr>
            <a:r>
              <a:rPr lang="en">
                <a:solidFill>
                  <a:srgbClr val="0000FF"/>
                </a:solidFill>
              </a:rPr>
              <a:t>= 6.8 </a:t>
            </a:r>
            <a:r>
              <a:rPr lang="en">
                <a:solidFill>
                  <a:srgbClr val="0000FF"/>
                </a:solidFill>
              </a:rPr>
              <a:t>⨉ 10²²kg = </a:t>
            </a:r>
            <a:r>
              <a:rPr lang="en">
                <a:solidFill>
                  <a:srgbClr val="9900FF"/>
                </a:solidFill>
              </a:rPr>
              <a:t>6.8 ⨉ 10¹⁹ Tonnes</a:t>
            </a:r>
            <a:endParaRPr>
              <a:solidFill>
                <a:srgbClr val="9900FF"/>
              </a:solidFill>
            </a:endParaRPr>
          </a:p>
          <a:p>
            <a:pPr indent="0" lvl="0" marL="457200" rtl="0" algn="l">
              <a:spcBef>
                <a:spcPts val="0"/>
              </a:spcBef>
              <a:spcAft>
                <a:spcPts val="0"/>
              </a:spcAft>
              <a:buNone/>
            </a:pPr>
            <a:r>
              <a:t/>
            </a:r>
            <a:endParaRPr>
              <a:solidFill>
                <a:srgbClr val="0000FF"/>
              </a:solidFill>
            </a:endParaRPr>
          </a:p>
          <a:p>
            <a:pPr indent="-317500" lvl="0" marL="457200" rtl="0" algn="l">
              <a:spcBef>
                <a:spcPts val="0"/>
              </a:spcBef>
              <a:spcAft>
                <a:spcPts val="0"/>
              </a:spcAft>
              <a:buSzPts val="1400"/>
              <a:buChar char="●"/>
            </a:pPr>
            <a:r>
              <a:rPr lang="en"/>
              <a:t>Core: Mass </a:t>
            </a:r>
            <a:r>
              <a:rPr lang="en">
                <a:solidFill>
                  <a:srgbClr val="0000FF"/>
                </a:solidFill>
              </a:rPr>
              <a:t>= 5.7 ⨉ 10²³g</a:t>
            </a:r>
            <a:endParaRPr>
              <a:solidFill>
                <a:srgbClr val="0000FF"/>
              </a:solidFill>
            </a:endParaRPr>
          </a:p>
          <a:p>
            <a:pPr indent="0" lvl="0" marL="457200" rtl="0" algn="l">
              <a:spcBef>
                <a:spcPts val="0"/>
              </a:spcBef>
              <a:spcAft>
                <a:spcPts val="0"/>
              </a:spcAft>
              <a:buNone/>
            </a:pPr>
            <a:r>
              <a:rPr lang="en">
                <a:solidFill>
                  <a:srgbClr val="0000FF"/>
                </a:solidFill>
              </a:rPr>
              <a:t>= 5.7</a:t>
            </a:r>
            <a:r>
              <a:rPr lang="en"/>
              <a:t> </a:t>
            </a:r>
            <a:r>
              <a:rPr lang="en">
                <a:solidFill>
                  <a:srgbClr val="0000FF"/>
                </a:solidFill>
              </a:rPr>
              <a:t>⨉ 10²⁰kg = </a:t>
            </a:r>
            <a:r>
              <a:rPr lang="en">
                <a:solidFill>
                  <a:srgbClr val="9900FF"/>
                </a:solidFill>
              </a:rPr>
              <a:t>5.7 ⨉ 10¹⁷ Tonnes</a:t>
            </a:r>
            <a:endParaRPr>
              <a:solidFill>
                <a:srgbClr val="9900FF"/>
              </a:solidFill>
            </a:endParaRPr>
          </a:p>
          <a:p>
            <a:pPr indent="0" lvl="0" marL="0" rtl="0" algn="l">
              <a:spcBef>
                <a:spcPts val="0"/>
              </a:spcBef>
              <a:spcAft>
                <a:spcPts val="0"/>
              </a:spcAft>
              <a:buNone/>
            </a:pPr>
            <a:r>
              <a:t/>
            </a:r>
            <a:endParaRPr>
              <a:solidFill>
                <a:srgbClr val="0000FF"/>
              </a:solidFill>
            </a:endParaRPr>
          </a:p>
          <a:p>
            <a:pPr indent="0" lvl="0" marL="0" rtl="0" algn="l">
              <a:spcBef>
                <a:spcPts val="0"/>
              </a:spcBef>
              <a:spcAft>
                <a:spcPts val="0"/>
              </a:spcAft>
              <a:buNone/>
            </a:pPr>
            <a:r>
              <a:rPr lang="en">
                <a:solidFill>
                  <a:srgbClr val="0000FF"/>
                </a:solidFill>
              </a:rPr>
              <a:t>Total Mass = 7.4 ⨉ 10²⁵g = 7.4 </a:t>
            </a:r>
            <a:r>
              <a:rPr lang="en">
                <a:solidFill>
                  <a:srgbClr val="0000FF"/>
                </a:solidFill>
              </a:rPr>
              <a:t>⨉ 10²²kg</a:t>
            </a:r>
            <a:endParaRPr>
              <a:solidFill>
                <a:srgbClr val="0000FF"/>
              </a:solidFill>
            </a:endParaRPr>
          </a:p>
          <a:p>
            <a:pPr indent="0" lvl="0" marL="0" rtl="0" algn="l">
              <a:spcBef>
                <a:spcPts val="0"/>
              </a:spcBef>
              <a:spcAft>
                <a:spcPts val="0"/>
              </a:spcAft>
              <a:buNone/>
            </a:pPr>
            <a:r>
              <a:t/>
            </a:r>
            <a:endParaRPr>
              <a:solidFill>
                <a:srgbClr val="0000FF"/>
              </a:solidFill>
            </a:endParaRPr>
          </a:p>
          <a:p>
            <a:pPr indent="0" lvl="0" marL="0" rtl="0" algn="l">
              <a:spcBef>
                <a:spcPts val="0"/>
              </a:spcBef>
              <a:spcAft>
                <a:spcPts val="0"/>
              </a:spcAft>
              <a:buNone/>
            </a:pPr>
            <a:r>
              <a:rPr lang="en">
                <a:solidFill>
                  <a:srgbClr val="0000FF"/>
                </a:solidFill>
              </a:rPr>
              <a:t>= </a:t>
            </a:r>
            <a:r>
              <a:rPr lang="en">
                <a:solidFill>
                  <a:srgbClr val="9900FF"/>
                </a:solidFill>
              </a:rPr>
              <a:t>74,000,000,000,000,000,000 Tonnes!</a:t>
            </a:r>
            <a:r>
              <a:rPr lang="en">
                <a:solidFill>
                  <a:srgbClr val="0000FF"/>
                </a:solidFill>
              </a:rPr>
              <a:t> </a:t>
            </a:r>
            <a:endParaRPr>
              <a:solidFill>
                <a:srgbClr val="0000FF"/>
              </a:solidFill>
            </a:endParaRPr>
          </a:p>
          <a:p>
            <a:pPr indent="0" lvl="0" marL="0" rtl="0" algn="l">
              <a:spcBef>
                <a:spcPts val="0"/>
              </a:spcBef>
              <a:spcAft>
                <a:spcPts val="0"/>
              </a:spcAft>
              <a:buNone/>
            </a:pPr>
            <a:r>
              <a:t/>
            </a:r>
            <a:endParaRPr>
              <a:solidFill>
                <a:schemeClr val="dk2"/>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t/>
            </a:r>
            <a:endParaRPr sz="1100">
              <a:solidFill>
                <a:schemeClr val="dk2"/>
              </a:solidFill>
            </a:endParaRPr>
          </a:p>
        </p:txBody>
      </p:sp>
      <p:cxnSp>
        <p:nvCxnSpPr>
          <p:cNvPr id="781" name="Google Shape;781;p64"/>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782" name="Google Shape;782;p64"/>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783" name="Google Shape;783;p64"/>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784" name="Google Shape;784;p64"/>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785" name="Google Shape;785;p64"/>
          <p:cNvSpPr txBox="1"/>
          <p:nvPr/>
        </p:nvSpPr>
        <p:spPr>
          <a:xfrm>
            <a:off x="6662975" y="32717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9" name="Shape 789"/>
        <p:cNvGrpSpPr/>
        <p:nvPr/>
      </p:nvGrpSpPr>
      <p:grpSpPr>
        <a:xfrm>
          <a:off x="0" y="0"/>
          <a:ext cx="0" cy="0"/>
          <a:chOff x="0" y="0"/>
          <a:chExt cx="0" cy="0"/>
        </a:xfrm>
      </p:grpSpPr>
      <p:sp>
        <p:nvSpPr>
          <p:cNvPr id="790" name="Google Shape;790;p6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791" name="Google Shape;791;p65"/>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sp>
        <p:nvSpPr>
          <p:cNvPr id="792" name="Google Shape;792;p65"/>
          <p:cNvSpPr txBox="1"/>
          <p:nvPr/>
        </p:nvSpPr>
        <p:spPr>
          <a:xfrm>
            <a:off x="223425" y="1352100"/>
            <a:ext cx="4481100" cy="32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We can find the proportion of mass in each layer of the crust in the usual way, by:</a:t>
            </a:r>
            <a:endParaRPr/>
          </a:p>
          <a:p>
            <a:pPr indent="0" lvl="0" marL="0" rtl="0" algn="l">
              <a:spcBef>
                <a:spcPts val="0"/>
              </a:spcBef>
              <a:spcAft>
                <a:spcPts val="0"/>
              </a:spcAft>
              <a:buNone/>
            </a:pPr>
            <a:r>
              <a:rPr lang="en"/>
              <a:t>	Proportion = Mass of Layer ÷ Mass of Moon</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Crust: 51/740 = 0.069 = </a:t>
            </a:r>
            <a:r>
              <a:rPr lang="en">
                <a:solidFill>
                  <a:srgbClr val="FF00FF"/>
                </a:solidFill>
              </a:rPr>
              <a:t>6.9% </a:t>
            </a:r>
            <a:endParaRPr>
              <a:solidFill>
                <a:srgbClr val="FF00FF"/>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Mantle: 34/37 = 0.92 = </a:t>
            </a:r>
            <a:r>
              <a:rPr lang="en">
                <a:solidFill>
                  <a:srgbClr val="FF00FF"/>
                </a:solidFill>
              </a:rPr>
              <a:t>92% </a:t>
            </a:r>
            <a:endParaRPr>
              <a:solidFill>
                <a:srgbClr val="FF00FF"/>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Core: 57/7400 = 0.0077 = </a:t>
            </a:r>
            <a:r>
              <a:rPr lang="en">
                <a:solidFill>
                  <a:srgbClr val="FF00FF"/>
                </a:solidFill>
              </a:rPr>
              <a:t>0.77%</a:t>
            </a:r>
            <a:endParaRPr>
              <a:solidFill>
                <a:srgbClr val="FF00FF"/>
              </a:solidFill>
            </a:endParaRPr>
          </a:p>
          <a:p>
            <a:pPr indent="0" lvl="0" marL="0" rtl="0" algn="l">
              <a:spcBef>
                <a:spcPts val="0"/>
              </a:spcBef>
              <a:spcAft>
                <a:spcPts val="0"/>
              </a:spcAft>
              <a:buNone/>
            </a:pPr>
            <a:r>
              <a:t/>
            </a:r>
            <a:endParaRPr>
              <a:solidFill>
                <a:srgbClr val="FF00FF"/>
              </a:solidFill>
            </a:endParaRPr>
          </a:p>
          <a:p>
            <a:pPr indent="0" lvl="0" marL="0" rtl="0" algn="l">
              <a:spcBef>
                <a:spcPts val="0"/>
              </a:spcBef>
              <a:spcAft>
                <a:spcPts val="0"/>
              </a:spcAft>
              <a:buNone/>
            </a:pPr>
            <a:r>
              <a:rPr lang="en">
                <a:solidFill>
                  <a:srgbClr val="FF00FF"/>
                </a:solidFill>
              </a:rPr>
              <a:t>One last time, what does THIS look like? </a:t>
            </a:r>
            <a:endParaRPr>
              <a:solidFill>
                <a:srgbClr val="FF00FF"/>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t/>
            </a:r>
            <a:endParaRPr sz="1100">
              <a:solidFill>
                <a:schemeClr val="dk2"/>
              </a:solidFill>
            </a:endParaRPr>
          </a:p>
          <a:p>
            <a:pPr indent="0" lvl="0" marL="0" rtl="0" algn="l">
              <a:spcBef>
                <a:spcPts val="0"/>
              </a:spcBef>
              <a:spcAft>
                <a:spcPts val="0"/>
              </a:spcAft>
              <a:buNone/>
            </a:pPr>
            <a:r>
              <a:t/>
            </a:r>
            <a:endParaRPr sz="1100">
              <a:solidFill>
                <a:schemeClr val="dk2"/>
              </a:solidFill>
            </a:endParaRPr>
          </a:p>
        </p:txBody>
      </p:sp>
      <p:cxnSp>
        <p:nvCxnSpPr>
          <p:cNvPr id="793" name="Google Shape;793;p65"/>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794" name="Google Shape;794;p65"/>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795" name="Google Shape;795;p65"/>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796" name="Google Shape;796;p65"/>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797" name="Google Shape;797;p65"/>
          <p:cNvSpPr txBox="1"/>
          <p:nvPr/>
        </p:nvSpPr>
        <p:spPr>
          <a:xfrm>
            <a:off x="6662975" y="32717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1" name="Shape 801"/>
        <p:cNvGrpSpPr/>
        <p:nvPr/>
      </p:nvGrpSpPr>
      <p:grpSpPr>
        <a:xfrm>
          <a:off x="0" y="0"/>
          <a:ext cx="0" cy="0"/>
          <a:chOff x="0" y="0"/>
          <a:chExt cx="0" cy="0"/>
        </a:xfrm>
      </p:grpSpPr>
      <p:sp>
        <p:nvSpPr>
          <p:cNvPr id="802" name="Google Shape;802;p6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a:t>
            </a:r>
            <a:endParaRPr/>
          </a:p>
        </p:txBody>
      </p:sp>
      <p:pic>
        <p:nvPicPr>
          <p:cNvPr id="803" name="Google Shape;803;p66"/>
          <p:cNvPicPr preferRelativeResize="0"/>
          <p:nvPr/>
        </p:nvPicPr>
        <p:blipFill rotWithShape="1">
          <a:blip r:embed="rId3">
            <a:alphaModFix/>
          </a:blip>
          <a:srcRect b="0" l="0" r="0" t="0"/>
          <a:stretch/>
        </p:blipFill>
        <p:spPr>
          <a:xfrm>
            <a:off x="4863425" y="1216925"/>
            <a:ext cx="4135775" cy="2973575"/>
          </a:xfrm>
          <a:prstGeom prst="rect">
            <a:avLst/>
          </a:prstGeom>
          <a:noFill/>
          <a:ln>
            <a:noFill/>
          </a:ln>
        </p:spPr>
      </p:pic>
      <p:cxnSp>
        <p:nvCxnSpPr>
          <p:cNvPr id="804" name="Google Shape;804;p66"/>
          <p:cNvCxnSpPr/>
          <p:nvPr/>
        </p:nvCxnSpPr>
        <p:spPr>
          <a:xfrm flipH="1" rot="10800000">
            <a:off x="5434175" y="1602050"/>
            <a:ext cx="3494400" cy="6900"/>
          </a:xfrm>
          <a:prstGeom prst="straightConnector1">
            <a:avLst/>
          </a:prstGeom>
          <a:noFill/>
          <a:ln cap="flat" cmpd="sng" w="9525">
            <a:solidFill>
              <a:schemeClr val="dk2"/>
            </a:solidFill>
            <a:prstDash val="solid"/>
            <a:round/>
            <a:headEnd len="med" w="med" type="none"/>
            <a:tailEnd len="med" w="med" type="none"/>
          </a:ln>
        </p:spPr>
      </p:cxnSp>
      <p:cxnSp>
        <p:nvCxnSpPr>
          <p:cNvPr id="805" name="Google Shape;805;p66"/>
          <p:cNvCxnSpPr/>
          <p:nvPr/>
        </p:nvCxnSpPr>
        <p:spPr>
          <a:xfrm flipH="1" rot="10800000">
            <a:off x="5440950" y="3170275"/>
            <a:ext cx="3487500" cy="27000"/>
          </a:xfrm>
          <a:prstGeom prst="straightConnector1">
            <a:avLst/>
          </a:prstGeom>
          <a:noFill/>
          <a:ln cap="flat" cmpd="sng" w="9525">
            <a:solidFill>
              <a:schemeClr val="dk2"/>
            </a:solidFill>
            <a:prstDash val="solid"/>
            <a:round/>
            <a:headEnd len="med" w="med" type="none"/>
            <a:tailEnd len="med" w="med" type="none"/>
          </a:ln>
        </p:spPr>
      </p:cxnSp>
      <p:sp>
        <p:nvSpPr>
          <p:cNvPr id="806" name="Google Shape;806;p66"/>
          <p:cNvSpPr txBox="1"/>
          <p:nvPr/>
        </p:nvSpPr>
        <p:spPr>
          <a:xfrm>
            <a:off x="6485225" y="1325050"/>
            <a:ext cx="13923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Crust</a:t>
            </a:r>
            <a:endParaRPr/>
          </a:p>
        </p:txBody>
      </p:sp>
      <p:sp>
        <p:nvSpPr>
          <p:cNvPr id="807" name="Google Shape;807;p66"/>
          <p:cNvSpPr txBox="1"/>
          <p:nvPr/>
        </p:nvSpPr>
        <p:spPr>
          <a:xfrm>
            <a:off x="7009000" y="2352425"/>
            <a:ext cx="14667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Mantle</a:t>
            </a:r>
            <a:endParaRPr/>
          </a:p>
        </p:txBody>
      </p:sp>
      <p:sp>
        <p:nvSpPr>
          <p:cNvPr id="808" name="Google Shape;808;p66"/>
          <p:cNvSpPr txBox="1"/>
          <p:nvPr/>
        </p:nvSpPr>
        <p:spPr>
          <a:xfrm>
            <a:off x="6662975" y="3271775"/>
            <a:ext cx="1919400" cy="31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sp>
        <p:nvSpPr>
          <p:cNvPr id="809" name="Google Shape;809;p66"/>
          <p:cNvSpPr/>
          <p:nvPr/>
        </p:nvSpPr>
        <p:spPr>
          <a:xfrm>
            <a:off x="692825" y="1445150"/>
            <a:ext cx="3279000" cy="31734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0" name="Google Shape;810;p66"/>
          <p:cNvSpPr/>
          <p:nvPr/>
        </p:nvSpPr>
        <p:spPr>
          <a:xfrm>
            <a:off x="775325" y="1509350"/>
            <a:ext cx="3114000" cy="3045000"/>
          </a:xfrm>
          <a:prstGeom prst="ellipse">
            <a:avLst/>
          </a:prstGeom>
          <a:solidFill>
            <a:srgbClr val="CC412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1" name="Google Shape;811;p66"/>
          <p:cNvSpPr/>
          <p:nvPr/>
        </p:nvSpPr>
        <p:spPr>
          <a:xfrm>
            <a:off x="1992575" y="2678900"/>
            <a:ext cx="679500" cy="7059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66"/>
          <p:cNvSpPr txBox="1"/>
          <p:nvPr/>
        </p:nvSpPr>
        <p:spPr>
          <a:xfrm>
            <a:off x="1708825" y="1141438"/>
            <a:ext cx="1920000" cy="24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6.9% mass</a:t>
            </a:r>
            <a:endParaRPr/>
          </a:p>
        </p:txBody>
      </p:sp>
      <p:sp>
        <p:nvSpPr>
          <p:cNvPr id="813" name="Google Shape;813;p66"/>
          <p:cNvSpPr txBox="1"/>
          <p:nvPr/>
        </p:nvSpPr>
        <p:spPr>
          <a:xfrm>
            <a:off x="1801225" y="2184050"/>
            <a:ext cx="17352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92% mass</a:t>
            </a:r>
            <a:endParaRPr>
              <a:solidFill>
                <a:srgbClr val="FFFFFF"/>
              </a:solidFill>
            </a:endParaRPr>
          </a:p>
        </p:txBody>
      </p:sp>
      <p:sp>
        <p:nvSpPr>
          <p:cNvPr id="814" name="Google Shape;814;p66"/>
          <p:cNvSpPr txBox="1"/>
          <p:nvPr/>
        </p:nvSpPr>
        <p:spPr>
          <a:xfrm>
            <a:off x="1741775" y="2856975"/>
            <a:ext cx="1352400" cy="28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0.77% mass</a:t>
            </a:r>
            <a:endParaRPr>
              <a:solidFill>
                <a:srgbClr val="FFFFFF"/>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sp>
        <p:nvSpPr>
          <p:cNvPr id="819" name="Google Shape;819;p6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820" name="Google Shape;820;p67"/>
          <p:cNvPicPr preferRelativeResize="0"/>
          <p:nvPr/>
        </p:nvPicPr>
        <p:blipFill rotWithShape="1">
          <a:blip r:embed="rId3">
            <a:alphaModFix/>
          </a:blip>
          <a:srcRect b="0" l="748" r="748" t="0"/>
          <a:stretch/>
        </p:blipFill>
        <p:spPr>
          <a:xfrm>
            <a:off x="1637925" y="924375"/>
            <a:ext cx="5868150" cy="4219125"/>
          </a:xfrm>
          <a:prstGeom prst="rect">
            <a:avLst/>
          </a:prstGeom>
          <a:noFill/>
          <a:ln>
            <a:noFill/>
          </a:ln>
        </p:spPr>
      </p:pic>
      <p:pic>
        <p:nvPicPr>
          <p:cNvPr id="821" name="Google Shape;821;p67"/>
          <p:cNvPicPr preferRelativeResize="0"/>
          <p:nvPr/>
        </p:nvPicPr>
        <p:blipFill>
          <a:blip r:embed="rId4">
            <a:alphaModFix/>
          </a:blip>
          <a:stretch>
            <a:fillRect/>
          </a:stretch>
        </p:blipFill>
        <p:spPr>
          <a:xfrm>
            <a:off x="6132375" y="-211650"/>
            <a:ext cx="3295800" cy="3167400"/>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5" name="Shape 825"/>
        <p:cNvGrpSpPr/>
        <p:nvPr/>
      </p:nvGrpSpPr>
      <p:grpSpPr>
        <a:xfrm>
          <a:off x="0" y="0"/>
          <a:ext cx="0" cy="0"/>
          <a:chOff x="0" y="0"/>
          <a:chExt cx="0" cy="0"/>
        </a:xfrm>
      </p:grpSpPr>
      <p:sp>
        <p:nvSpPr>
          <p:cNvPr id="826" name="Google Shape;826;p6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827" name="Google Shape;827;p68"/>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sp>
        <p:nvSpPr>
          <p:cNvPr id="828" name="Google Shape;828;p68"/>
          <p:cNvSpPr txBox="1"/>
          <p:nvPr/>
        </p:nvSpPr>
        <p:spPr>
          <a:xfrm>
            <a:off x="138625" y="1141650"/>
            <a:ext cx="4631400" cy="358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This is the graph you have been given to work out what Jupiter looks like… </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2" name="Shape 832"/>
        <p:cNvGrpSpPr/>
        <p:nvPr/>
      </p:nvGrpSpPr>
      <p:grpSpPr>
        <a:xfrm>
          <a:off x="0" y="0"/>
          <a:ext cx="0" cy="0"/>
          <a:chOff x="0" y="0"/>
          <a:chExt cx="0" cy="0"/>
        </a:xfrm>
      </p:grpSpPr>
      <p:sp>
        <p:nvSpPr>
          <p:cNvPr id="833" name="Google Shape;833;p6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834" name="Google Shape;834;p69"/>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sp>
        <p:nvSpPr>
          <p:cNvPr id="835" name="Google Shape;835;p69"/>
          <p:cNvSpPr txBox="1"/>
          <p:nvPr/>
        </p:nvSpPr>
        <p:spPr>
          <a:xfrm>
            <a:off x="138625" y="1141650"/>
            <a:ext cx="4631400" cy="358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first step is to split it up into layers with horizontal lines… </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9" name="Shape 839"/>
        <p:cNvGrpSpPr/>
        <p:nvPr/>
      </p:nvGrpSpPr>
      <p:grpSpPr>
        <a:xfrm>
          <a:off x="0" y="0"/>
          <a:ext cx="0" cy="0"/>
          <a:chOff x="0" y="0"/>
          <a:chExt cx="0" cy="0"/>
        </a:xfrm>
      </p:grpSpPr>
      <p:sp>
        <p:nvSpPr>
          <p:cNvPr id="840" name="Google Shape;840;p7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841" name="Google Shape;841;p70"/>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sp>
        <p:nvSpPr>
          <p:cNvPr id="842" name="Google Shape;842;p70"/>
          <p:cNvSpPr txBox="1"/>
          <p:nvPr/>
        </p:nvSpPr>
        <p:spPr>
          <a:xfrm>
            <a:off x="138625" y="1141650"/>
            <a:ext cx="4631400" cy="358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first step is to split it up into layers with horizontal lines: </a:t>
            </a:r>
            <a:endParaRPr/>
          </a:p>
        </p:txBody>
      </p:sp>
      <p:cxnSp>
        <p:nvCxnSpPr>
          <p:cNvPr id="843" name="Google Shape;843;p70"/>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844" name="Google Shape;844;p70"/>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8" name="Shape 848"/>
        <p:cNvGrpSpPr/>
        <p:nvPr/>
      </p:nvGrpSpPr>
      <p:grpSpPr>
        <a:xfrm>
          <a:off x="0" y="0"/>
          <a:ext cx="0" cy="0"/>
          <a:chOff x="0" y="0"/>
          <a:chExt cx="0" cy="0"/>
        </a:xfrm>
      </p:grpSpPr>
      <p:sp>
        <p:nvSpPr>
          <p:cNvPr id="849" name="Google Shape;849;p7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850" name="Google Shape;850;p71"/>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sp>
        <p:nvSpPr>
          <p:cNvPr id="851" name="Google Shape;851;p71"/>
          <p:cNvSpPr txBox="1"/>
          <p:nvPr/>
        </p:nvSpPr>
        <p:spPr>
          <a:xfrm>
            <a:off x="138625" y="1141650"/>
            <a:ext cx="4631400" cy="358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first step is to split it up into layers with horizontal lines: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will call these the “Outer Layer”, “Middle Layer” and “Core”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can’t call them “Crust” or “Mantle” because they aren’t made of rocks! Jupiter is a </a:t>
            </a:r>
            <a:r>
              <a:rPr lang="en">
                <a:solidFill>
                  <a:srgbClr val="FF0000"/>
                </a:solidFill>
              </a:rPr>
              <a:t>gas giant</a:t>
            </a:r>
            <a:r>
              <a:rPr lang="en"/>
              <a:t>. </a:t>
            </a:r>
            <a:endParaRPr/>
          </a:p>
        </p:txBody>
      </p:sp>
      <p:cxnSp>
        <p:nvCxnSpPr>
          <p:cNvPr id="852" name="Google Shape;852;p71"/>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853" name="Google Shape;853;p71"/>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854" name="Google Shape;854;p71"/>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Outer Layer</a:t>
            </a:r>
            <a:endParaRPr>
              <a:solidFill>
                <a:srgbClr val="FF0000"/>
              </a:solidFill>
            </a:endParaRPr>
          </a:p>
        </p:txBody>
      </p:sp>
      <p:sp>
        <p:nvSpPr>
          <p:cNvPr id="855" name="Google Shape;855;p71"/>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Middle Layer</a:t>
            </a:r>
            <a:endParaRPr>
              <a:solidFill>
                <a:srgbClr val="FF0000"/>
              </a:solidFill>
            </a:endParaRPr>
          </a:p>
        </p:txBody>
      </p:sp>
      <p:sp>
        <p:nvSpPr>
          <p:cNvPr id="856" name="Google Shape;856;p71"/>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Core</a:t>
            </a:r>
            <a:endParaRPr>
              <a:solidFill>
                <a:srgbClr val="FF0000"/>
              </a:solidFill>
            </a:endParaRPr>
          </a:p>
        </p:txBody>
      </p:sp>
      <p:cxnSp>
        <p:nvCxnSpPr>
          <p:cNvPr id="857" name="Google Shape;857;p71"/>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8"/>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92" name="Google Shape;92;p18"/>
          <p:cNvSpPr txBox="1"/>
          <p:nvPr>
            <p:ph idx="1" type="body"/>
          </p:nvPr>
        </p:nvSpPr>
        <p:spPr>
          <a:xfrm>
            <a:off x="311700" y="1152475"/>
            <a:ext cx="39825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first step is to interpret the graph. What does it mean? </a:t>
            </a:r>
            <a:endParaRPr/>
          </a:p>
          <a:p>
            <a:pPr indent="0" lvl="0" marL="0" rtl="0" algn="l">
              <a:spcBef>
                <a:spcPts val="1600"/>
              </a:spcBef>
              <a:spcAft>
                <a:spcPts val="0"/>
              </a:spcAft>
              <a:buNone/>
            </a:pPr>
            <a:r>
              <a:t/>
            </a:r>
            <a:endParaRPr/>
          </a:p>
          <a:p>
            <a:pPr indent="-342900" lvl="0" marL="457200" rtl="0" algn="l">
              <a:spcBef>
                <a:spcPts val="1600"/>
              </a:spcBef>
              <a:spcAft>
                <a:spcPts val="0"/>
              </a:spcAft>
              <a:buSzPts val="1800"/>
              <a:buChar char="●"/>
            </a:pPr>
            <a:r>
              <a:rPr lang="en"/>
              <a:t>Split the graph up into different regions, which should look something like this: </a:t>
            </a:r>
            <a:endParaRPr/>
          </a:p>
        </p:txBody>
      </p:sp>
      <p:pic>
        <p:nvPicPr>
          <p:cNvPr id="93" name="Google Shape;93;p18"/>
          <p:cNvPicPr preferRelativeResize="0"/>
          <p:nvPr/>
        </p:nvPicPr>
        <p:blipFill>
          <a:blip r:embed="rId3">
            <a:alphaModFix/>
          </a:blip>
          <a:stretch>
            <a:fillRect/>
          </a:stretch>
        </p:blipFill>
        <p:spPr>
          <a:xfrm>
            <a:off x="4446600" y="1170125"/>
            <a:ext cx="4591525" cy="3301250"/>
          </a:xfrm>
          <a:prstGeom prst="rect">
            <a:avLst/>
          </a:prstGeom>
          <a:noFill/>
          <a:ln>
            <a:noFill/>
          </a:ln>
        </p:spPr>
      </p:pic>
      <p:cxnSp>
        <p:nvCxnSpPr>
          <p:cNvPr id="94" name="Google Shape;94;p18"/>
          <p:cNvCxnSpPr/>
          <p:nvPr/>
        </p:nvCxnSpPr>
        <p:spPr>
          <a:xfrm rot="10800000">
            <a:off x="4942525" y="1626625"/>
            <a:ext cx="4003800" cy="2700"/>
          </a:xfrm>
          <a:prstGeom prst="straightConnector1">
            <a:avLst/>
          </a:prstGeom>
          <a:noFill/>
          <a:ln cap="flat" cmpd="sng" w="9525">
            <a:solidFill>
              <a:schemeClr val="dk2"/>
            </a:solidFill>
            <a:prstDash val="solid"/>
            <a:round/>
            <a:headEnd len="med" w="med" type="none"/>
            <a:tailEnd len="med" w="med" type="none"/>
          </a:ln>
        </p:spPr>
      </p:cxnSp>
      <p:sp>
        <p:nvSpPr>
          <p:cNvPr id="95" name="Google Shape;95;p18"/>
          <p:cNvSpPr/>
          <p:nvPr/>
        </p:nvSpPr>
        <p:spPr>
          <a:xfrm rot="6865511">
            <a:off x="5834045" y="1187568"/>
            <a:ext cx="833606" cy="84317"/>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18"/>
          <p:cNvSpPr txBox="1"/>
          <p:nvPr/>
        </p:nvSpPr>
        <p:spPr>
          <a:xfrm>
            <a:off x="5624625" y="151975"/>
            <a:ext cx="2980500" cy="43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Real-life data is often messy - don’t worry about imperfections in it! Just look at the overall trend.</a:t>
            </a:r>
            <a:endParaRPr/>
          </a:p>
        </p:txBody>
      </p:sp>
      <p:sp>
        <p:nvSpPr>
          <p:cNvPr id="97" name="Google Shape;97;p18"/>
          <p:cNvSpPr txBox="1"/>
          <p:nvPr/>
        </p:nvSpPr>
        <p:spPr>
          <a:xfrm>
            <a:off x="4159525" y="1284475"/>
            <a:ext cx="1271400" cy="27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6AA84F"/>
                </a:solidFill>
              </a:rPr>
              <a:t>Surface</a:t>
            </a:r>
            <a:endParaRPr>
              <a:solidFill>
                <a:srgbClr val="6AA84F"/>
              </a:solidFill>
            </a:endParaRPr>
          </a:p>
        </p:txBody>
      </p:sp>
      <p:sp>
        <p:nvSpPr>
          <p:cNvPr id="98" name="Google Shape;98;p18"/>
          <p:cNvSpPr txBox="1"/>
          <p:nvPr/>
        </p:nvSpPr>
        <p:spPr>
          <a:xfrm>
            <a:off x="3906925" y="3595675"/>
            <a:ext cx="1035600" cy="37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Centre of the Earth</a:t>
            </a:r>
            <a:endParaRPr>
              <a:solidFill>
                <a:srgbClr val="FF0000"/>
              </a:solidFill>
            </a:endParaRPr>
          </a:p>
        </p:txBody>
      </p:sp>
      <p:cxnSp>
        <p:nvCxnSpPr>
          <p:cNvPr id="99" name="Google Shape;99;p18"/>
          <p:cNvCxnSpPr/>
          <p:nvPr/>
        </p:nvCxnSpPr>
        <p:spPr>
          <a:xfrm rot="10800000">
            <a:off x="5015175" y="2568600"/>
            <a:ext cx="4101600" cy="4500"/>
          </a:xfrm>
          <a:prstGeom prst="straightConnector1">
            <a:avLst/>
          </a:prstGeom>
          <a:noFill/>
          <a:ln cap="flat" cmpd="sng" w="9525">
            <a:solidFill>
              <a:schemeClr val="dk2"/>
            </a:solidFill>
            <a:prstDash val="solid"/>
            <a:round/>
            <a:headEnd len="med" w="med" type="none"/>
            <a:tailEnd len="med" w="med" type="none"/>
          </a:ln>
        </p:spPr>
      </p:cxnSp>
      <p:cxnSp>
        <p:nvCxnSpPr>
          <p:cNvPr id="100" name="Google Shape;100;p18"/>
          <p:cNvCxnSpPr/>
          <p:nvPr/>
        </p:nvCxnSpPr>
        <p:spPr>
          <a:xfrm rot="10800000">
            <a:off x="5034325" y="3404750"/>
            <a:ext cx="4003800" cy="27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1" name="Shape 861"/>
        <p:cNvGrpSpPr/>
        <p:nvPr/>
      </p:nvGrpSpPr>
      <p:grpSpPr>
        <a:xfrm>
          <a:off x="0" y="0"/>
          <a:ext cx="0" cy="0"/>
          <a:chOff x="0" y="0"/>
          <a:chExt cx="0" cy="0"/>
        </a:xfrm>
      </p:grpSpPr>
      <p:sp>
        <p:nvSpPr>
          <p:cNvPr id="862" name="Google Shape;862;p7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863" name="Google Shape;863;p72"/>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sp>
        <p:nvSpPr>
          <p:cNvPr id="864" name="Google Shape;864;p72"/>
          <p:cNvSpPr txBox="1"/>
          <p:nvPr/>
        </p:nvSpPr>
        <p:spPr>
          <a:xfrm>
            <a:off x="138625" y="1141650"/>
            <a:ext cx="4631400" cy="358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next step is to estimate the thicknesses of each layer of Jupiter, using the y-axis</a:t>
            </a:r>
            <a:r>
              <a:rPr lang="en"/>
              <a:t>...</a:t>
            </a:r>
            <a:r>
              <a:rPr lang="en"/>
              <a:t>.</a:t>
            </a:r>
            <a:endParaRPr/>
          </a:p>
        </p:txBody>
      </p:sp>
      <p:cxnSp>
        <p:nvCxnSpPr>
          <p:cNvPr id="865" name="Google Shape;865;p72"/>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866" name="Google Shape;866;p72"/>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867" name="Google Shape;867;p72"/>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868" name="Google Shape;868;p72"/>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869" name="Google Shape;869;p72"/>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870" name="Google Shape;870;p72"/>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4" name="Shape 874"/>
        <p:cNvGrpSpPr/>
        <p:nvPr/>
      </p:nvGrpSpPr>
      <p:grpSpPr>
        <a:xfrm>
          <a:off x="0" y="0"/>
          <a:ext cx="0" cy="0"/>
          <a:chOff x="0" y="0"/>
          <a:chExt cx="0" cy="0"/>
        </a:xfrm>
      </p:grpSpPr>
      <p:sp>
        <p:nvSpPr>
          <p:cNvPr id="875" name="Google Shape;875;p7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876" name="Google Shape;876;p73"/>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sp>
        <p:nvSpPr>
          <p:cNvPr id="877" name="Google Shape;877;p73"/>
          <p:cNvSpPr txBox="1"/>
          <p:nvPr/>
        </p:nvSpPr>
        <p:spPr>
          <a:xfrm>
            <a:off x="138625" y="1141650"/>
            <a:ext cx="4631400" cy="358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next step is to estimate the thicknesses of each layer of Jupiter, using the y-axis: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Layer: 6 ⨉ 10⁴km</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Middle Layer: 4 </a:t>
            </a:r>
            <a:r>
              <a:rPr lang="en">
                <a:solidFill>
                  <a:schemeClr val="dk1"/>
                </a:solidFill>
              </a:rPr>
              <a:t>⨉ 10³km</a:t>
            </a:r>
            <a:endParaRPr>
              <a:solidFill>
                <a:schemeClr val="dk1"/>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Core: 6 ⨉ 10³km</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Total radius = 7 ⨉ 10⁴km</a:t>
            </a:r>
            <a:endParaRPr>
              <a:solidFill>
                <a:schemeClr val="dk1"/>
              </a:solidFill>
            </a:endParaRPr>
          </a:p>
        </p:txBody>
      </p:sp>
      <p:cxnSp>
        <p:nvCxnSpPr>
          <p:cNvPr id="878" name="Google Shape;878;p73"/>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879" name="Google Shape;879;p73"/>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880" name="Google Shape;880;p73"/>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881" name="Google Shape;881;p73"/>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882" name="Google Shape;882;p73"/>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883" name="Google Shape;883;p73"/>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7" name="Shape 887"/>
        <p:cNvGrpSpPr/>
        <p:nvPr/>
      </p:nvGrpSpPr>
      <p:grpSpPr>
        <a:xfrm>
          <a:off x="0" y="0"/>
          <a:ext cx="0" cy="0"/>
          <a:chOff x="0" y="0"/>
          <a:chExt cx="0" cy="0"/>
        </a:xfrm>
      </p:grpSpPr>
      <p:sp>
        <p:nvSpPr>
          <p:cNvPr id="888" name="Google Shape;888;p7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889" name="Google Shape;889;p74"/>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sp>
        <p:nvSpPr>
          <p:cNvPr id="890" name="Google Shape;890;p74"/>
          <p:cNvSpPr txBox="1"/>
          <p:nvPr/>
        </p:nvSpPr>
        <p:spPr>
          <a:xfrm>
            <a:off x="138625" y="1141650"/>
            <a:ext cx="4631400" cy="358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next step is to estimate the thicknesses of each layer of Jupiter, using the y-axis: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Layer: 6 ⨉ 10⁴km</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Middle Layer: 4 </a:t>
            </a:r>
            <a:r>
              <a:rPr lang="en">
                <a:solidFill>
                  <a:schemeClr val="dk1"/>
                </a:solidFill>
              </a:rPr>
              <a:t>⨉ 10³km</a:t>
            </a:r>
            <a:endParaRPr>
              <a:solidFill>
                <a:schemeClr val="dk1"/>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Core: 6 ⨉ 10³km</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Total radius = 7 ⨉ 10⁴km</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rgbClr val="FF00FF"/>
                </a:solidFill>
              </a:rPr>
              <a:t>What does this look like? </a:t>
            </a:r>
            <a:endParaRPr>
              <a:solidFill>
                <a:srgbClr val="FF00FF"/>
              </a:solidFill>
            </a:endParaRPr>
          </a:p>
        </p:txBody>
      </p:sp>
      <p:cxnSp>
        <p:nvCxnSpPr>
          <p:cNvPr id="891" name="Google Shape;891;p74"/>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892" name="Google Shape;892;p74"/>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893" name="Google Shape;893;p74"/>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894" name="Google Shape;894;p74"/>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895" name="Google Shape;895;p74"/>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896" name="Google Shape;896;p74"/>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0" name="Shape 900"/>
        <p:cNvGrpSpPr/>
        <p:nvPr/>
      </p:nvGrpSpPr>
      <p:grpSpPr>
        <a:xfrm>
          <a:off x="0" y="0"/>
          <a:ext cx="0" cy="0"/>
          <a:chOff x="0" y="0"/>
          <a:chExt cx="0" cy="0"/>
        </a:xfrm>
      </p:grpSpPr>
      <p:sp>
        <p:nvSpPr>
          <p:cNvPr id="901" name="Google Shape;901;p7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902" name="Google Shape;902;p75"/>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cxnSp>
        <p:nvCxnSpPr>
          <p:cNvPr id="903" name="Google Shape;903;p75"/>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904" name="Google Shape;904;p75"/>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905" name="Google Shape;905;p75"/>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906" name="Google Shape;906;p75"/>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907" name="Google Shape;907;p75"/>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908" name="Google Shape;908;p75"/>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
        <p:nvSpPr>
          <p:cNvPr id="909" name="Google Shape;909;p75"/>
          <p:cNvSpPr/>
          <p:nvPr/>
        </p:nvSpPr>
        <p:spPr>
          <a:xfrm>
            <a:off x="146450" y="1264600"/>
            <a:ext cx="3852600" cy="3732900"/>
          </a:xfrm>
          <a:prstGeom prst="ellipse">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0" name="Google Shape;910;p75"/>
          <p:cNvSpPr/>
          <p:nvPr/>
        </p:nvSpPr>
        <p:spPr>
          <a:xfrm>
            <a:off x="1590350" y="2671750"/>
            <a:ext cx="964800" cy="918600"/>
          </a:xfrm>
          <a:prstGeom prst="ellipse">
            <a:avLst/>
          </a:prstGeom>
          <a:solidFill>
            <a:srgbClr val="E6913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1" name="Google Shape;911;p75"/>
          <p:cNvSpPr/>
          <p:nvPr/>
        </p:nvSpPr>
        <p:spPr>
          <a:xfrm>
            <a:off x="1760000" y="2818300"/>
            <a:ext cx="625500" cy="625500"/>
          </a:xfrm>
          <a:prstGeom prst="ellipse">
            <a:avLst/>
          </a:prstGeom>
          <a:solidFill>
            <a:srgbClr val="CC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2" name="Google Shape;912;p75"/>
          <p:cNvSpPr txBox="1"/>
          <p:nvPr/>
        </p:nvSpPr>
        <p:spPr>
          <a:xfrm>
            <a:off x="1523800" y="1929975"/>
            <a:ext cx="18699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6 ⨉ 10⁴km</a:t>
            </a:r>
            <a:endParaRPr/>
          </a:p>
        </p:txBody>
      </p:sp>
      <p:sp>
        <p:nvSpPr>
          <p:cNvPr id="913" name="Google Shape;913;p75"/>
          <p:cNvSpPr txBox="1"/>
          <p:nvPr/>
        </p:nvSpPr>
        <p:spPr>
          <a:xfrm>
            <a:off x="1557075" y="2571750"/>
            <a:ext cx="1310700" cy="33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4 ⨉ 10³km</a:t>
            </a:r>
            <a:endParaRPr>
              <a:solidFill>
                <a:srgbClr val="FFFFFF"/>
              </a:solidFill>
            </a:endParaRPr>
          </a:p>
        </p:txBody>
      </p:sp>
      <p:sp>
        <p:nvSpPr>
          <p:cNvPr id="914" name="Google Shape;914;p75"/>
          <p:cNvSpPr txBox="1"/>
          <p:nvPr/>
        </p:nvSpPr>
        <p:spPr>
          <a:xfrm>
            <a:off x="1590350" y="2980125"/>
            <a:ext cx="13218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6 </a:t>
            </a:r>
            <a:r>
              <a:rPr lang="en"/>
              <a:t>⨉ 10³km</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8" name="Shape 918"/>
        <p:cNvGrpSpPr/>
        <p:nvPr/>
      </p:nvGrpSpPr>
      <p:grpSpPr>
        <a:xfrm>
          <a:off x="0" y="0"/>
          <a:ext cx="0" cy="0"/>
          <a:chOff x="0" y="0"/>
          <a:chExt cx="0" cy="0"/>
        </a:xfrm>
      </p:grpSpPr>
      <p:sp>
        <p:nvSpPr>
          <p:cNvPr id="919" name="Google Shape;919;p7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920" name="Google Shape;920;p76"/>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sp>
        <p:nvSpPr>
          <p:cNvPr id="921" name="Google Shape;921;p76"/>
          <p:cNvSpPr txBox="1"/>
          <p:nvPr/>
        </p:nvSpPr>
        <p:spPr>
          <a:xfrm>
            <a:off x="138625" y="1141650"/>
            <a:ext cx="4631400" cy="358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Using the formula for the volume of a spherical layer (which is just a hollow sphere!):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
                <a:solidFill>
                  <a:srgbClr val="FF0000"/>
                </a:solidFill>
              </a:rPr>
              <a:t>V = ⁴/₃ π ⨉ (Larger radius)³ − </a:t>
            </a:r>
            <a:r>
              <a:rPr lang="en">
                <a:solidFill>
                  <a:srgbClr val="FF0000"/>
                </a:solidFill>
              </a:rPr>
              <a:t>⁴/₃ π ⨉ (Smaller radius)³</a:t>
            </a:r>
            <a:endParaRPr>
              <a:solidFill>
                <a:srgbClr val="FF0000"/>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We can find the volume of each layer of Jupiter…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cxnSp>
        <p:nvCxnSpPr>
          <p:cNvPr id="922" name="Google Shape;922;p76"/>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923" name="Google Shape;923;p76"/>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924" name="Google Shape;924;p76"/>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925" name="Google Shape;925;p76"/>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926" name="Google Shape;926;p76"/>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927" name="Google Shape;927;p76"/>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1" name="Shape 931"/>
        <p:cNvGrpSpPr/>
        <p:nvPr/>
      </p:nvGrpSpPr>
      <p:grpSpPr>
        <a:xfrm>
          <a:off x="0" y="0"/>
          <a:ext cx="0" cy="0"/>
          <a:chOff x="0" y="0"/>
          <a:chExt cx="0" cy="0"/>
        </a:xfrm>
      </p:grpSpPr>
      <p:sp>
        <p:nvSpPr>
          <p:cNvPr id="932" name="Google Shape;932;p7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933" name="Google Shape;933;p77"/>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sp>
        <p:nvSpPr>
          <p:cNvPr id="934" name="Google Shape;934;p77"/>
          <p:cNvSpPr txBox="1"/>
          <p:nvPr/>
        </p:nvSpPr>
        <p:spPr>
          <a:xfrm>
            <a:off x="138625" y="1141650"/>
            <a:ext cx="4631400" cy="358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Using the formula for the volume of a spherical layer (which is just a hollow sphere!):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solidFill>
                  <a:srgbClr val="FF0000"/>
                </a:solidFill>
              </a:rPr>
              <a:t>V = ⁴/₃ π ⨉ (Larger radius)³ − ⁴/₃ π ⨉ (Smaller radius)³</a:t>
            </a:r>
            <a:endParaRPr>
              <a:solidFill>
                <a:srgbClr val="FF0000"/>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We can find the volume of each layer of Jupiter: </a:t>
            </a:r>
            <a:endParaRPr>
              <a:solidFill>
                <a:schemeClr val="dk1"/>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Outer Layer: 1.4 ⨉ 10¹⁵km³</a:t>
            </a:r>
            <a:endParaRPr>
              <a:solidFill>
                <a:schemeClr val="dk1"/>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Middle Layer: 3.3 </a:t>
            </a:r>
            <a:r>
              <a:rPr lang="en">
                <a:solidFill>
                  <a:schemeClr val="dk1"/>
                </a:solidFill>
              </a:rPr>
              <a:t>⨉ 10¹²km³</a:t>
            </a:r>
            <a:endParaRPr>
              <a:solidFill>
                <a:schemeClr val="dk1"/>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Core: 9.0 </a:t>
            </a:r>
            <a:r>
              <a:rPr lang="en">
                <a:solidFill>
                  <a:schemeClr val="dk1"/>
                </a:solidFill>
              </a:rPr>
              <a:t>⨉ 10¹¹km³</a:t>
            </a:r>
            <a:endParaRPr>
              <a:solidFill>
                <a:schemeClr val="dk1"/>
              </a:solidFill>
            </a:endParaRPr>
          </a:p>
        </p:txBody>
      </p:sp>
      <p:cxnSp>
        <p:nvCxnSpPr>
          <p:cNvPr id="935" name="Google Shape;935;p77"/>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936" name="Google Shape;936;p77"/>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937" name="Google Shape;937;p77"/>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938" name="Google Shape;938;p77"/>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939" name="Google Shape;939;p77"/>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940" name="Google Shape;940;p77"/>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4" name="Shape 944"/>
        <p:cNvGrpSpPr/>
        <p:nvPr/>
      </p:nvGrpSpPr>
      <p:grpSpPr>
        <a:xfrm>
          <a:off x="0" y="0"/>
          <a:ext cx="0" cy="0"/>
          <a:chOff x="0" y="0"/>
          <a:chExt cx="0" cy="0"/>
        </a:xfrm>
      </p:grpSpPr>
      <p:sp>
        <p:nvSpPr>
          <p:cNvPr id="945" name="Google Shape;945;p7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946" name="Google Shape;946;p78"/>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cxnSp>
        <p:nvCxnSpPr>
          <p:cNvPr id="947" name="Google Shape;947;p78"/>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948" name="Google Shape;948;p78"/>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949" name="Google Shape;949;p78"/>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950" name="Google Shape;950;p78"/>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951" name="Google Shape;951;p78"/>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952" name="Google Shape;952;p78"/>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
        <p:nvSpPr>
          <p:cNvPr id="953" name="Google Shape;953;p78"/>
          <p:cNvSpPr/>
          <p:nvPr/>
        </p:nvSpPr>
        <p:spPr>
          <a:xfrm>
            <a:off x="146450" y="1264600"/>
            <a:ext cx="3852600" cy="3732900"/>
          </a:xfrm>
          <a:prstGeom prst="ellipse">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4" name="Google Shape;954;p78"/>
          <p:cNvSpPr/>
          <p:nvPr/>
        </p:nvSpPr>
        <p:spPr>
          <a:xfrm>
            <a:off x="1590350" y="2671750"/>
            <a:ext cx="964800" cy="918600"/>
          </a:xfrm>
          <a:prstGeom prst="ellipse">
            <a:avLst/>
          </a:prstGeom>
          <a:solidFill>
            <a:srgbClr val="E6913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5" name="Google Shape;955;p78"/>
          <p:cNvSpPr/>
          <p:nvPr/>
        </p:nvSpPr>
        <p:spPr>
          <a:xfrm>
            <a:off x="1760000" y="2818300"/>
            <a:ext cx="625500" cy="625500"/>
          </a:xfrm>
          <a:prstGeom prst="ellipse">
            <a:avLst/>
          </a:prstGeom>
          <a:solidFill>
            <a:srgbClr val="CC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6" name="Google Shape;956;p78"/>
          <p:cNvSpPr txBox="1"/>
          <p:nvPr/>
        </p:nvSpPr>
        <p:spPr>
          <a:xfrm>
            <a:off x="1523800" y="1929975"/>
            <a:ext cx="18699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1.4 ⨉ 10¹⁵km³</a:t>
            </a:r>
            <a:endParaRPr/>
          </a:p>
        </p:txBody>
      </p:sp>
      <p:sp>
        <p:nvSpPr>
          <p:cNvPr id="957" name="Google Shape;957;p78"/>
          <p:cNvSpPr txBox="1"/>
          <p:nvPr/>
        </p:nvSpPr>
        <p:spPr>
          <a:xfrm>
            <a:off x="1557075" y="2571750"/>
            <a:ext cx="1310700" cy="33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3.3 ⨉ 10¹²km³</a:t>
            </a:r>
            <a:endParaRPr>
              <a:solidFill>
                <a:srgbClr val="FFFFFF"/>
              </a:solidFill>
            </a:endParaRPr>
          </a:p>
        </p:txBody>
      </p:sp>
      <p:sp>
        <p:nvSpPr>
          <p:cNvPr id="958" name="Google Shape;958;p78"/>
          <p:cNvSpPr txBox="1"/>
          <p:nvPr/>
        </p:nvSpPr>
        <p:spPr>
          <a:xfrm>
            <a:off x="1551525" y="2980125"/>
            <a:ext cx="13218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9.0 ⨉ 10¹¹km³</a:t>
            </a:r>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sp>
        <p:nvSpPr>
          <p:cNvPr id="963" name="Google Shape;963;p7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964" name="Google Shape;964;p79"/>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cxnSp>
        <p:nvCxnSpPr>
          <p:cNvPr id="965" name="Google Shape;965;p79"/>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966" name="Google Shape;966;p79"/>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967" name="Google Shape;967;p79"/>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968" name="Google Shape;968;p79"/>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969" name="Google Shape;969;p79"/>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970" name="Google Shape;970;p79"/>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
        <p:nvSpPr>
          <p:cNvPr id="971" name="Google Shape;971;p79"/>
          <p:cNvSpPr txBox="1"/>
          <p:nvPr/>
        </p:nvSpPr>
        <p:spPr>
          <a:xfrm>
            <a:off x="326100" y="1064950"/>
            <a:ext cx="4451400" cy="374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Next, we need to estimate the density of each layer.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do this by finding the ‘middle’ density of each section of the graph, dropping arrows down to the x-axis…  </a:t>
            </a:r>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5" name="Shape 975"/>
        <p:cNvGrpSpPr/>
        <p:nvPr/>
      </p:nvGrpSpPr>
      <p:grpSpPr>
        <a:xfrm>
          <a:off x="0" y="0"/>
          <a:ext cx="0" cy="0"/>
          <a:chOff x="0" y="0"/>
          <a:chExt cx="0" cy="0"/>
        </a:xfrm>
      </p:grpSpPr>
      <p:sp>
        <p:nvSpPr>
          <p:cNvPr id="976" name="Google Shape;976;p8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977" name="Google Shape;977;p80"/>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cxnSp>
        <p:nvCxnSpPr>
          <p:cNvPr id="978" name="Google Shape;978;p80"/>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979" name="Google Shape;979;p80"/>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980" name="Google Shape;980;p80"/>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981" name="Google Shape;981;p80"/>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982" name="Google Shape;982;p80"/>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983" name="Google Shape;983;p80"/>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
        <p:nvSpPr>
          <p:cNvPr id="984" name="Google Shape;984;p80"/>
          <p:cNvSpPr txBox="1"/>
          <p:nvPr/>
        </p:nvSpPr>
        <p:spPr>
          <a:xfrm>
            <a:off x="326100" y="1064950"/>
            <a:ext cx="4451400" cy="374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Next, we need to estimate the density of each layer.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do this by finding the ‘middle’ density of each section of the graph, dropping arrows down to the x-axis…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Layer: 2.5g/cm³</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Middle Layer: 10</a:t>
            </a:r>
            <a:r>
              <a:rPr lang="en">
                <a:solidFill>
                  <a:schemeClr val="dk1"/>
                </a:solidFill>
              </a:rPr>
              <a:t>g/cm³</a:t>
            </a:r>
            <a:endParaRPr>
              <a:solidFill>
                <a:schemeClr val="dk1"/>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Core: 22g/cm³</a:t>
            </a:r>
            <a:endParaRPr>
              <a:solidFill>
                <a:schemeClr val="dk1"/>
              </a:solidFill>
            </a:endParaRPr>
          </a:p>
        </p:txBody>
      </p:sp>
      <p:cxnSp>
        <p:nvCxnSpPr>
          <p:cNvPr id="985" name="Google Shape;985;p80"/>
          <p:cNvCxnSpPr/>
          <p:nvPr/>
        </p:nvCxnSpPr>
        <p:spPr>
          <a:xfrm>
            <a:off x="5689175" y="2695175"/>
            <a:ext cx="6600" cy="1297500"/>
          </a:xfrm>
          <a:prstGeom prst="straightConnector1">
            <a:avLst/>
          </a:prstGeom>
          <a:noFill/>
          <a:ln cap="flat" cmpd="sng" w="9525">
            <a:solidFill>
              <a:schemeClr val="dk2"/>
            </a:solidFill>
            <a:prstDash val="solid"/>
            <a:round/>
            <a:headEnd len="med" w="med" type="none"/>
            <a:tailEnd len="med" w="med" type="triangle"/>
          </a:ln>
        </p:spPr>
      </p:cxnSp>
      <p:cxnSp>
        <p:nvCxnSpPr>
          <p:cNvPr id="986" name="Google Shape;986;p80"/>
          <p:cNvCxnSpPr/>
          <p:nvPr/>
        </p:nvCxnSpPr>
        <p:spPr>
          <a:xfrm>
            <a:off x="6700575" y="3693275"/>
            <a:ext cx="0" cy="299400"/>
          </a:xfrm>
          <a:prstGeom prst="straightConnector1">
            <a:avLst/>
          </a:prstGeom>
          <a:noFill/>
          <a:ln cap="flat" cmpd="sng" w="9525">
            <a:solidFill>
              <a:schemeClr val="dk2"/>
            </a:solidFill>
            <a:prstDash val="solid"/>
            <a:round/>
            <a:headEnd len="med" w="med" type="none"/>
            <a:tailEnd len="med" w="med" type="triangle"/>
          </a:ln>
        </p:spPr>
      </p:cxnSp>
      <p:cxnSp>
        <p:nvCxnSpPr>
          <p:cNvPr id="987" name="Google Shape;987;p80"/>
          <p:cNvCxnSpPr/>
          <p:nvPr/>
        </p:nvCxnSpPr>
        <p:spPr>
          <a:xfrm>
            <a:off x="8264250" y="3793075"/>
            <a:ext cx="0" cy="206400"/>
          </a:xfrm>
          <a:prstGeom prst="straightConnector1">
            <a:avLst/>
          </a:prstGeom>
          <a:noFill/>
          <a:ln cap="flat" cmpd="sng" w="9525">
            <a:solidFill>
              <a:schemeClr val="dk2"/>
            </a:solidFill>
            <a:prstDash val="solid"/>
            <a:round/>
            <a:headEnd len="med" w="med" type="none"/>
            <a:tailEnd len="med" w="med" type="triangle"/>
          </a:ln>
        </p:spPr>
      </p:cxnSp>
      <p:sp>
        <p:nvSpPr>
          <p:cNvPr id="988" name="Google Shape;988;p80"/>
          <p:cNvSpPr txBox="1"/>
          <p:nvPr/>
        </p:nvSpPr>
        <p:spPr>
          <a:xfrm>
            <a:off x="5369775" y="3959425"/>
            <a:ext cx="11244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2.5g/cm³</a:t>
            </a:r>
            <a:endParaRPr sz="1000">
              <a:solidFill>
                <a:srgbClr val="FF0000"/>
              </a:solidFill>
            </a:endParaRPr>
          </a:p>
        </p:txBody>
      </p:sp>
      <p:sp>
        <p:nvSpPr>
          <p:cNvPr id="989" name="Google Shape;989;p80"/>
          <p:cNvSpPr txBox="1"/>
          <p:nvPr/>
        </p:nvSpPr>
        <p:spPr>
          <a:xfrm>
            <a:off x="6127875" y="3715225"/>
            <a:ext cx="7860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10</a:t>
            </a:r>
            <a:r>
              <a:rPr lang="en" sz="1000">
                <a:solidFill>
                  <a:srgbClr val="FF0000"/>
                </a:solidFill>
              </a:rPr>
              <a:t>g/cm³</a:t>
            </a:r>
            <a:endParaRPr sz="1000">
              <a:solidFill>
                <a:srgbClr val="FF0000"/>
              </a:solidFill>
            </a:endParaRPr>
          </a:p>
        </p:txBody>
      </p:sp>
      <p:sp>
        <p:nvSpPr>
          <p:cNvPr id="990" name="Google Shape;990;p80"/>
          <p:cNvSpPr txBox="1"/>
          <p:nvPr/>
        </p:nvSpPr>
        <p:spPr>
          <a:xfrm>
            <a:off x="8001975" y="3959425"/>
            <a:ext cx="7860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FF0000"/>
                </a:solidFill>
              </a:rPr>
              <a:t>22g/cm³</a:t>
            </a:r>
            <a:endParaRPr sz="1000">
              <a:solidFill>
                <a:srgbClr val="FF0000"/>
              </a:solidFill>
            </a:endParaRPr>
          </a:p>
          <a:p>
            <a:pPr indent="0" lvl="0" marL="0" rtl="0" algn="l">
              <a:spcBef>
                <a:spcPts val="0"/>
              </a:spcBef>
              <a:spcAft>
                <a:spcPts val="0"/>
              </a:spcAft>
              <a:buNone/>
            </a:pPr>
            <a:r>
              <a:t/>
            </a:r>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4" name="Shape 994"/>
        <p:cNvGrpSpPr/>
        <p:nvPr/>
      </p:nvGrpSpPr>
      <p:grpSpPr>
        <a:xfrm>
          <a:off x="0" y="0"/>
          <a:ext cx="0" cy="0"/>
          <a:chOff x="0" y="0"/>
          <a:chExt cx="0" cy="0"/>
        </a:xfrm>
      </p:grpSpPr>
      <p:sp>
        <p:nvSpPr>
          <p:cNvPr id="995" name="Google Shape;995;p8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996" name="Google Shape;996;p81"/>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cxnSp>
        <p:nvCxnSpPr>
          <p:cNvPr id="997" name="Google Shape;997;p81"/>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998" name="Google Shape;998;p81"/>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999" name="Google Shape;999;p81"/>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000" name="Google Shape;1000;p81"/>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001" name="Google Shape;1001;p81"/>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1002" name="Google Shape;1002;p81"/>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
        <p:nvSpPr>
          <p:cNvPr id="1003" name="Google Shape;1003;p81"/>
          <p:cNvSpPr txBox="1"/>
          <p:nvPr/>
        </p:nvSpPr>
        <p:spPr>
          <a:xfrm>
            <a:off x="326100" y="1064950"/>
            <a:ext cx="4451400" cy="374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Finally, we calculate the mass of all the layers, by doing: </a:t>
            </a:r>
            <a:br>
              <a:rPr lang="en"/>
            </a:br>
            <a:endParaRPr/>
          </a:p>
          <a:p>
            <a:pPr indent="0" lvl="0" marL="0" rtl="0" algn="l">
              <a:spcBef>
                <a:spcPts val="0"/>
              </a:spcBef>
              <a:spcAft>
                <a:spcPts val="0"/>
              </a:spcAft>
              <a:buNone/>
            </a:pPr>
            <a:r>
              <a:rPr lang="en"/>
              <a:t>	Mass = Volume ⨉ Density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However, all the </a:t>
            </a:r>
            <a:r>
              <a:rPr lang="en">
                <a:solidFill>
                  <a:srgbClr val="FF0000"/>
                </a:solidFill>
              </a:rPr>
              <a:t>volumes so far are in kilometers-cubed (km</a:t>
            </a:r>
            <a:r>
              <a:rPr lang="en">
                <a:solidFill>
                  <a:srgbClr val="FF0000"/>
                </a:solidFill>
              </a:rPr>
              <a:t>³)</a:t>
            </a:r>
            <a:r>
              <a:rPr lang="en">
                <a:solidFill>
                  <a:schemeClr val="dk1"/>
                </a:solidFill>
              </a:rPr>
              <a:t> while all the</a:t>
            </a:r>
            <a:r>
              <a:rPr lang="en">
                <a:solidFill>
                  <a:srgbClr val="0000FF"/>
                </a:solidFill>
              </a:rPr>
              <a:t> densities are in grams-per-centimeter-cubed (g/cm³).</a:t>
            </a:r>
            <a:r>
              <a:rPr lang="en">
                <a:solidFill>
                  <a:schemeClr val="dk1"/>
                </a:solidFill>
              </a:rPr>
              <a:t>..</a:t>
            </a:r>
            <a:endParaRPr>
              <a:solidFill>
                <a:schemeClr val="dk1"/>
              </a:solidFill>
            </a:endParaRPr>
          </a:p>
        </p:txBody>
      </p:sp>
      <p:cxnSp>
        <p:nvCxnSpPr>
          <p:cNvPr id="1004" name="Google Shape;1004;p81"/>
          <p:cNvCxnSpPr/>
          <p:nvPr/>
        </p:nvCxnSpPr>
        <p:spPr>
          <a:xfrm>
            <a:off x="5689175" y="2695175"/>
            <a:ext cx="6600" cy="1297500"/>
          </a:xfrm>
          <a:prstGeom prst="straightConnector1">
            <a:avLst/>
          </a:prstGeom>
          <a:noFill/>
          <a:ln cap="flat" cmpd="sng" w="9525">
            <a:solidFill>
              <a:schemeClr val="dk2"/>
            </a:solidFill>
            <a:prstDash val="solid"/>
            <a:round/>
            <a:headEnd len="med" w="med" type="none"/>
            <a:tailEnd len="med" w="med" type="triangle"/>
          </a:ln>
        </p:spPr>
      </p:cxnSp>
      <p:cxnSp>
        <p:nvCxnSpPr>
          <p:cNvPr id="1005" name="Google Shape;1005;p81"/>
          <p:cNvCxnSpPr/>
          <p:nvPr/>
        </p:nvCxnSpPr>
        <p:spPr>
          <a:xfrm>
            <a:off x="6700575" y="3693275"/>
            <a:ext cx="0" cy="299400"/>
          </a:xfrm>
          <a:prstGeom prst="straightConnector1">
            <a:avLst/>
          </a:prstGeom>
          <a:noFill/>
          <a:ln cap="flat" cmpd="sng" w="9525">
            <a:solidFill>
              <a:schemeClr val="dk2"/>
            </a:solidFill>
            <a:prstDash val="solid"/>
            <a:round/>
            <a:headEnd len="med" w="med" type="none"/>
            <a:tailEnd len="med" w="med" type="triangle"/>
          </a:ln>
        </p:spPr>
      </p:cxnSp>
      <p:cxnSp>
        <p:nvCxnSpPr>
          <p:cNvPr id="1006" name="Google Shape;1006;p81"/>
          <p:cNvCxnSpPr/>
          <p:nvPr/>
        </p:nvCxnSpPr>
        <p:spPr>
          <a:xfrm>
            <a:off x="8264250" y="3793075"/>
            <a:ext cx="0" cy="206400"/>
          </a:xfrm>
          <a:prstGeom prst="straightConnector1">
            <a:avLst/>
          </a:prstGeom>
          <a:noFill/>
          <a:ln cap="flat" cmpd="sng" w="9525">
            <a:solidFill>
              <a:schemeClr val="dk2"/>
            </a:solidFill>
            <a:prstDash val="solid"/>
            <a:round/>
            <a:headEnd len="med" w="med" type="none"/>
            <a:tailEnd len="med" w="med" type="triangle"/>
          </a:ln>
        </p:spPr>
      </p:cxnSp>
      <p:sp>
        <p:nvSpPr>
          <p:cNvPr id="1007" name="Google Shape;1007;p81"/>
          <p:cNvSpPr txBox="1"/>
          <p:nvPr/>
        </p:nvSpPr>
        <p:spPr>
          <a:xfrm>
            <a:off x="5369775" y="3959425"/>
            <a:ext cx="11244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2.5g/cm³</a:t>
            </a:r>
            <a:endParaRPr sz="1000">
              <a:solidFill>
                <a:srgbClr val="FF0000"/>
              </a:solidFill>
            </a:endParaRPr>
          </a:p>
        </p:txBody>
      </p:sp>
      <p:sp>
        <p:nvSpPr>
          <p:cNvPr id="1008" name="Google Shape;1008;p81"/>
          <p:cNvSpPr txBox="1"/>
          <p:nvPr/>
        </p:nvSpPr>
        <p:spPr>
          <a:xfrm>
            <a:off x="6127875" y="3715225"/>
            <a:ext cx="7860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10g/cm³</a:t>
            </a:r>
            <a:endParaRPr sz="1000">
              <a:solidFill>
                <a:srgbClr val="FF0000"/>
              </a:solidFill>
            </a:endParaRPr>
          </a:p>
        </p:txBody>
      </p:sp>
      <p:sp>
        <p:nvSpPr>
          <p:cNvPr id="1009" name="Google Shape;1009;p81"/>
          <p:cNvSpPr txBox="1"/>
          <p:nvPr/>
        </p:nvSpPr>
        <p:spPr>
          <a:xfrm>
            <a:off x="8001975" y="3959425"/>
            <a:ext cx="7860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22g/cm³</a:t>
            </a:r>
            <a:endParaRPr sz="1000">
              <a:solidFill>
                <a:srgbClr val="FF0000"/>
              </a:solidFill>
            </a:endParaRPr>
          </a:p>
          <a:p>
            <a:pPr indent="0" lvl="0" marL="0" rtl="0" algn="l">
              <a:spcBef>
                <a:spcPts val="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9"/>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106" name="Google Shape;106;p19"/>
          <p:cNvSpPr txBox="1"/>
          <p:nvPr>
            <p:ph idx="1" type="body"/>
          </p:nvPr>
        </p:nvSpPr>
        <p:spPr>
          <a:xfrm>
            <a:off x="311700" y="1152475"/>
            <a:ext cx="39825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first step is to interpret the graph. What does it mean? </a:t>
            </a:r>
            <a:endParaRPr/>
          </a:p>
          <a:p>
            <a:pPr indent="-342900" lvl="0" marL="457200" rtl="0" algn="l">
              <a:spcBef>
                <a:spcPts val="1600"/>
              </a:spcBef>
              <a:spcAft>
                <a:spcPts val="0"/>
              </a:spcAft>
              <a:buSzPts val="1800"/>
              <a:buChar char="●"/>
            </a:pPr>
            <a:r>
              <a:rPr lang="en"/>
              <a:t>Using this, we can label the different regions of the Earth:</a:t>
            </a:r>
            <a:endParaRPr/>
          </a:p>
          <a:p>
            <a:pPr indent="-342900" lvl="0" marL="457200" rtl="0" algn="l">
              <a:spcBef>
                <a:spcPts val="0"/>
              </a:spcBef>
              <a:spcAft>
                <a:spcPts val="0"/>
              </a:spcAft>
              <a:buSzPts val="1800"/>
              <a:buChar char="●"/>
            </a:pPr>
            <a:r>
              <a:rPr lang="en"/>
              <a:t>(It doesn’t matter what you call them!) </a:t>
            </a:r>
            <a:endParaRPr/>
          </a:p>
          <a:p>
            <a:pPr indent="-342900" lvl="0" marL="457200" rtl="0" algn="l">
              <a:spcBef>
                <a:spcPts val="0"/>
              </a:spcBef>
              <a:spcAft>
                <a:spcPts val="0"/>
              </a:spcAft>
              <a:buSzPts val="1800"/>
              <a:buChar char="●"/>
            </a:pPr>
            <a:r>
              <a:rPr lang="en"/>
              <a:t>Now, estimate the thickness of each layer... </a:t>
            </a:r>
            <a:endParaRPr/>
          </a:p>
        </p:txBody>
      </p:sp>
      <p:pic>
        <p:nvPicPr>
          <p:cNvPr id="107" name="Google Shape;107;p19"/>
          <p:cNvPicPr preferRelativeResize="0"/>
          <p:nvPr/>
        </p:nvPicPr>
        <p:blipFill>
          <a:blip r:embed="rId3">
            <a:alphaModFix/>
          </a:blip>
          <a:stretch>
            <a:fillRect/>
          </a:stretch>
        </p:blipFill>
        <p:spPr>
          <a:xfrm>
            <a:off x="4446600" y="1152475"/>
            <a:ext cx="4591525" cy="3301250"/>
          </a:xfrm>
          <a:prstGeom prst="rect">
            <a:avLst/>
          </a:prstGeom>
          <a:noFill/>
          <a:ln>
            <a:noFill/>
          </a:ln>
        </p:spPr>
      </p:pic>
      <p:cxnSp>
        <p:nvCxnSpPr>
          <p:cNvPr id="108" name="Google Shape;108;p19"/>
          <p:cNvCxnSpPr/>
          <p:nvPr/>
        </p:nvCxnSpPr>
        <p:spPr>
          <a:xfrm rot="10800000">
            <a:off x="4942525" y="1626625"/>
            <a:ext cx="4003800" cy="2700"/>
          </a:xfrm>
          <a:prstGeom prst="straightConnector1">
            <a:avLst/>
          </a:prstGeom>
          <a:noFill/>
          <a:ln cap="flat" cmpd="sng" w="9525">
            <a:solidFill>
              <a:schemeClr val="dk2"/>
            </a:solidFill>
            <a:prstDash val="solid"/>
            <a:round/>
            <a:headEnd len="med" w="med" type="none"/>
            <a:tailEnd len="med" w="med" type="none"/>
          </a:ln>
        </p:spPr>
      </p:cxnSp>
      <p:cxnSp>
        <p:nvCxnSpPr>
          <p:cNvPr id="109" name="Google Shape;109;p19"/>
          <p:cNvCxnSpPr/>
          <p:nvPr/>
        </p:nvCxnSpPr>
        <p:spPr>
          <a:xfrm rot="10800000">
            <a:off x="5015175" y="2568600"/>
            <a:ext cx="4101600" cy="4500"/>
          </a:xfrm>
          <a:prstGeom prst="straightConnector1">
            <a:avLst/>
          </a:prstGeom>
          <a:noFill/>
          <a:ln cap="flat" cmpd="sng" w="9525">
            <a:solidFill>
              <a:schemeClr val="dk2"/>
            </a:solidFill>
            <a:prstDash val="solid"/>
            <a:round/>
            <a:headEnd len="med" w="med" type="none"/>
            <a:tailEnd len="med" w="med" type="none"/>
          </a:ln>
        </p:spPr>
      </p:cxnSp>
      <p:cxnSp>
        <p:nvCxnSpPr>
          <p:cNvPr id="110" name="Google Shape;110;p19"/>
          <p:cNvCxnSpPr/>
          <p:nvPr/>
        </p:nvCxnSpPr>
        <p:spPr>
          <a:xfrm rot="10800000">
            <a:off x="5034325" y="3404750"/>
            <a:ext cx="4003800" cy="27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3" name="Shape 1013"/>
        <p:cNvGrpSpPr/>
        <p:nvPr/>
      </p:nvGrpSpPr>
      <p:grpSpPr>
        <a:xfrm>
          <a:off x="0" y="0"/>
          <a:ext cx="0" cy="0"/>
          <a:chOff x="0" y="0"/>
          <a:chExt cx="0" cy="0"/>
        </a:xfrm>
      </p:grpSpPr>
      <p:sp>
        <p:nvSpPr>
          <p:cNvPr id="1014" name="Google Shape;1014;p8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1015" name="Google Shape;1015;p82"/>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cxnSp>
        <p:nvCxnSpPr>
          <p:cNvPr id="1016" name="Google Shape;1016;p82"/>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1017" name="Google Shape;1017;p82"/>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1018" name="Google Shape;1018;p82"/>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019" name="Google Shape;1019;p82"/>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020" name="Google Shape;1020;p82"/>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1021" name="Google Shape;1021;p82"/>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
        <p:nvSpPr>
          <p:cNvPr id="1022" name="Google Shape;1022;p82"/>
          <p:cNvSpPr txBox="1"/>
          <p:nvPr/>
        </p:nvSpPr>
        <p:spPr>
          <a:xfrm>
            <a:off x="326100" y="1064950"/>
            <a:ext cx="4451400" cy="374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Finally, we calculate the mass of all the layers, by doing: </a:t>
            </a:r>
            <a:br>
              <a:rPr lang="en"/>
            </a:br>
            <a:endParaRPr/>
          </a:p>
          <a:p>
            <a:pPr indent="0" lvl="0" marL="0" rtl="0" algn="l">
              <a:spcBef>
                <a:spcPts val="0"/>
              </a:spcBef>
              <a:spcAft>
                <a:spcPts val="0"/>
              </a:spcAft>
              <a:buNone/>
            </a:pPr>
            <a:r>
              <a:rPr lang="en"/>
              <a:t>	Mass = Volume ⨉ Density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However, all the </a:t>
            </a:r>
            <a:r>
              <a:rPr lang="en">
                <a:solidFill>
                  <a:srgbClr val="FF0000"/>
                </a:solidFill>
              </a:rPr>
              <a:t>volumes so far are in kilometers-cubed (km³)</a:t>
            </a:r>
            <a:r>
              <a:rPr lang="en">
                <a:solidFill>
                  <a:schemeClr val="dk1"/>
                </a:solidFill>
              </a:rPr>
              <a:t> while all the</a:t>
            </a:r>
            <a:r>
              <a:rPr lang="en">
                <a:solidFill>
                  <a:srgbClr val="0000FF"/>
                </a:solidFill>
              </a:rPr>
              <a:t> densities are in grams-per-centimeter-cubed (g/cm³).</a:t>
            </a:r>
            <a:r>
              <a:rPr lang="en">
                <a:solidFill>
                  <a:schemeClr val="dk1"/>
                </a:solidFill>
              </a:rPr>
              <a:t>..</a:t>
            </a:r>
            <a:endParaRPr>
              <a:solidFill>
                <a:schemeClr val="dk1"/>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So we need to convert all the volumes to cm³ so the units all match...</a:t>
            </a:r>
            <a:endParaRPr>
              <a:solidFill>
                <a:schemeClr val="dk1"/>
              </a:solidFill>
            </a:endParaRPr>
          </a:p>
        </p:txBody>
      </p:sp>
      <p:cxnSp>
        <p:nvCxnSpPr>
          <p:cNvPr id="1023" name="Google Shape;1023;p82"/>
          <p:cNvCxnSpPr/>
          <p:nvPr/>
        </p:nvCxnSpPr>
        <p:spPr>
          <a:xfrm>
            <a:off x="5689175" y="2695175"/>
            <a:ext cx="6600" cy="1297500"/>
          </a:xfrm>
          <a:prstGeom prst="straightConnector1">
            <a:avLst/>
          </a:prstGeom>
          <a:noFill/>
          <a:ln cap="flat" cmpd="sng" w="9525">
            <a:solidFill>
              <a:schemeClr val="dk2"/>
            </a:solidFill>
            <a:prstDash val="solid"/>
            <a:round/>
            <a:headEnd len="med" w="med" type="none"/>
            <a:tailEnd len="med" w="med" type="triangle"/>
          </a:ln>
        </p:spPr>
      </p:cxnSp>
      <p:cxnSp>
        <p:nvCxnSpPr>
          <p:cNvPr id="1024" name="Google Shape;1024;p82"/>
          <p:cNvCxnSpPr/>
          <p:nvPr/>
        </p:nvCxnSpPr>
        <p:spPr>
          <a:xfrm>
            <a:off x="6700575" y="3693275"/>
            <a:ext cx="0" cy="299400"/>
          </a:xfrm>
          <a:prstGeom prst="straightConnector1">
            <a:avLst/>
          </a:prstGeom>
          <a:noFill/>
          <a:ln cap="flat" cmpd="sng" w="9525">
            <a:solidFill>
              <a:schemeClr val="dk2"/>
            </a:solidFill>
            <a:prstDash val="solid"/>
            <a:round/>
            <a:headEnd len="med" w="med" type="none"/>
            <a:tailEnd len="med" w="med" type="triangle"/>
          </a:ln>
        </p:spPr>
      </p:cxnSp>
      <p:cxnSp>
        <p:nvCxnSpPr>
          <p:cNvPr id="1025" name="Google Shape;1025;p82"/>
          <p:cNvCxnSpPr/>
          <p:nvPr/>
        </p:nvCxnSpPr>
        <p:spPr>
          <a:xfrm>
            <a:off x="8264250" y="3793075"/>
            <a:ext cx="0" cy="206400"/>
          </a:xfrm>
          <a:prstGeom prst="straightConnector1">
            <a:avLst/>
          </a:prstGeom>
          <a:noFill/>
          <a:ln cap="flat" cmpd="sng" w="9525">
            <a:solidFill>
              <a:schemeClr val="dk2"/>
            </a:solidFill>
            <a:prstDash val="solid"/>
            <a:round/>
            <a:headEnd len="med" w="med" type="none"/>
            <a:tailEnd len="med" w="med" type="triangle"/>
          </a:ln>
        </p:spPr>
      </p:cxnSp>
      <p:sp>
        <p:nvSpPr>
          <p:cNvPr id="1026" name="Google Shape;1026;p82"/>
          <p:cNvSpPr txBox="1"/>
          <p:nvPr/>
        </p:nvSpPr>
        <p:spPr>
          <a:xfrm>
            <a:off x="5369775" y="3959425"/>
            <a:ext cx="11244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2.5g/cm³</a:t>
            </a:r>
            <a:endParaRPr sz="1000">
              <a:solidFill>
                <a:srgbClr val="FF0000"/>
              </a:solidFill>
            </a:endParaRPr>
          </a:p>
        </p:txBody>
      </p:sp>
      <p:sp>
        <p:nvSpPr>
          <p:cNvPr id="1027" name="Google Shape;1027;p82"/>
          <p:cNvSpPr txBox="1"/>
          <p:nvPr/>
        </p:nvSpPr>
        <p:spPr>
          <a:xfrm>
            <a:off x="6127875" y="3715225"/>
            <a:ext cx="7860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10g/cm³</a:t>
            </a:r>
            <a:endParaRPr sz="1000">
              <a:solidFill>
                <a:srgbClr val="FF0000"/>
              </a:solidFill>
            </a:endParaRPr>
          </a:p>
        </p:txBody>
      </p:sp>
      <p:sp>
        <p:nvSpPr>
          <p:cNvPr id="1028" name="Google Shape;1028;p82"/>
          <p:cNvSpPr txBox="1"/>
          <p:nvPr/>
        </p:nvSpPr>
        <p:spPr>
          <a:xfrm>
            <a:off x="8001975" y="3959425"/>
            <a:ext cx="7860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22g/cm³</a:t>
            </a:r>
            <a:endParaRPr sz="1000">
              <a:solidFill>
                <a:srgbClr val="FF0000"/>
              </a:solidFill>
            </a:endParaRPr>
          </a:p>
          <a:p>
            <a:pPr indent="0" lvl="0" marL="0" rtl="0" algn="l">
              <a:spcBef>
                <a:spcPts val="0"/>
              </a:spcBef>
              <a:spcAft>
                <a:spcPts val="0"/>
              </a:spcAft>
              <a:buNone/>
            </a:pPr>
            <a:r>
              <a:t/>
            </a:r>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2" name="Shape 1032"/>
        <p:cNvGrpSpPr/>
        <p:nvPr/>
      </p:nvGrpSpPr>
      <p:grpSpPr>
        <a:xfrm>
          <a:off x="0" y="0"/>
          <a:ext cx="0" cy="0"/>
          <a:chOff x="0" y="0"/>
          <a:chExt cx="0" cy="0"/>
        </a:xfrm>
      </p:grpSpPr>
      <p:sp>
        <p:nvSpPr>
          <p:cNvPr id="1033" name="Google Shape;1033;p8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1034" name="Google Shape;1034;p83"/>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sp>
        <p:nvSpPr>
          <p:cNvPr id="1035" name="Google Shape;1035;p83"/>
          <p:cNvSpPr txBox="1"/>
          <p:nvPr/>
        </p:nvSpPr>
        <p:spPr>
          <a:xfrm>
            <a:off x="138625" y="1154975"/>
            <a:ext cx="4631400" cy="358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FF"/>
                </a:solidFill>
              </a:rPr>
              <a:t>1km³ = (100,000cm)³ = (10⁵cm)³ = 10¹⁵cm³</a:t>
            </a:r>
            <a:endParaRPr>
              <a:solidFill>
                <a:srgbClr val="FF00FF"/>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Outer Layer: 1.4 ⨉ 10¹⁵ ⨉ </a:t>
            </a:r>
            <a:r>
              <a:rPr lang="en">
                <a:solidFill>
                  <a:srgbClr val="FF00FF"/>
                </a:solidFill>
              </a:rPr>
              <a:t>10¹⁵cm³</a:t>
            </a:r>
            <a:endParaRPr>
              <a:solidFill>
                <a:srgbClr val="FF00FF"/>
              </a:solidFill>
            </a:endParaRPr>
          </a:p>
          <a:p>
            <a:pPr indent="0" lvl="0" marL="457200" rtl="0" algn="l">
              <a:spcBef>
                <a:spcPts val="0"/>
              </a:spcBef>
              <a:spcAft>
                <a:spcPts val="0"/>
              </a:spcAft>
              <a:buNone/>
            </a:pPr>
            <a:r>
              <a:rPr lang="en">
                <a:solidFill>
                  <a:srgbClr val="0000FF"/>
                </a:solidFill>
              </a:rPr>
              <a:t>= 1.4 ⨉ 10³⁰cm³</a:t>
            </a:r>
            <a:endParaRPr>
              <a:solidFill>
                <a:srgbClr val="0000FF"/>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Middle Layer: 3.3 ⨉ 10¹² ⨉ </a:t>
            </a:r>
            <a:r>
              <a:rPr lang="en">
                <a:solidFill>
                  <a:srgbClr val="FF00FF"/>
                </a:solidFill>
              </a:rPr>
              <a:t>10¹⁵cm³</a:t>
            </a:r>
            <a:endParaRPr>
              <a:solidFill>
                <a:srgbClr val="FF00FF"/>
              </a:solidFill>
            </a:endParaRPr>
          </a:p>
          <a:p>
            <a:pPr indent="0" lvl="0" marL="457200" rtl="0" algn="l">
              <a:spcBef>
                <a:spcPts val="0"/>
              </a:spcBef>
              <a:spcAft>
                <a:spcPts val="0"/>
              </a:spcAft>
              <a:buNone/>
            </a:pPr>
            <a:r>
              <a:rPr lang="en">
                <a:solidFill>
                  <a:srgbClr val="0000FF"/>
                </a:solidFill>
              </a:rPr>
              <a:t>= 3.3 ⨉ 10²⁷cm³</a:t>
            </a:r>
            <a:endParaRPr>
              <a:solidFill>
                <a:srgbClr val="FF00FF"/>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Core: 9.0 ⨉ 10¹¹ ⨉ </a:t>
            </a:r>
            <a:r>
              <a:rPr lang="en">
                <a:solidFill>
                  <a:srgbClr val="FF00FF"/>
                </a:solidFill>
              </a:rPr>
              <a:t>10¹⁵cm³</a:t>
            </a:r>
            <a:endParaRPr>
              <a:solidFill>
                <a:srgbClr val="FF00FF"/>
              </a:solidFill>
            </a:endParaRPr>
          </a:p>
          <a:p>
            <a:pPr indent="0" lvl="0" marL="457200" rtl="0" algn="l">
              <a:spcBef>
                <a:spcPts val="0"/>
              </a:spcBef>
              <a:spcAft>
                <a:spcPts val="0"/>
              </a:spcAft>
              <a:buNone/>
            </a:pPr>
            <a:r>
              <a:rPr lang="en">
                <a:solidFill>
                  <a:srgbClr val="0000FF"/>
                </a:solidFill>
              </a:rPr>
              <a:t>= 9.0 ⨉ 10²⁶cm³</a:t>
            </a:r>
            <a:endParaRPr>
              <a:solidFill>
                <a:srgbClr val="FF00FF"/>
              </a:solidFill>
            </a:endParaRPr>
          </a:p>
        </p:txBody>
      </p:sp>
      <p:cxnSp>
        <p:nvCxnSpPr>
          <p:cNvPr id="1036" name="Google Shape;1036;p83"/>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1037" name="Google Shape;1037;p83"/>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1038" name="Google Shape;1038;p83"/>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039" name="Google Shape;1039;p83"/>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040" name="Google Shape;1040;p83"/>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1041" name="Google Shape;1041;p83"/>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5" name="Shape 1045"/>
        <p:cNvGrpSpPr/>
        <p:nvPr/>
      </p:nvGrpSpPr>
      <p:grpSpPr>
        <a:xfrm>
          <a:off x="0" y="0"/>
          <a:ext cx="0" cy="0"/>
          <a:chOff x="0" y="0"/>
          <a:chExt cx="0" cy="0"/>
        </a:xfrm>
      </p:grpSpPr>
      <p:sp>
        <p:nvSpPr>
          <p:cNvPr id="1046" name="Google Shape;1046;p8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1047" name="Google Shape;1047;p84"/>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sp>
        <p:nvSpPr>
          <p:cNvPr id="1048" name="Google Shape;1048;p84"/>
          <p:cNvSpPr txBox="1"/>
          <p:nvPr/>
        </p:nvSpPr>
        <p:spPr>
          <a:xfrm>
            <a:off x="138625" y="1154975"/>
            <a:ext cx="4631400" cy="358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Now, we can use </a:t>
            </a:r>
            <a:endParaRPr/>
          </a:p>
          <a:p>
            <a:pPr indent="0" lvl="0" marL="0" rtl="0" algn="l">
              <a:spcBef>
                <a:spcPts val="0"/>
              </a:spcBef>
              <a:spcAft>
                <a:spcPts val="0"/>
              </a:spcAft>
              <a:buNone/>
            </a:pPr>
            <a:r>
              <a:t/>
            </a:r>
            <a:endParaRPr/>
          </a:p>
          <a:p>
            <a:pPr indent="457200" lvl="0" marL="0" rtl="0" algn="l">
              <a:spcBef>
                <a:spcPts val="0"/>
              </a:spcBef>
              <a:spcAft>
                <a:spcPts val="0"/>
              </a:spcAft>
              <a:buNone/>
            </a:pPr>
            <a:r>
              <a:rPr lang="en">
                <a:solidFill>
                  <a:schemeClr val="dk1"/>
                </a:solidFill>
              </a:rPr>
              <a:t>Mass = Volume ⨉ Density</a:t>
            </a:r>
            <a:endParaRPr>
              <a:solidFill>
                <a:schemeClr val="dk1"/>
              </a:solidFill>
            </a:endParaRPr>
          </a:p>
          <a:p>
            <a:pPr indent="45720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to find the masses of each layer of Jupiter… </a:t>
            </a:r>
            <a:endParaRPr>
              <a:solidFill>
                <a:schemeClr val="dk1"/>
              </a:solidFill>
            </a:endParaRPr>
          </a:p>
          <a:p>
            <a:pPr indent="0" lvl="0" marL="0" rtl="0" algn="l">
              <a:spcBef>
                <a:spcPts val="0"/>
              </a:spcBef>
              <a:spcAft>
                <a:spcPts val="0"/>
              </a:spcAft>
              <a:buNone/>
            </a:pPr>
            <a:r>
              <a:t/>
            </a:r>
            <a:endParaRPr/>
          </a:p>
        </p:txBody>
      </p:sp>
      <p:cxnSp>
        <p:nvCxnSpPr>
          <p:cNvPr id="1049" name="Google Shape;1049;p84"/>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1050" name="Google Shape;1050;p84"/>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1051" name="Google Shape;1051;p84"/>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052" name="Google Shape;1052;p84"/>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053" name="Google Shape;1053;p84"/>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1054" name="Google Shape;1054;p84"/>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8" name="Shape 1058"/>
        <p:cNvGrpSpPr/>
        <p:nvPr/>
      </p:nvGrpSpPr>
      <p:grpSpPr>
        <a:xfrm>
          <a:off x="0" y="0"/>
          <a:ext cx="0" cy="0"/>
          <a:chOff x="0" y="0"/>
          <a:chExt cx="0" cy="0"/>
        </a:xfrm>
      </p:grpSpPr>
      <p:sp>
        <p:nvSpPr>
          <p:cNvPr id="1059" name="Google Shape;1059;p8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1060" name="Google Shape;1060;p85"/>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sp>
        <p:nvSpPr>
          <p:cNvPr id="1061" name="Google Shape;1061;p85"/>
          <p:cNvSpPr txBox="1"/>
          <p:nvPr/>
        </p:nvSpPr>
        <p:spPr>
          <a:xfrm>
            <a:off x="138625" y="1154975"/>
            <a:ext cx="4631400" cy="358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Now, we can use </a:t>
            </a:r>
            <a:endParaRPr/>
          </a:p>
          <a:p>
            <a:pPr indent="0" lvl="0" marL="0" rtl="0" algn="l">
              <a:spcBef>
                <a:spcPts val="0"/>
              </a:spcBef>
              <a:spcAft>
                <a:spcPts val="0"/>
              </a:spcAft>
              <a:buNone/>
            </a:pPr>
            <a:r>
              <a:t/>
            </a:r>
            <a:endParaRPr/>
          </a:p>
          <a:p>
            <a:pPr indent="457200" lvl="0" marL="0" rtl="0" algn="l">
              <a:spcBef>
                <a:spcPts val="0"/>
              </a:spcBef>
              <a:spcAft>
                <a:spcPts val="0"/>
              </a:spcAft>
              <a:buNone/>
            </a:pPr>
            <a:r>
              <a:rPr lang="en">
                <a:solidFill>
                  <a:schemeClr val="dk1"/>
                </a:solidFill>
              </a:rPr>
              <a:t>Mass = Volume ⨉ Density</a:t>
            </a:r>
            <a:endParaRPr>
              <a:solidFill>
                <a:schemeClr val="dk1"/>
              </a:solidFill>
            </a:endParaRPr>
          </a:p>
          <a:p>
            <a:pPr indent="45720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to find the masses of each layer of Jupiter: </a:t>
            </a:r>
            <a:endParaRPr>
              <a:solidFill>
                <a:schemeClr val="dk1"/>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Outer Layer: Mass = </a:t>
            </a:r>
            <a:r>
              <a:rPr lang="en">
                <a:solidFill>
                  <a:srgbClr val="0000FF"/>
                </a:solidFill>
              </a:rPr>
              <a:t>1.4 ⨉ 10³⁰cm³ </a:t>
            </a:r>
            <a:r>
              <a:rPr lang="en"/>
              <a:t>⨉ </a:t>
            </a:r>
            <a:r>
              <a:rPr lang="en">
                <a:solidFill>
                  <a:srgbClr val="FF0000"/>
                </a:solidFill>
              </a:rPr>
              <a:t>2.5g/cm³</a:t>
            </a:r>
            <a:endParaRPr>
              <a:solidFill>
                <a:srgbClr val="FF0000"/>
              </a:solidFill>
            </a:endParaRPr>
          </a:p>
          <a:p>
            <a:pPr indent="0" lvl="0" marL="457200" rtl="0" algn="l">
              <a:spcBef>
                <a:spcPts val="0"/>
              </a:spcBef>
              <a:spcAft>
                <a:spcPts val="0"/>
              </a:spcAft>
              <a:buNone/>
            </a:pPr>
            <a:r>
              <a:rPr lang="en">
                <a:solidFill>
                  <a:srgbClr val="42CF20"/>
                </a:solidFill>
              </a:rPr>
              <a:t>= 3.5 ⨉ 10³⁰g</a:t>
            </a:r>
            <a:endParaRPr>
              <a:solidFill>
                <a:srgbClr val="42CF20"/>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Middle Layer: Mass = </a:t>
            </a:r>
            <a:r>
              <a:rPr lang="en">
                <a:solidFill>
                  <a:srgbClr val="0000FF"/>
                </a:solidFill>
              </a:rPr>
              <a:t>3.3 ⨉ 10²⁷cm³ </a:t>
            </a:r>
            <a:r>
              <a:rPr lang="en">
                <a:solidFill>
                  <a:schemeClr val="dk1"/>
                </a:solidFill>
              </a:rPr>
              <a:t>⨉ </a:t>
            </a:r>
            <a:r>
              <a:rPr lang="en">
                <a:solidFill>
                  <a:srgbClr val="FF0000"/>
                </a:solidFill>
              </a:rPr>
              <a:t>10g/cm³</a:t>
            </a:r>
            <a:endParaRPr>
              <a:solidFill>
                <a:srgbClr val="FF0000"/>
              </a:solidFill>
            </a:endParaRPr>
          </a:p>
          <a:p>
            <a:pPr indent="0" lvl="0" marL="457200" rtl="0" algn="l">
              <a:spcBef>
                <a:spcPts val="0"/>
              </a:spcBef>
              <a:spcAft>
                <a:spcPts val="0"/>
              </a:spcAft>
              <a:buNone/>
            </a:pPr>
            <a:r>
              <a:rPr lang="en">
                <a:solidFill>
                  <a:srgbClr val="42CF20"/>
                </a:solidFill>
              </a:rPr>
              <a:t>= 3.3 ⨉ 10²⁸g</a:t>
            </a:r>
            <a:endParaRPr>
              <a:solidFill>
                <a:srgbClr val="42CF20"/>
              </a:solidFill>
            </a:endParaRPr>
          </a:p>
          <a:p>
            <a:pPr indent="0" lvl="0" marL="45720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Core: Mass = </a:t>
            </a:r>
            <a:r>
              <a:rPr lang="en">
                <a:solidFill>
                  <a:srgbClr val="0000FF"/>
                </a:solidFill>
              </a:rPr>
              <a:t>9.0 ⨉ 10²⁶cm³ </a:t>
            </a:r>
            <a:r>
              <a:rPr lang="en">
                <a:solidFill>
                  <a:schemeClr val="dk1"/>
                </a:solidFill>
              </a:rPr>
              <a:t>⨉</a:t>
            </a:r>
            <a:r>
              <a:rPr lang="en">
                <a:solidFill>
                  <a:srgbClr val="FF0000"/>
                </a:solidFill>
              </a:rPr>
              <a:t> 22g/cm³</a:t>
            </a:r>
            <a:endParaRPr>
              <a:solidFill>
                <a:srgbClr val="FF0000"/>
              </a:solidFill>
            </a:endParaRPr>
          </a:p>
          <a:p>
            <a:pPr indent="0" lvl="0" marL="457200" rtl="0" algn="l">
              <a:spcBef>
                <a:spcPts val="0"/>
              </a:spcBef>
              <a:spcAft>
                <a:spcPts val="0"/>
              </a:spcAft>
              <a:buNone/>
            </a:pPr>
            <a:r>
              <a:rPr lang="en">
                <a:solidFill>
                  <a:srgbClr val="42CF20"/>
                </a:solidFill>
              </a:rPr>
              <a:t>= 2.0 ⨉ 10²⁸g</a:t>
            </a:r>
            <a:endParaRPr/>
          </a:p>
          <a:p>
            <a:pPr indent="0" lvl="0" marL="457200" rtl="0" algn="l">
              <a:spcBef>
                <a:spcPts val="0"/>
              </a:spcBef>
              <a:spcAft>
                <a:spcPts val="0"/>
              </a:spcAft>
              <a:buNone/>
            </a:pPr>
            <a:r>
              <a:t/>
            </a:r>
            <a:endParaRPr/>
          </a:p>
          <a:p>
            <a:pPr indent="0" lvl="0" marL="0" rtl="0" algn="l">
              <a:spcBef>
                <a:spcPts val="0"/>
              </a:spcBef>
              <a:spcAft>
                <a:spcPts val="0"/>
              </a:spcAft>
              <a:buNone/>
            </a:pPr>
            <a:r>
              <a:rPr lang="en"/>
              <a:t>Total mass = 3.6 ⨉ 10³⁰g</a:t>
            </a:r>
            <a:endParaRPr/>
          </a:p>
          <a:p>
            <a:pPr indent="0" lvl="0" marL="0" rtl="0" algn="l">
              <a:spcBef>
                <a:spcPts val="0"/>
              </a:spcBef>
              <a:spcAft>
                <a:spcPts val="0"/>
              </a:spcAft>
              <a:buNone/>
            </a:pPr>
            <a:r>
              <a:t/>
            </a:r>
            <a:endParaRPr>
              <a:solidFill>
                <a:srgbClr val="0000FF"/>
              </a:solidFill>
            </a:endParaRPr>
          </a:p>
          <a:p>
            <a:pPr indent="0" lvl="0" marL="0" rtl="0" algn="l">
              <a:spcBef>
                <a:spcPts val="0"/>
              </a:spcBef>
              <a:spcAft>
                <a:spcPts val="0"/>
              </a:spcAft>
              <a:buNone/>
            </a:pPr>
            <a:r>
              <a:t/>
            </a:r>
            <a:endParaRPr>
              <a:solidFill>
                <a:srgbClr val="0000FF"/>
              </a:solidFill>
            </a:endParaRPr>
          </a:p>
          <a:p>
            <a:pPr indent="0" lvl="0" marL="457200" rtl="0" algn="l">
              <a:spcBef>
                <a:spcPts val="0"/>
              </a:spcBef>
              <a:spcAft>
                <a:spcPts val="0"/>
              </a:spcAft>
              <a:buNone/>
            </a:pPr>
            <a:r>
              <a:t/>
            </a:r>
            <a:endParaRPr>
              <a:solidFill>
                <a:srgbClr val="42CF20"/>
              </a:solidFill>
            </a:endParaRPr>
          </a:p>
          <a:p>
            <a:pPr indent="0" lvl="0" marL="457200" rtl="0" algn="l">
              <a:spcBef>
                <a:spcPts val="0"/>
              </a:spcBef>
              <a:spcAft>
                <a:spcPts val="0"/>
              </a:spcAft>
              <a:buNone/>
            </a:pPr>
            <a:r>
              <a:t/>
            </a:r>
            <a:endParaRPr>
              <a:solidFill>
                <a:srgbClr val="42CF20"/>
              </a:solidFill>
            </a:endParaRPr>
          </a:p>
          <a:p>
            <a:pPr indent="0" lvl="0" marL="0" rtl="0" algn="l">
              <a:spcBef>
                <a:spcPts val="0"/>
              </a:spcBef>
              <a:spcAft>
                <a:spcPts val="0"/>
              </a:spcAft>
              <a:buNone/>
            </a:pPr>
            <a:r>
              <a:t/>
            </a:r>
            <a:endParaRPr/>
          </a:p>
        </p:txBody>
      </p:sp>
      <p:cxnSp>
        <p:nvCxnSpPr>
          <p:cNvPr id="1062" name="Google Shape;1062;p85"/>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1063" name="Google Shape;1063;p85"/>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1064" name="Google Shape;1064;p85"/>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065" name="Google Shape;1065;p85"/>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066" name="Google Shape;1066;p85"/>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1067" name="Google Shape;1067;p85"/>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1" name="Shape 1071"/>
        <p:cNvGrpSpPr/>
        <p:nvPr/>
      </p:nvGrpSpPr>
      <p:grpSpPr>
        <a:xfrm>
          <a:off x="0" y="0"/>
          <a:ext cx="0" cy="0"/>
          <a:chOff x="0" y="0"/>
          <a:chExt cx="0" cy="0"/>
        </a:xfrm>
      </p:grpSpPr>
      <p:sp>
        <p:nvSpPr>
          <p:cNvPr id="1072" name="Google Shape;1072;p8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1073" name="Google Shape;1073;p86"/>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sp>
        <p:nvSpPr>
          <p:cNvPr id="1074" name="Google Shape;1074;p86"/>
          <p:cNvSpPr txBox="1"/>
          <p:nvPr/>
        </p:nvSpPr>
        <p:spPr>
          <a:xfrm>
            <a:off x="138625" y="1154975"/>
            <a:ext cx="4631400" cy="358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Using the fact that 1kg = 10³</a:t>
            </a:r>
            <a:r>
              <a:rPr lang="en">
                <a:solidFill>
                  <a:schemeClr val="dk1"/>
                </a:solidFill>
              </a:rPr>
              <a:t>g and 1 Tonne = 10³kg = 10⁶g: </a:t>
            </a:r>
            <a:endParaRPr>
              <a:solidFill>
                <a:schemeClr val="dk1"/>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Outer Layer: Mass </a:t>
            </a:r>
            <a:r>
              <a:rPr lang="en"/>
              <a:t>= 3.5 ⨉ 10³⁰g</a:t>
            </a:r>
            <a:endParaRPr/>
          </a:p>
          <a:p>
            <a:pPr indent="0" lvl="0" marL="457200" rtl="0" algn="l">
              <a:spcBef>
                <a:spcPts val="0"/>
              </a:spcBef>
              <a:spcAft>
                <a:spcPts val="0"/>
              </a:spcAft>
              <a:buNone/>
            </a:pPr>
            <a:r>
              <a:rPr lang="en">
                <a:solidFill>
                  <a:srgbClr val="0000FF"/>
                </a:solidFill>
              </a:rPr>
              <a:t>= 3.5 ⨉ 10²⁷kg = 3.5 ⨉ 10²⁴ Tonnes</a:t>
            </a:r>
            <a:endParaRPr>
              <a:solidFill>
                <a:srgbClr val="0000FF"/>
              </a:solidFill>
            </a:endParaRPr>
          </a:p>
          <a:p>
            <a:pPr indent="0" lvl="0" marL="457200" rtl="0" algn="l">
              <a:spcBef>
                <a:spcPts val="0"/>
              </a:spcBef>
              <a:spcAft>
                <a:spcPts val="0"/>
              </a:spcAft>
              <a:buNone/>
            </a:pPr>
            <a:r>
              <a:t/>
            </a:r>
            <a:endParaRPr>
              <a:solidFill>
                <a:schemeClr val="dk1"/>
              </a:solidFill>
            </a:endParaRPr>
          </a:p>
          <a:p>
            <a:pPr indent="-317500" lvl="0" marL="457200" rtl="0" algn="l">
              <a:spcBef>
                <a:spcPts val="0"/>
              </a:spcBef>
              <a:spcAft>
                <a:spcPts val="0"/>
              </a:spcAft>
              <a:buSzPts val="1400"/>
              <a:buChar char="●"/>
            </a:pPr>
            <a:r>
              <a:rPr lang="en"/>
              <a:t>Middle Layer: Mass = 3.3 ⨉ 10²⁸g</a:t>
            </a:r>
            <a:endParaRPr/>
          </a:p>
          <a:p>
            <a:pPr indent="0" lvl="0" marL="457200" rtl="0" algn="l">
              <a:spcBef>
                <a:spcPts val="0"/>
              </a:spcBef>
              <a:spcAft>
                <a:spcPts val="0"/>
              </a:spcAft>
              <a:buNone/>
            </a:pPr>
            <a:r>
              <a:rPr lang="en">
                <a:solidFill>
                  <a:srgbClr val="0000FF"/>
                </a:solidFill>
              </a:rPr>
              <a:t>= 3.3 </a:t>
            </a:r>
            <a:r>
              <a:rPr lang="en">
                <a:solidFill>
                  <a:srgbClr val="0000FF"/>
                </a:solidFill>
              </a:rPr>
              <a:t>⨉ 10²⁵kg = 3.3 ⨉ 10²² Tonnes</a:t>
            </a:r>
            <a:endParaRPr>
              <a:solidFill>
                <a:srgbClr val="0000FF"/>
              </a:solidFill>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lang="en"/>
              <a:t>Core: Mass = 2.0 ⨉ 10²⁸g </a:t>
            </a:r>
            <a:endParaRPr/>
          </a:p>
          <a:p>
            <a:pPr indent="0" lvl="0" marL="457200" rtl="0" algn="l">
              <a:spcBef>
                <a:spcPts val="0"/>
              </a:spcBef>
              <a:spcAft>
                <a:spcPts val="0"/>
              </a:spcAft>
              <a:buNone/>
            </a:pPr>
            <a:r>
              <a:rPr lang="en">
                <a:solidFill>
                  <a:srgbClr val="0000FF"/>
                </a:solidFill>
              </a:rPr>
              <a:t>= 2.0 </a:t>
            </a:r>
            <a:r>
              <a:rPr lang="en">
                <a:solidFill>
                  <a:srgbClr val="0000FF"/>
                </a:solidFill>
              </a:rPr>
              <a:t>⨉ 10²⁵kg = 2.0 ⨉ 10²² Tonnes</a:t>
            </a:r>
            <a:endParaRPr>
              <a:solidFill>
                <a:srgbClr val="0000FF"/>
              </a:solidFill>
            </a:endParaRPr>
          </a:p>
          <a:p>
            <a:pPr indent="0" lvl="0" marL="457200" rtl="0" algn="l">
              <a:spcBef>
                <a:spcPts val="0"/>
              </a:spcBef>
              <a:spcAft>
                <a:spcPts val="0"/>
              </a:spcAft>
              <a:buNone/>
            </a:pPr>
            <a:r>
              <a:t/>
            </a:r>
            <a:endParaRPr/>
          </a:p>
          <a:p>
            <a:pPr indent="0" lvl="0" marL="0" rtl="0" algn="l">
              <a:spcBef>
                <a:spcPts val="0"/>
              </a:spcBef>
              <a:spcAft>
                <a:spcPts val="0"/>
              </a:spcAft>
              <a:buNone/>
            </a:pPr>
            <a:r>
              <a:rPr lang="en"/>
              <a:t>Total mass = 3.6 ⨉ 10³⁰g</a:t>
            </a:r>
            <a:endParaRPr/>
          </a:p>
          <a:p>
            <a:pPr indent="0" lvl="0" marL="0" rtl="0" algn="l">
              <a:spcBef>
                <a:spcPts val="0"/>
              </a:spcBef>
              <a:spcAft>
                <a:spcPts val="0"/>
              </a:spcAft>
              <a:buNone/>
            </a:pPr>
            <a:r>
              <a:rPr lang="en"/>
              <a:t>	</a:t>
            </a:r>
            <a:r>
              <a:rPr lang="en">
                <a:solidFill>
                  <a:srgbClr val="38761D"/>
                </a:solidFill>
              </a:rPr>
              <a:t>= 3.6 </a:t>
            </a:r>
            <a:r>
              <a:rPr lang="en">
                <a:solidFill>
                  <a:srgbClr val="38761D"/>
                </a:solidFill>
              </a:rPr>
              <a:t>⨉ 10²⁷kg = 3.6 ⨉ 10²⁴ Tonnes</a:t>
            </a:r>
            <a:endParaRPr>
              <a:solidFill>
                <a:srgbClr val="38761D"/>
              </a:solidFill>
            </a:endParaRPr>
          </a:p>
          <a:p>
            <a:pPr indent="0" lvl="0" marL="0" rtl="0" algn="l">
              <a:spcBef>
                <a:spcPts val="0"/>
              </a:spcBef>
              <a:spcAft>
                <a:spcPts val="0"/>
              </a:spcAft>
              <a:buNone/>
            </a:pPr>
            <a:r>
              <a:rPr lang="en">
                <a:solidFill>
                  <a:srgbClr val="38761D"/>
                </a:solidFill>
              </a:rPr>
              <a:t>	= 3,600,000,000,000,000,000,000,000 Tonnes!</a:t>
            </a:r>
            <a:endParaRPr>
              <a:solidFill>
                <a:srgbClr val="38761D"/>
              </a:solidFill>
            </a:endParaRPr>
          </a:p>
          <a:p>
            <a:pPr indent="0" lvl="0" marL="0" rtl="0" algn="l">
              <a:spcBef>
                <a:spcPts val="0"/>
              </a:spcBef>
              <a:spcAft>
                <a:spcPts val="0"/>
              </a:spcAft>
              <a:buNone/>
            </a:pPr>
            <a:r>
              <a:rPr lang="en"/>
              <a:t> </a:t>
            </a:r>
            <a:endParaRPr/>
          </a:p>
          <a:p>
            <a:pPr indent="0" lvl="0" marL="0" rtl="0" algn="l">
              <a:spcBef>
                <a:spcPts val="0"/>
              </a:spcBef>
              <a:spcAft>
                <a:spcPts val="0"/>
              </a:spcAft>
              <a:buNone/>
            </a:pPr>
            <a:r>
              <a:t/>
            </a:r>
            <a:endParaRPr>
              <a:solidFill>
                <a:srgbClr val="0000FF"/>
              </a:solidFill>
            </a:endParaRPr>
          </a:p>
          <a:p>
            <a:pPr indent="0" lvl="0" marL="0" rtl="0" algn="l">
              <a:spcBef>
                <a:spcPts val="0"/>
              </a:spcBef>
              <a:spcAft>
                <a:spcPts val="0"/>
              </a:spcAft>
              <a:buNone/>
            </a:pPr>
            <a:r>
              <a:t/>
            </a:r>
            <a:endParaRPr>
              <a:solidFill>
                <a:srgbClr val="0000FF"/>
              </a:solidFill>
            </a:endParaRPr>
          </a:p>
          <a:p>
            <a:pPr indent="0" lvl="0" marL="457200" rtl="0" algn="l">
              <a:spcBef>
                <a:spcPts val="0"/>
              </a:spcBef>
              <a:spcAft>
                <a:spcPts val="0"/>
              </a:spcAft>
              <a:buNone/>
            </a:pPr>
            <a:r>
              <a:t/>
            </a:r>
            <a:endParaRPr>
              <a:solidFill>
                <a:srgbClr val="42CF20"/>
              </a:solidFill>
            </a:endParaRPr>
          </a:p>
          <a:p>
            <a:pPr indent="0" lvl="0" marL="457200" rtl="0" algn="l">
              <a:spcBef>
                <a:spcPts val="0"/>
              </a:spcBef>
              <a:spcAft>
                <a:spcPts val="0"/>
              </a:spcAft>
              <a:buNone/>
            </a:pPr>
            <a:r>
              <a:t/>
            </a:r>
            <a:endParaRPr>
              <a:solidFill>
                <a:srgbClr val="42CF20"/>
              </a:solidFill>
            </a:endParaRPr>
          </a:p>
          <a:p>
            <a:pPr indent="0" lvl="0" marL="0" rtl="0" algn="l">
              <a:spcBef>
                <a:spcPts val="0"/>
              </a:spcBef>
              <a:spcAft>
                <a:spcPts val="0"/>
              </a:spcAft>
              <a:buNone/>
            </a:pPr>
            <a:r>
              <a:t/>
            </a:r>
            <a:endParaRPr/>
          </a:p>
        </p:txBody>
      </p:sp>
      <p:cxnSp>
        <p:nvCxnSpPr>
          <p:cNvPr id="1075" name="Google Shape;1075;p86"/>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1076" name="Google Shape;1076;p86"/>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1077" name="Google Shape;1077;p86"/>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078" name="Google Shape;1078;p86"/>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079" name="Google Shape;1079;p86"/>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1080" name="Google Shape;1080;p86"/>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4" name="Shape 1084"/>
        <p:cNvGrpSpPr/>
        <p:nvPr/>
      </p:nvGrpSpPr>
      <p:grpSpPr>
        <a:xfrm>
          <a:off x="0" y="0"/>
          <a:ext cx="0" cy="0"/>
          <a:chOff x="0" y="0"/>
          <a:chExt cx="0" cy="0"/>
        </a:xfrm>
      </p:grpSpPr>
      <p:sp>
        <p:nvSpPr>
          <p:cNvPr id="1085" name="Google Shape;1085;p8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1086" name="Google Shape;1086;p87"/>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cxnSp>
        <p:nvCxnSpPr>
          <p:cNvPr id="1087" name="Google Shape;1087;p87"/>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1088" name="Google Shape;1088;p87"/>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1089" name="Google Shape;1089;p87"/>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090" name="Google Shape;1090;p87"/>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091" name="Google Shape;1091;p87"/>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1092" name="Google Shape;1092;p87"/>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
        <p:nvSpPr>
          <p:cNvPr id="1093" name="Google Shape;1093;p87"/>
          <p:cNvSpPr/>
          <p:nvPr/>
        </p:nvSpPr>
        <p:spPr>
          <a:xfrm>
            <a:off x="146450" y="1264600"/>
            <a:ext cx="3852600" cy="3732900"/>
          </a:xfrm>
          <a:prstGeom prst="ellipse">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4" name="Google Shape;1094;p87"/>
          <p:cNvSpPr/>
          <p:nvPr/>
        </p:nvSpPr>
        <p:spPr>
          <a:xfrm>
            <a:off x="1590350" y="2671750"/>
            <a:ext cx="964800" cy="918600"/>
          </a:xfrm>
          <a:prstGeom prst="ellipse">
            <a:avLst/>
          </a:prstGeom>
          <a:solidFill>
            <a:srgbClr val="E6913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5" name="Google Shape;1095;p87"/>
          <p:cNvSpPr/>
          <p:nvPr/>
        </p:nvSpPr>
        <p:spPr>
          <a:xfrm>
            <a:off x="1760000" y="2818300"/>
            <a:ext cx="625500" cy="625500"/>
          </a:xfrm>
          <a:prstGeom prst="ellipse">
            <a:avLst/>
          </a:prstGeom>
          <a:solidFill>
            <a:srgbClr val="CC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6" name="Google Shape;1096;p87"/>
          <p:cNvSpPr txBox="1"/>
          <p:nvPr/>
        </p:nvSpPr>
        <p:spPr>
          <a:xfrm>
            <a:off x="1523800" y="1929975"/>
            <a:ext cx="18699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3.5 ⨉ 10²⁴ Tonnes</a:t>
            </a:r>
            <a:endParaRPr/>
          </a:p>
        </p:txBody>
      </p:sp>
      <p:sp>
        <p:nvSpPr>
          <p:cNvPr id="1097" name="Google Shape;1097;p87"/>
          <p:cNvSpPr txBox="1"/>
          <p:nvPr/>
        </p:nvSpPr>
        <p:spPr>
          <a:xfrm>
            <a:off x="1273375" y="2571750"/>
            <a:ext cx="1662600" cy="33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F3F3F3"/>
                </a:solidFill>
              </a:rPr>
              <a:t>3.3 ⨉ 10²² Tonnes</a:t>
            </a:r>
            <a:endParaRPr>
              <a:solidFill>
                <a:srgbClr val="F3F3F3"/>
              </a:solidFill>
            </a:endParaRPr>
          </a:p>
        </p:txBody>
      </p:sp>
      <p:sp>
        <p:nvSpPr>
          <p:cNvPr id="1098" name="Google Shape;1098;p87"/>
          <p:cNvSpPr txBox="1"/>
          <p:nvPr/>
        </p:nvSpPr>
        <p:spPr>
          <a:xfrm>
            <a:off x="1273375" y="2980125"/>
            <a:ext cx="17274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2.0 ⨉ 10²² Tonnes</a:t>
            </a:r>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2" name="Shape 1102"/>
        <p:cNvGrpSpPr/>
        <p:nvPr/>
      </p:nvGrpSpPr>
      <p:grpSpPr>
        <a:xfrm>
          <a:off x="0" y="0"/>
          <a:ext cx="0" cy="0"/>
          <a:chOff x="0" y="0"/>
          <a:chExt cx="0" cy="0"/>
        </a:xfrm>
      </p:grpSpPr>
      <p:sp>
        <p:nvSpPr>
          <p:cNvPr id="1103" name="Google Shape;1103;p8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1104" name="Google Shape;1104;p88"/>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sp>
        <p:nvSpPr>
          <p:cNvPr id="1105" name="Google Shape;1105;p88"/>
          <p:cNvSpPr txBox="1"/>
          <p:nvPr/>
        </p:nvSpPr>
        <p:spPr>
          <a:xfrm>
            <a:off x="138625" y="1154975"/>
            <a:ext cx="4631400" cy="358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Finally, we can calculate the proportion of mass in each layer using: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	Proportion = (Mass of Layer) ÷ (Mass of Jupiter)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 we find...</a:t>
            </a:r>
            <a:endParaRPr/>
          </a:p>
          <a:p>
            <a:pPr indent="0" lvl="0" marL="0" rtl="0" algn="l">
              <a:spcBef>
                <a:spcPts val="0"/>
              </a:spcBef>
              <a:spcAft>
                <a:spcPts val="0"/>
              </a:spcAft>
              <a:buNone/>
            </a:pPr>
            <a:r>
              <a:rPr lang="en"/>
              <a:t> </a:t>
            </a:r>
            <a:endParaRPr/>
          </a:p>
          <a:p>
            <a:pPr indent="0" lvl="0" marL="0" rtl="0" algn="l">
              <a:spcBef>
                <a:spcPts val="0"/>
              </a:spcBef>
              <a:spcAft>
                <a:spcPts val="0"/>
              </a:spcAft>
              <a:buNone/>
            </a:pPr>
            <a:r>
              <a:t/>
            </a:r>
            <a:endParaRPr>
              <a:solidFill>
                <a:srgbClr val="0000FF"/>
              </a:solidFill>
            </a:endParaRPr>
          </a:p>
          <a:p>
            <a:pPr indent="0" lvl="0" marL="0" rtl="0" algn="l">
              <a:spcBef>
                <a:spcPts val="0"/>
              </a:spcBef>
              <a:spcAft>
                <a:spcPts val="0"/>
              </a:spcAft>
              <a:buNone/>
            </a:pPr>
            <a:r>
              <a:t/>
            </a:r>
            <a:endParaRPr>
              <a:solidFill>
                <a:srgbClr val="0000FF"/>
              </a:solidFill>
            </a:endParaRPr>
          </a:p>
          <a:p>
            <a:pPr indent="0" lvl="0" marL="457200" rtl="0" algn="l">
              <a:spcBef>
                <a:spcPts val="0"/>
              </a:spcBef>
              <a:spcAft>
                <a:spcPts val="0"/>
              </a:spcAft>
              <a:buNone/>
            </a:pPr>
            <a:r>
              <a:t/>
            </a:r>
            <a:endParaRPr>
              <a:solidFill>
                <a:srgbClr val="42CF20"/>
              </a:solidFill>
            </a:endParaRPr>
          </a:p>
          <a:p>
            <a:pPr indent="0" lvl="0" marL="457200" rtl="0" algn="l">
              <a:spcBef>
                <a:spcPts val="0"/>
              </a:spcBef>
              <a:spcAft>
                <a:spcPts val="0"/>
              </a:spcAft>
              <a:buNone/>
            </a:pPr>
            <a:r>
              <a:t/>
            </a:r>
            <a:endParaRPr>
              <a:solidFill>
                <a:srgbClr val="42CF20"/>
              </a:solidFill>
            </a:endParaRPr>
          </a:p>
          <a:p>
            <a:pPr indent="0" lvl="0" marL="0" rtl="0" algn="l">
              <a:spcBef>
                <a:spcPts val="0"/>
              </a:spcBef>
              <a:spcAft>
                <a:spcPts val="0"/>
              </a:spcAft>
              <a:buNone/>
            </a:pPr>
            <a:r>
              <a:t/>
            </a:r>
            <a:endParaRPr/>
          </a:p>
        </p:txBody>
      </p:sp>
      <p:cxnSp>
        <p:nvCxnSpPr>
          <p:cNvPr id="1106" name="Google Shape;1106;p88"/>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1107" name="Google Shape;1107;p88"/>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1108" name="Google Shape;1108;p88"/>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109" name="Google Shape;1109;p88"/>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110" name="Google Shape;1110;p88"/>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1111" name="Google Shape;1111;p88"/>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5" name="Shape 1115"/>
        <p:cNvGrpSpPr/>
        <p:nvPr/>
      </p:nvGrpSpPr>
      <p:grpSpPr>
        <a:xfrm>
          <a:off x="0" y="0"/>
          <a:ext cx="0" cy="0"/>
          <a:chOff x="0" y="0"/>
          <a:chExt cx="0" cy="0"/>
        </a:xfrm>
      </p:grpSpPr>
      <p:sp>
        <p:nvSpPr>
          <p:cNvPr id="1116" name="Google Shape;1116;p8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1117" name="Google Shape;1117;p89"/>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sp>
        <p:nvSpPr>
          <p:cNvPr id="1118" name="Google Shape;1118;p89"/>
          <p:cNvSpPr txBox="1"/>
          <p:nvPr/>
        </p:nvSpPr>
        <p:spPr>
          <a:xfrm>
            <a:off x="138625" y="1154975"/>
            <a:ext cx="4631400" cy="358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Finally, we can calculate the proportion of mass in each layer using: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	Proportion = (Mass of Layer) ÷ (Mass of Jupiter)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 we find…</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Layer: 35/36 = 0.97 = </a:t>
            </a:r>
            <a:r>
              <a:rPr lang="en">
                <a:solidFill>
                  <a:srgbClr val="FF00FF"/>
                </a:solidFill>
              </a:rPr>
              <a:t>97%</a:t>
            </a:r>
            <a:endParaRPr>
              <a:solidFill>
                <a:srgbClr val="FF00FF"/>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Middle Layer: 11/1200 = 0.0092 = </a:t>
            </a:r>
            <a:r>
              <a:rPr lang="en">
                <a:solidFill>
                  <a:srgbClr val="FF00FF"/>
                </a:solidFill>
              </a:rPr>
              <a:t>0.92% </a:t>
            </a:r>
            <a:endParaRPr>
              <a:solidFill>
                <a:srgbClr val="FF00FF"/>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Core: 1/180 = 0.0056 = </a:t>
            </a:r>
            <a:r>
              <a:rPr lang="en">
                <a:solidFill>
                  <a:srgbClr val="FF00FF"/>
                </a:solidFill>
              </a:rPr>
              <a:t>0.56%</a:t>
            </a:r>
            <a:endParaRPr>
              <a:solidFill>
                <a:srgbClr val="FF00FF"/>
              </a:solidFill>
            </a:endParaRPr>
          </a:p>
          <a:p>
            <a:pPr indent="0" lvl="0" marL="0" rtl="0" algn="l">
              <a:spcBef>
                <a:spcPts val="0"/>
              </a:spcBef>
              <a:spcAft>
                <a:spcPts val="0"/>
              </a:spcAft>
              <a:buNone/>
            </a:pPr>
            <a:r>
              <a:rPr lang="en"/>
              <a:t> </a:t>
            </a:r>
            <a:endParaRPr/>
          </a:p>
          <a:p>
            <a:pPr indent="0" lvl="0" marL="0" rtl="0" algn="l">
              <a:spcBef>
                <a:spcPts val="0"/>
              </a:spcBef>
              <a:spcAft>
                <a:spcPts val="0"/>
              </a:spcAft>
              <a:buNone/>
            </a:pPr>
            <a:r>
              <a:t/>
            </a:r>
            <a:endParaRPr>
              <a:solidFill>
                <a:srgbClr val="0000FF"/>
              </a:solidFill>
            </a:endParaRPr>
          </a:p>
          <a:p>
            <a:pPr indent="0" lvl="0" marL="0" rtl="0" algn="l">
              <a:spcBef>
                <a:spcPts val="0"/>
              </a:spcBef>
              <a:spcAft>
                <a:spcPts val="0"/>
              </a:spcAft>
              <a:buNone/>
            </a:pPr>
            <a:r>
              <a:t/>
            </a:r>
            <a:endParaRPr>
              <a:solidFill>
                <a:srgbClr val="0000FF"/>
              </a:solidFill>
            </a:endParaRPr>
          </a:p>
          <a:p>
            <a:pPr indent="0" lvl="0" marL="457200" rtl="0" algn="l">
              <a:spcBef>
                <a:spcPts val="0"/>
              </a:spcBef>
              <a:spcAft>
                <a:spcPts val="0"/>
              </a:spcAft>
              <a:buNone/>
            </a:pPr>
            <a:r>
              <a:t/>
            </a:r>
            <a:endParaRPr>
              <a:solidFill>
                <a:srgbClr val="42CF20"/>
              </a:solidFill>
            </a:endParaRPr>
          </a:p>
          <a:p>
            <a:pPr indent="0" lvl="0" marL="457200" rtl="0" algn="l">
              <a:spcBef>
                <a:spcPts val="0"/>
              </a:spcBef>
              <a:spcAft>
                <a:spcPts val="0"/>
              </a:spcAft>
              <a:buNone/>
            </a:pPr>
            <a:r>
              <a:t/>
            </a:r>
            <a:endParaRPr>
              <a:solidFill>
                <a:srgbClr val="42CF20"/>
              </a:solidFill>
            </a:endParaRPr>
          </a:p>
          <a:p>
            <a:pPr indent="0" lvl="0" marL="0" rtl="0" algn="l">
              <a:spcBef>
                <a:spcPts val="0"/>
              </a:spcBef>
              <a:spcAft>
                <a:spcPts val="0"/>
              </a:spcAft>
              <a:buNone/>
            </a:pPr>
            <a:r>
              <a:t/>
            </a:r>
            <a:endParaRPr/>
          </a:p>
        </p:txBody>
      </p:sp>
      <p:cxnSp>
        <p:nvCxnSpPr>
          <p:cNvPr id="1119" name="Google Shape;1119;p89"/>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1120" name="Google Shape;1120;p89"/>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1121" name="Google Shape;1121;p89"/>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122" name="Google Shape;1122;p89"/>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123" name="Google Shape;1123;p89"/>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1124" name="Google Shape;1124;p89"/>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8" name="Shape 1128"/>
        <p:cNvGrpSpPr/>
        <p:nvPr/>
      </p:nvGrpSpPr>
      <p:grpSpPr>
        <a:xfrm>
          <a:off x="0" y="0"/>
          <a:ext cx="0" cy="0"/>
          <a:chOff x="0" y="0"/>
          <a:chExt cx="0" cy="0"/>
        </a:xfrm>
      </p:grpSpPr>
      <p:sp>
        <p:nvSpPr>
          <p:cNvPr id="1129" name="Google Shape;1129;p9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Jupiter</a:t>
            </a:r>
            <a:endParaRPr/>
          </a:p>
        </p:txBody>
      </p:sp>
      <p:pic>
        <p:nvPicPr>
          <p:cNvPr id="1130" name="Google Shape;1130;p90"/>
          <p:cNvPicPr preferRelativeResize="0"/>
          <p:nvPr/>
        </p:nvPicPr>
        <p:blipFill rotWithShape="1">
          <a:blip r:embed="rId3">
            <a:alphaModFix/>
          </a:blip>
          <a:srcRect b="0" l="3634" r="3643" t="0"/>
          <a:stretch/>
        </p:blipFill>
        <p:spPr>
          <a:xfrm>
            <a:off x="4849175" y="1471525"/>
            <a:ext cx="4016100" cy="2887526"/>
          </a:xfrm>
          <a:prstGeom prst="rect">
            <a:avLst/>
          </a:prstGeom>
          <a:noFill/>
          <a:ln>
            <a:noFill/>
          </a:ln>
        </p:spPr>
      </p:pic>
      <p:cxnSp>
        <p:nvCxnSpPr>
          <p:cNvPr id="1131" name="Google Shape;1131;p90"/>
          <p:cNvCxnSpPr/>
          <p:nvPr/>
        </p:nvCxnSpPr>
        <p:spPr>
          <a:xfrm>
            <a:off x="5237300" y="3646175"/>
            <a:ext cx="3359400" cy="16800"/>
          </a:xfrm>
          <a:prstGeom prst="straightConnector1">
            <a:avLst/>
          </a:prstGeom>
          <a:noFill/>
          <a:ln cap="flat" cmpd="sng" w="9525">
            <a:solidFill>
              <a:schemeClr val="dk2"/>
            </a:solidFill>
            <a:prstDash val="solid"/>
            <a:round/>
            <a:headEnd len="med" w="med" type="none"/>
            <a:tailEnd len="med" w="med" type="none"/>
          </a:ln>
        </p:spPr>
      </p:cxnSp>
      <p:cxnSp>
        <p:nvCxnSpPr>
          <p:cNvPr id="1132" name="Google Shape;1132;p90"/>
          <p:cNvCxnSpPr/>
          <p:nvPr/>
        </p:nvCxnSpPr>
        <p:spPr>
          <a:xfrm>
            <a:off x="5237275" y="3730375"/>
            <a:ext cx="3351000" cy="16800"/>
          </a:xfrm>
          <a:prstGeom prst="straightConnector1">
            <a:avLst/>
          </a:prstGeom>
          <a:noFill/>
          <a:ln cap="flat" cmpd="sng" w="9525">
            <a:solidFill>
              <a:schemeClr val="dk2"/>
            </a:solidFill>
            <a:prstDash val="solid"/>
            <a:round/>
            <a:headEnd len="med" w="med" type="none"/>
            <a:tailEnd len="med" w="med" type="none"/>
          </a:ln>
        </p:spPr>
      </p:cxnSp>
      <p:sp>
        <p:nvSpPr>
          <p:cNvPr id="1133" name="Google Shape;1133;p90"/>
          <p:cNvSpPr txBox="1"/>
          <p:nvPr/>
        </p:nvSpPr>
        <p:spPr>
          <a:xfrm>
            <a:off x="5717225" y="2256900"/>
            <a:ext cx="1321800" cy="36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134" name="Google Shape;1134;p90"/>
          <p:cNvSpPr txBox="1"/>
          <p:nvPr/>
        </p:nvSpPr>
        <p:spPr>
          <a:xfrm>
            <a:off x="6853925" y="3267375"/>
            <a:ext cx="15240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135" name="Google Shape;1135;p90"/>
          <p:cNvSpPr txBox="1"/>
          <p:nvPr/>
        </p:nvSpPr>
        <p:spPr>
          <a:xfrm>
            <a:off x="6786550" y="3663100"/>
            <a:ext cx="20376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Core</a:t>
            </a:r>
            <a:endParaRPr/>
          </a:p>
        </p:txBody>
      </p:sp>
      <p:cxnSp>
        <p:nvCxnSpPr>
          <p:cNvPr id="1136" name="Google Shape;1136;p90"/>
          <p:cNvCxnSpPr/>
          <p:nvPr/>
        </p:nvCxnSpPr>
        <p:spPr>
          <a:xfrm flipH="1">
            <a:off x="6609575" y="3490300"/>
            <a:ext cx="311700" cy="172800"/>
          </a:xfrm>
          <a:prstGeom prst="straightConnector1">
            <a:avLst/>
          </a:prstGeom>
          <a:noFill/>
          <a:ln cap="flat" cmpd="sng" w="9525">
            <a:solidFill>
              <a:schemeClr val="dk2"/>
            </a:solidFill>
            <a:prstDash val="solid"/>
            <a:round/>
            <a:headEnd len="med" w="med" type="none"/>
            <a:tailEnd len="med" w="med" type="triangle"/>
          </a:ln>
        </p:spPr>
      </p:cxnSp>
      <p:sp>
        <p:nvSpPr>
          <p:cNvPr id="1137" name="Google Shape;1137;p90"/>
          <p:cNvSpPr/>
          <p:nvPr/>
        </p:nvSpPr>
        <p:spPr>
          <a:xfrm>
            <a:off x="146450" y="1264600"/>
            <a:ext cx="3852600" cy="3732900"/>
          </a:xfrm>
          <a:prstGeom prst="ellipse">
            <a:avLst/>
          </a:prstGeom>
          <a:solidFill>
            <a:srgbClr val="F1C23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8" name="Google Shape;1138;p90"/>
          <p:cNvSpPr/>
          <p:nvPr/>
        </p:nvSpPr>
        <p:spPr>
          <a:xfrm>
            <a:off x="1590350" y="2671750"/>
            <a:ext cx="964800" cy="918600"/>
          </a:xfrm>
          <a:prstGeom prst="ellipse">
            <a:avLst/>
          </a:prstGeom>
          <a:solidFill>
            <a:srgbClr val="E6913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9" name="Google Shape;1139;p90"/>
          <p:cNvSpPr/>
          <p:nvPr/>
        </p:nvSpPr>
        <p:spPr>
          <a:xfrm>
            <a:off x="1760000" y="2818300"/>
            <a:ext cx="625500" cy="625500"/>
          </a:xfrm>
          <a:prstGeom prst="ellipse">
            <a:avLst/>
          </a:prstGeom>
          <a:solidFill>
            <a:srgbClr val="CC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0" name="Google Shape;1140;p90"/>
          <p:cNvSpPr txBox="1"/>
          <p:nvPr/>
        </p:nvSpPr>
        <p:spPr>
          <a:xfrm>
            <a:off x="1523800" y="1929975"/>
            <a:ext cx="18699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97% mass</a:t>
            </a:r>
            <a:endParaRPr/>
          </a:p>
        </p:txBody>
      </p:sp>
      <p:sp>
        <p:nvSpPr>
          <p:cNvPr id="1141" name="Google Shape;1141;p90"/>
          <p:cNvSpPr txBox="1"/>
          <p:nvPr/>
        </p:nvSpPr>
        <p:spPr>
          <a:xfrm>
            <a:off x="1523800" y="2545350"/>
            <a:ext cx="1662600" cy="33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3F3F3"/>
                </a:solidFill>
              </a:rPr>
              <a:t>0.92% mass</a:t>
            </a:r>
            <a:endParaRPr>
              <a:solidFill>
                <a:srgbClr val="F3F3F3"/>
              </a:solidFill>
            </a:endParaRPr>
          </a:p>
        </p:txBody>
      </p:sp>
      <p:sp>
        <p:nvSpPr>
          <p:cNvPr id="1142" name="Google Shape;1142;p90"/>
          <p:cNvSpPr txBox="1"/>
          <p:nvPr/>
        </p:nvSpPr>
        <p:spPr>
          <a:xfrm>
            <a:off x="1550475" y="2980125"/>
            <a:ext cx="17274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0.56% mass</a:t>
            </a:r>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6" name="Shape 1146"/>
        <p:cNvGrpSpPr/>
        <p:nvPr/>
      </p:nvGrpSpPr>
      <p:grpSpPr>
        <a:xfrm>
          <a:off x="0" y="0"/>
          <a:ext cx="0" cy="0"/>
          <a:chOff x="0" y="0"/>
          <a:chExt cx="0" cy="0"/>
        </a:xfrm>
      </p:grpSpPr>
      <p:sp>
        <p:nvSpPr>
          <p:cNvPr id="1147" name="Google Shape;1147;p9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148" name="Google Shape;1148;p91"/>
          <p:cNvPicPr preferRelativeResize="0"/>
          <p:nvPr/>
        </p:nvPicPr>
        <p:blipFill rotWithShape="1">
          <a:blip r:embed="rId3">
            <a:alphaModFix/>
          </a:blip>
          <a:srcRect b="0" l="3634" r="3643" t="0"/>
          <a:stretch/>
        </p:blipFill>
        <p:spPr>
          <a:xfrm>
            <a:off x="1621025" y="836250"/>
            <a:ext cx="5901951" cy="4243426"/>
          </a:xfrm>
          <a:prstGeom prst="rect">
            <a:avLst/>
          </a:prstGeom>
          <a:noFill/>
          <a:ln>
            <a:noFill/>
          </a:ln>
        </p:spPr>
      </p:pic>
      <p:pic>
        <p:nvPicPr>
          <p:cNvPr id="1149" name="Google Shape;1149;p91"/>
          <p:cNvPicPr preferRelativeResize="0"/>
          <p:nvPr/>
        </p:nvPicPr>
        <p:blipFill>
          <a:blip r:embed="rId4">
            <a:alphaModFix/>
          </a:blip>
          <a:stretch>
            <a:fillRect/>
          </a:stretch>
        </p:blipFill>
        <p:spPr>
          <a:xfrm>
            <a:off x="5534900" y="436025"/>
            <a:ext cx="3654250" cy="18271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0"/>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116" name="Google Shape;116;p20"/>
          <p:cNvSpPr txBox="1"/>
          <p:nvPr>
            <p:ph idx="1" type="body"/>
          </p:nvPr>
        </p:nvSpPr>
        <p:spPr>
          <a:xfrm>
            <a:off x="311700" y="1152475"/>
            <a:ext cx="39825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first step is to interpret the graph. What does it mean? </a:t>
            </a:r>
            <a:endParaRPr/>
          </a:p>
          <a:p>
            <a:pPr indent="-342900" lvl="0" marL="457200" rtl="0" algn="l">
              <a:spcBef>
                <a:spcPts val="1600"/>
              </a:spcBef>
              <a:spcAft>
                <a:spcPts val="0"/>
              </a:spcAft>
              <a:buSzPts val="1800"/>
              <a:buChar char="●"/>
            </a:pPr>
            <a:r>
              <a:rPr lang="en"/>
              <a:t>Layer A: ~10km (estimated!)  </a:t>
            </a:r>
            <a:endParaRPr/>
          </a:p>
          <a:p>
            <a:pPr indent="-342900" lvl="0" marL="457200" rtl="0" algn="l">
              <a:spcBef>
                <a:spcPts val="0"/>
              </a:spcBef>
              <a:spcAft>
                <a:spcPts val="0"/>
              </a:spcAft>
              <a:buSzPts val="1800"/>
              <a:buChar char="●"/>
            </a:pPr>
            <a:r>
              <a:rPr lang="en"/>
              <a:t>Layer B: 3000km </a:t>
            </a:r>
            <a:endParaRPr/>
          </a:p>
          <a:p>
            <a:pPr indent="-342900" lvl="0" marL="457200" rtl="0" algn="l">
              <a:spcBef>
                <a:spcPts val="0"/>
              </a:spcBef>
              <a:spcAft>
                <a:spcPts val="0"/>
              </a:spcAft>
              <a:buSzPts val="1800"/>
              <a:buChar char="●"/>
            </a:pPr>
            <a:r>
              <a:rPr lang="en"/>
              <a:t>Layer C: 2200km</a:t>
            </a:r>
            <a:endParaRPr/>
          </a:p>
          <a:p>
            <a:pPr indent="-342900" lvl="0" marL="457200" rtl="0" algn="l">
              <a:spcBef>
                <a:spcPts val="0"/>
              </a:spcBef>
              <a:spcAft>
                <a:spcPts val="0"/>
              </a:spcAft>
              <a:buSzPts val="1800"/>
              <a:buChar char="●"/>
            </a:pPr>
            <a:r>
              <a:rPr lang="en"/>
              <a:t>Layer D: 1200km </a:t>
            </a:r>
            <a:endParaRPr/>
          </a:p>
        </p:txBody>
      </p:sp>
      <p:pic>
        <p:nvPicPr>
          <p:cNvPr id="117" name="Google Shape;117;p20"/>
          <p:cNvPicPr preferRelativeResize="0"/>
          <p:nvPr/>
        </p:nvPicPr>
        <p:blipFill>
          <a:blip r:embed="rId3">
            <a:alphaModFix/>
          </a:blip>
          <a:stretch>
            <a:fillRect/>
          </a:stretch>
        </p:blipFill>
        <p:spPr>
          <a:xfrm>
            <a:off x="4446600" y="1170125"/>
            <a:ext cx="4591525" cy="3301250"/>
          </a:xfrm>
          <a:prstGeom prst="rect">
            <a:avLst/>
          </a:prstGeom>
          <a:noFill/>
          <a:ln>
            <a:noFill/>
          </a:ln>
        </p:spPr>
      </p:pic>
      <p:sp>
        <p:nvSpPr>
          <p:cNvPr id="118" name="Google Shape;118;p20"/>
          <p:cNvSpPr txBox="1"/>
          <p:nvPr/>
        </p:nvSpPr>
        <p:spPr>
          <a:xfrm>
            <a:off x="4774200" y="4328225"/>
            <a:ext cx="3772200" cy="73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a:t>
            </a:r>
            <a:r>
              <a:rPr lang="en">
                <a:solidFill>
                  <a:srgbClr val="FF0000"/>
                </a:solidFill>
              </a:rPr>
              <a:t>horizontal</a:t>
            </a:r>
            <a:r>
              <a:rPr lang="en"/>
              <a:t> regions mean they are </a:t>
            </a:r>
            <a:r>
              <a:rPr lang="en">
                <a:solidFill>
                  <a:srgbClr val="FF0000"/>
                </a:solidFill>
              </a:rPr>
              <a:t>very, very thin</a:t>
            </a:r>
            <a:r>
              <a:rPr lang="en"/>
              <a:t>, so you can pretty much ignore them! </a:t>
            </a:r>
            <a:endParaRPr/>
          </a:p>
        </p:txBody>
      </p:sp>
      <p:cxnSp>
        <p:nvCxnSpPr>
          <p:cNvPr id="119" name="Google Shape;119;p20"/>
          <p:cNvCxnSpPr/>
          <p:nvPr/>
        </p:nvCxnSpPr>
        <p:spPr>
          <a:xfrm rot="10800000">
            <a:off x="4942525" y="1626625"/>
            <a:ext cx="4003800" cy="2700"/>
          </a:xfrm>
          <a:prstGeom prst="straightConnector1">
            <a:avLst/>
          </a:prstGeom>
          <a:noFill/>
          <a:ln cap="flat" cmpd="sng" w="9525">
            <a:solidFill>
              <a:schemeClr val="dk2"/>
            </a:solidFill>
            <a:prstDash val="solid"/>
            <a:round/>
            <a:headEnd len="med" w="med" type="none"/>
            <a:tailEnd len="med" w="med" type="none"/>
          </a:ln>
        </p:spPr>
      </p:cxnSp>
      <p:cxnSp>
        <p:nvCxnSpPr>
          <p:cNvPr id="120" name="Google Shape;120;p20"/>
          <p:cNvCxnSpPr/>
          <p:nvPr/>
        </p:nvCxnSpPr>
        <p:spPr>
          <a:xfrm rot="10800000">
            <a:off x="5015175" y="2568600"/>
            <a:ext cx="4101600" cy="4500"/>
          </a:xfrm>
          <a:prstGeom prst="straightConnector1">
            <a:avLst/>
          </a:prstGeom>
          <a:noFill/>
          <a:ln cap="flat" cmpd="sng" w="9525">
            <a:solidFill>
              <a:schemeClr val="dk2"/>
            </a:solidFill>
            <a:prstDash val="solid"/>
            <a:round/>
            <a:headEnd len="med" w="med" type="none"/>
            <a:tailEnd len="med" w="med" type="none"/>
          </a:ln>
        </p:spPr>
      </p:cxnSp>
      <p:cxnSp>
        <p:nvCxnSpPr>
          <p:cNvPr id="121" name="Google Shape;121;p20"/>
          <p:cNvCxnSpPr/>
          <p:nvPr/>
        </p:nvCxnSpPr>
        <p:spPr>
          <a:xfrm rot="10800000">
            <a:off x="5034325" y="3404750"/>
            <a:ext cx="4003800" cy="27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3" name="Shape 1153"/>
        <p:cNvGrpSpPr/>
        <p:nvPr/>
      </p:nvGrpSpPr>
      <p:grpSpPr>
        <a:xfrm>
          <a:off x="0" y="0"/>
          <a:ext cx="0" cy="0"/>
          <a:chOff x="0" y="0"/>
          <a:chExt cx="0" cy="0"/>
        </a:xfrm>
      </p:grpSpPr>
      <p:sp>
        <p:nvSpPr>
          <p:cNvPr id="1154" name="Google Shape;1154;p9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155" name="Google Shape;1155;p92"/>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156" name="Google Shape;1156;p92"/>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This is the graph you have been given to construct a model of Saturn</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0" name="Shape 1160"/>
        <p:cNvGrpSpPr/>
        <p:nvPr/>
      </p:nvGrpSpPr>
      <p:grpSpPr>
        <a:xfrm>
          <a:off x="0" y="0"/>
          <a:ext cx="0" cy="0"/>
          <a:chOff x="0" y="0"/>
          <a:chExt cx="0" cy="0"/>
        </a:xfrm>
      </p:grpSpPr>
      <p:sp>
        <p:nvSpPr>
          <p:cNvPr id="1161" name="Google Shape;1161;p9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162" name="Google Shape;1162;p93"/>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163" name="Google Shape;1163;p93"/>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This is the graph you have been given to construct a model of Saturn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NOTE: This graph does not include the rings of Saturn, which actually have an average density of almost 0g/cm³!</a:t>
            </a:r>
            <a:endParaRPr/>
          </a:p>
          <a:p>
            <a:pPr indent="0" lvl="0" marL="0" rtl="0" algn="l">
              <a:spcBef>
                <a:spcPts val="0"/>
              </a:spcBef>
              <a:spcAft>
                <a:spcPts val="0"/>
              </a:spcAft>
              <a:buNone/>
            </a:pPr>
            <a:r>
              <a:t/>
            </a:r>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7" name="Shape 1167"/>
        <p:cNvGrpSpPr/>
        <p:nvPr/>
      </p:nvGrpSpPr>
      <p:grpSpPr>
        <a:xfrm>
          <a:off x="0" y="0"/>
          <a:ext cx="0" cy="0"/>
          <a:chOff x="0" y="0"/>
          <a:chExt cx="0" cy="0"/>
        </a:xfrm>
      </p:grpSpPr>
      <p:sp>
        <p:nvSpPr>
          <p:cNvPr id="1168" name="Google Shape;1168;p9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169" name="Google Shape;1169;p94"/>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170" name="Google Shape;1170;p94"/>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This is the graph you have been given to construct a model of Saturn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NOTE: This graph does not include the rings of Saturn, which actually have an average density of almost 0g/cm³!</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Density increases with dept inside the planet </a:t>
            </a:r>
            <a:endParaRPr/>
          </a:p>
          <a:p>
            <a:pPr indent="-317500" lvl="0" marL="457200" rtl="0" algn="l">
              <a:spcBef>
                <a:spcPts val="0"/>
              </a:spcBef>
              <a:spcAft>
                <a:spcPts val="0"/>
              </a:spcAft>
              <a:buSzPts val="1400"/>
              <a:buChar char="●"/>
            </a:pPr>
            <a:r>
              <a:rPr lang="en"/>
              <a:t>At the surface, the density of Saturn is a little more than 0g/</a:t>
            </a:r>
            <a:r>
              <a:rPr lang="en">
                <a:solidFill>
                  <a:schemeClr val="dk1"/>
                </a:solidFill>
              </a:rPr>
              <a:t>cm³</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At the core, Saturn has a density of about 13.4g/cm³</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Saturn is arranged in layers, hence the step-like shape of the graph </a:t>
            </a:r>
            <a:endParaRPr>
              <a:solidFill>
                <a:schemeClr val="dk1"/>
              </a:solidFill>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4" name="Shape 1174"/>
        <p:cNvGrpSpPr/>
        <p:nvPr/>
      </p:nvGrpSpPr>
      <p:grpSpPr>
        <a:xfrm>
          <a:off x="0" y="0"/>
          <a:ext cx="0" cy="0"/>
          <a:chOff x="0" y="0"/>
          <a:chExt cx="0" cy="0"/>
        </a:xfrm>
      </p:grpSpPr>
      <p:sp>
        <p:nvSpPr>
          <p:cNvPr id="1175" name="Google Shape;1175;p9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176" name="Google Shape;1176;p95"/>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177" name="Google Shape;1177;p95"/>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first step is to pick out the layers with horizontal lines on the graph...</a:t>
            </a:r>
            <a:endParaRPr>
              <a:solidFill>
                <a:schemeClr val="dk1"/>
              </a:solidFill>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1" name="Shape 1181"/>
        <p:cNvGrpSpPr/>
        <p:nvPr/>
      </p:nvGrpSpPr>
      <p:grpSpPr>
        <a:xfrm>
          <a:off x="0" y="0"/>
          <a:ext cx="0" cy="0"/>
          <a:chOff x="0" y="0"/>
          <a:chExt cx="0" cy="0"/>
        </a:xfrm>
      </p:grpSpPr>
      <p:sp>
        <p:nvSpPr>
          <p:cNvPr id="1182" name="Google Shape;1182;p9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183" name="Google Shape;1183;p96"/>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184" name="Google Shape;1184;p96"/>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first step is to pick out the layers with horizontal lines on the graph: </a:t>
            </a:r>
            <a:endParaRPr>
              <a:solidFill>
                <a:schemeClr val="dk1"/>
              </a:solidFill>
            </a:endParaRPr>
          </a:p>
        </p:txBody>
      </p:sp>
      <p:cxnSp>
        <p:nvCxnSpPr>
          <p:cNvPr id="1185" name="Google Shape;1185;p96"/>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186" name="Google Shape;1186;p96"/>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187" name="Google Shape;1187;p96"/>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1" name="Shape 1191"/>
        <p:cNvGrpSpPr/>
        <p:nvPr/>
      </p:nvGrpSpPr>
      <p:grpSpPr>
        <a:xfrm>
          <a:off x="0" y="0"/>
          <a:ext cx="0" cy="0"/>
          <a:chOff x="0" y="0"/>
          <a:chExt cx="0" cy="0"/>
        </a:xfrm>
      </p:grpSpPr>
      <p:sp>
        <p:nvSpPr>
          <p:cNvPr id="1192" name="Google Shape;1192;p9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193" name="Google Shape;1193;p97"/>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194" name="Google Shape;1194;p97"/>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first step is to pick out the layers with horizontal lines on the graph: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We can call this layers “Outer Layer”, “Middle Layer”, “Outer Core” and “Inner Core”. </a:t>
            </a:r>
            <a:endParaRPr/>
          </a:p>
        </p:txBody>
      </p:sp>
      <p:cxnSp>
        <p:nvCxnSpPr>
          <p:cNvPr id="1195" name="Google Shape;1195;p97"/>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196" name="Google Shape;1196;p97"/>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197" name="Google Shape;1197;p97"/>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198" name="Google Shape;1198;p97"/>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“Outer Layer”</a:t>
            </a:r>
            <a:endParaRPr>
              <a:solidFill>
                <a:srgbClr val="FF0000"/>
              </a:solidFill>
            </a:endParaRPr>
          </a:p>
        </p:txBody>
      </p:sp>
      <p:sp>
        <p:nvSpPr>
          <p:cNvPr id="1199" name="Google Shape;1199;p97"/>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“Middle Layer”</a:t>
            </a:r>
            <a:endParaRPr>
              <a:solidFill>
                <a:srgbClr val="FF0000"/>
              </a:solidFill>
            </a:endParaRPr>
          </a:p>
        </p:txBody>
      </p:sp>
      <p:sp>
        <p:nvSpPr>
          <p:cNvPr id="1200" name="Google Shape;1200;p97"/>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“Outer Core”</a:t>
            </a:r>
            <a:endParaRPr>
              <a:solidFill>
                <a:srgbClr val="FF0000"/>
              </a:solidFill>
            </a:endParaRPr>
          </a:p>
        </p:txBody>
      </p:sp>
      <p:sp>
        <p:nvSpPr>
          <p:cNvPr id="1201" name="Google Shape;1201;p97"/>
          <p:cNvSpPr txBox="1"/>
          <p:nvPr/>
        </p:nvSpPr>
        <p:spPr>
          <a:xfrm>
            <a:off x="5917950" y="34441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“Inner Core”</a:t>
            </a:r>
            <a:endParaRPr>
              <a:solidFill>
                <a:srgbClr val="FF0000"/>
              </a:solidFill>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5" name="Shape 1205"/>
        <p:cNvGrpSpPr/>
        <p:nvPr/>
      </p:nvGrpSpPr>
      <p:grpSpPr>
        <a:xfrm>
          <a:off x="0" y="0"/>
          <a:ext cx="0" cy="0"/>
          <a:chOff x="0" y="0"/>
          <a:chExt cx="0" cy="0"/>
        </a:xfrm>
      </p:grpSpPr>
      <p:sp>
        <p:nvSpPr>
          <p:cNvPr id="1206" name="Google Shape;1206;p9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207" name="Google Shape;1207;p98"/>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208" name="Google Shape;1208;p98"/>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next step is to estimate the thickness of each layer using the y-axis… </a:t>
            </a:r>
            <a:endParaRPr/>
          </a:p>
        </p:txBody>
      </p:sp>
      <p:cxnSp>
        <p:nvCxnSpPr>
          <p:cNvPr id="1209" name="Google Shape;1209;p98"/>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210" name="Google Shape;1210;p98"/>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211" name="Google Shape;1211;p98"/>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212" name="Google Shape;1212;p98"/>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213" name="Google Shape;1213;p98"/>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214" name="Google Shape;1214;p98"/>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215" name="Google Shape;1215;p98"/>
          <p:cNvSpPr txBox="1"/>
          <p:nvPr/>
        </p:nvSpPr>
        <p:spPr>
          <a:xfrm>
            <a:off x="5917950" y="34441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9" name="Shape 1219"/>
        <p:cNvGrpSpPr/>
        <p:nvPr/>
      </p:nvGrpSpPr>
      <p:grpSpPr>
        <a:xfrm>
          <a:off x="0" y="0"/>
          <a:ext cx="0" cy="0"/>
          <a:chOff x="0" y="0"/>
          <a:chExt cx="0" cy="0"/>
        </a:xfrm>
      </p:grpSpPr>
      <p:sp>
        <p:nvSpPr>
          <p:cNvPr id="1220" name="Google Shape;1220;p9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221" name="Google Shape;1221;p99"/>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222" name="Google Shape;1222;p99"/>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next step is to estimate the thickness of each layer using the y-axis: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Layer: 2.0 ⨉ 10⁴km</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Middle Layer: 2.9 </a:t>
            </a:r>
            <a:r>
              <a:rPr lang="en">
                <a:solidFill>
                  <a:schemeClr val="dk1"/>
                </a:solidFill>
              </a:rPr>
              <a:t>⨉ 10⁴km</a:t>
            </a:r>
            <a:endParaRPr>
              <a:solidFill>
                <a:schemeClr val="dk1"/>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Outer Core: 5.0 ⨉ 10³km</a:t>
            </a:r>
            <a:endParaRPr>
              <a:solidFill>
                <a:schemeClr val="dk1"/>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Inner Core: 2.0 ⨉ 10³km</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Total thickness = 5.6 ⨉ 10⁴km</a:t>
            </a:r>
            <a:endParaRPr>
              <a:solidFill>
                <a:srgbClr val="FF00FF"/>
              </a:solidFill>
            </a:endParaRPr>
          </a:p>
          <a:p>
            <a:pPr indent="0" lvl="0" marL="0" rtl="0" algn="l">
              <a:spcBef>
                <a:spcPts val="0"/>
              </a:spcBef>
              <a:spcAft>
                <a:spcPts val="0"/>
              </a:spcAft>
              <a:buNone/>
            </a:pPr>
            <a:r>
              <a:t/>
            </a:r>
            <a:endParaRPr>
              <a:solidFill>
                <a:schemeClr val="dk1"/>
              </a:solidFill>
            </a:endParaRPr>
          </a:p>
        </p:txBody>
      </p:sp>
      <p:cxnSp>
        <p:nvCxnSpPr>
          <p:cNvPr id="1223" name="Google Shape;1223;p99"/>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224" name="Google Shape;1224;p99"/>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225" name="Google Shape;1225;p99"/>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226" name="Google Shape;1226;p99"/>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227" name="Google Shape;1227;p99"/>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228" name="Google Shape;1228;p99"/>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229" name="Google Shape;1229;p99"/>
          <p:cNvSpPr txBox="1"/>
          <p:nvPr/>
        </p:nvSpPr>
        <p:spPr>
          <a:xfrm>
            <a:off x="5917950" y="34441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3" name="Shape 1233"/>
        <p:cNvGrpSpPr/>
        <p:nvPr/>
      </p:nvGrpSpPr>
      <p:grpSpPr>
        <a:xfrm>
          <a:off x="0" y="0"/>
          <a:ext cx="0" cy="0"/>
          <a:chOff x="0" y="0"/>
          <a:chExt cx="0" cy="0"/>
        </a:xfrm>
      </p:grpSpPr>
      <p:sp>
        <p:nvSpPr>
          <p:cNvPr id="1234" name="Google Shape;1234;p10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235" name="Google Shape;1235;p100"/>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236" name="Google Shape;1236;p100"/>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next step is to estimate the thickness of each layer using the y-axis: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Layer: 2.0 ⨉ 10⁴km</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Middle Layer: 2.9 </a:t>
            </a:r>
            <a:r>
              <a:rPr lang="en">
                <a:solidFill>
                  <a:schemeClr val="dk1"/>
                </a:solidFill>
              </a:rPr>
              <a:t>⨉ 10⁴km</a:t>
            </a:r>
            <a:endParaRPr>
              <a:solidFill>
                <a:schemeClr val="dk1"/>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Outer Core: 5.0 ⨉ 10³km</a:t>
            </a:r>
            <a:endParaRPr>
              <a:solidFill>
                <a:schemeClr val="dk1"/>
              </a:solidFill>
            </a:endParaRPr>
          </a:p>
          <a:p>
            <a:pPr indent="0" lvl="0" marL="0" rtl="0" algn="l">
              <a:spcBef>
                <a:spcPts val="0"/>
              </a:spcBef>
              <a:spcAft>
                <a:spcPts val="0"/>
              </a:spcAft>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Inner Core: 2.0 ⨉ 10³km</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Total thickness = 5.6 ⨉ 10⁴km</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rgbClr val="FF00FF"/>
                </a:solidFill>
              </a:rPr>
              <a:t>What does this look like? </a:t>
            </a:r>
            <a:endParaRPr>
              <a:solidFill>
                <a:srgbClr val="FF00FF"/>
              </a:solidFill>
            </a:endParaRPr>
          </a:p>
          <a:p>
            <a:pPr indent="0" lvl="0" marL="0" rtl="0" algn="l">
              <a:spcBef>
                <a:spcPts val="0"/>
              </a:spcBef>
              <a:spcAft>
                <a:spcPts val="0"/>
              </a:spcAft>
              <a:buNone/>
            </a:pPr>
            <a:r>
              <a:t/>
            </a:r>
            <a:endParaRPr>
              <a:solidFill>
                <a:schemeClr val="dk1"/>
              </a:solidFill>
            </a:endParaRPr>
          </a:p>
        </p:txBody>
      </p:sp>
      <p:cxnSp>
        <p:nvCxnSpPr>
          <p:cNvPr id="1237" name="Google Shape;1237;p100"/>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238" name="Google Shape;1238;p100"/>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239" name="Google Shape;1239;p100"/>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240" name="Google Shape;1240;p100"/>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241" name="Google Shape;1241;p100"/>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242" name="Google Shape;1242;p100"/>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243" name="Google Shape;1243;p100"/>
          <p:cNvSpPr txBox="1"/>
          <p:nvPr/>
        </p:nvSpPr>
        <p:spPr>
          <a:xfrm>
            <a:off x="5917950" y="34441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7" name="Shape 1247"/>
        <p:cNvGrpSpPr/>
        <p:nvPr/>
      </p:nvGrpSpPr>
      <p:grpSpPr>
        <a:xfrm>
          <a:off x="0" y="0"/>
          <a:ext cx="0" cy="0"/>
          <a:chOff x="0" y="0"/>
          <a:chExt cx="0" cy="0"/>
        </a:xfrm>
      </p:grpSpPr>
      <p:sp>
        <p:nvSpPr>
          <p:cNvPr id="1248" name="Google Shape;1248;p10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249" name="Google Shape;1249;p101"/>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cxnSp>
        <p:nvCxnSpPr>
          <p:cNvPr id="1250" name="Google Shape;1250;p101"/>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251" name="Google Shape;1251;p101"/>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252" name="Google Shape;1252;p101"/>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253" name="Google Shape;1253;p101"/>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254" name="Google Shape;1254;p101"/>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255" name="Google Shape;1255;p101"/>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256" name="Google Shape;1256;p101"/>
          <p:cNvSpPr txBox="1"/>
          <p:nvPr/>
        </p:nvSpPr>
        <p:spPr>
          <a:xfrm>
            <a:off x="5917950" y="34441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
        <p:nvSpPr>
          <p:cNvPr id="1257" name="Google Shape;1257;p101"/>
          <p:cNvSpPr/>
          <p:nvPr/>
        </p:nvSpPr>
        <p:spPr>
          <a:xfrm>
            <a:off x="554275" y="1280200"/>
            <a:ext cx="3694500" cy="3588900"/>
          </a:xfrm>
          <a:prstGeom prst="ellipse">
            <a:avLst/>
          </a:prstGeom>
          <a:solidFill>
            <a:srgbClr val="FFD9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8" name="Google Shape;1258;p101"/>
          <p:cNvSpPr/>
          <p:nvPr/>
        </p:nvSpPr>
        <p:spPr>
          <a:xfrm>
            <a:off x="1333525" y="2071000"/>
            <a:ext cx="2136000" cy="20073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9" name="Google Shape;1259;p101"/>
          <p:cNvSpPr/>
          <p:nvPr/>
        </p:nvSpPr>
        <p:spPr>
          <a:xfrm>
            <a:off x="1918225" y="2608750"/>
            <a:ext cx="966600" cy="931800"/>
          </a:xfrm>
          <a:prstGeom prst="ellipse">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0" name="Google Shape;1260;p101"/>
          <p:cNvSpPr/>
          <p:nvPr/>
        </p:nvSpPr>
        <p:spPr>
          <a:xfrm>
            <a:off x="2231575" y="2896450"/>
            <a:ext cx="339900" cy="3564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1" name="Google Shape;1261;p101"/>
          <p:cNvSpPr txBox="1"/>
          <p:nvPr/>
        </p:nvSpPr>
        <p:spPr>
          <a:xfrm>
            <a:off x="1860550" y="1586138"/>
            <a:ext cx="1873800" cy="45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2.0 ⨉ 10⁴km</a:t>
            </a:r>
            <a:endParaRPr>
              <a:solidFill>
                <a:srgbClr val="FFFFFF"/>
              </a:solidFill>
            </a:endParaRPr>
          </a:p>
        </p:txBody>
      </p:sp>
      <p:sp>
        <p:nvSpPr>
          <p:cNvPr id="1262" name="Google Shape;1262;p101"/>
          <p:cNvSpPr txBox="1"/>
          <p:nvPr/>
        </p:nvSpPr>
        <p:spPr>
          <a:xfrm>
            <a:off x="1814375" y="2210450"/>
            <a:ext cx="1530600" cy="45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2.9 ⨉ 10⁴km</a:t>
            </a:r>
            <a:endParaRPr>
              <a:solidFill>
                <a:srgbClr val="FFFFFF"/>
              </a:solidFill>
            </a:endParaRPr>
          </a:p>
        </p:txBody>
      </p:sp>
      <p:sp>
        <p:nvSpPr>
          <p:cNvPr id="1263" name="Google Shape;1263;p101"/>
          <p:cNvSpPr txBox="1"/>
          <p:nvPr/>
        </p:nvSpPr>
        <p:spPr>
          <a:xfrm>
            <a:off x="1860550" y="2608775"/>
            <a:ext cx="1378800" cy="36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5.0 ⨉ 10³km</a:t>
            </a:r>
            <a:endParaRPr>
              <a:solidFill>
                <a:srgbClr val="FFFFFF"/>
              </a:solidFill>
            </a:endParaRPr>
          </a:p>
        </p:txBody>
      </p:sp>
      <p:sp>
        <p:nvSpPr>
          <p:cNvPr id="1264" name="Google Shape;1264;p101"/>
          <p:cNvSpPr txBox="1"/>
          <p:nvPr/>
        </p:nvSpPr>
        <p:spPr>
          <a:xfrm>
            <a:off x="1860550" y="2835650"/>
            <a:ext cx="1378800" cy="43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2.0 ⨉ 10³km</a:t>
            </a:r>
            <a:endParaRPr>
              <a:solidFill>
                <a:srgbClr val="FFFFF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21"/>
          <p:cNvSpPr txBox="1"/>
          <p:nvPr>
            <p:ph type="title"/>
          </p:nvPr>
        </p:nvSpPr>
        <p:spPr>
          <a:xfrm>
            <a:off x="311700" y="445025"/>
            <a:ext cx="2450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Earth</a:t>
            </a:r>
            <a:endParaRPr/>
          </a:p>
        </p:txBody>
      </p:sp>
      <p:sp>
        <p:nvSpPr>
          <p:cNvPr id="127" name="Google Shape;127;p21"/>
          <p:cNvSpPr txBox="1"/>
          <p:nvPr>
            <p:ph idx="1" type="body"/>
          </p:nvPr>
        </p:nvSpPr>
        <p:spPr>
          <a:xfrm>
            <a:off x="311700" y="1152475"/>
            <a:ext cx="39825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342900" lvl="0" marL="457200" rtl="0" algn="l">
              <a:spcBef>
                <a:spcPts val="1600"/>
              </a:spcBef>
              <a:spcAft>
                <a:spcPts val="0"/>
              </a:spcAft>
              <a:buSzPts val="1800"/>
              <a:buChar char="●"/>
            </a:pPr>
            <a:r>
              <a:rPr lang="en"/>
              <a:t>Crust: 10km  </a:t>
            </a:r>
            <a:endParaRPr/>
          </a:p>
          <a:p>
            <a:pPr indent="-342900" lvl="0" marL="457200" rtl="0" algn="l">
              <a:spcBef>
                <a:spcPts val="0"/>
              </a:spcBef>
              <a:spcAft>
                <a:spcPts val="0"/>
              </a:spcAft>
              <a:buSzPts val="1800"/>
              <a:buChar char="●"/>
            </a:pPr>
            <a:r>
              <a:rPr lang="en"/>
              <a:t>Mantle: 3000km </a:t>
            </a:r>
            <a:endParaRPr/>
          </a:p>
          <a:p>
            <a:pPr indent="-342900" lvl="0" marL="457200" rtl="0" algn="l">
              <a:spcBef>
                <a:spcPts val="0"/>
              </a:spcBef>
              <a:spcAft>
                <a:spcPts val="0"/>
              </a:spcAft>
              <a:buSzPts val="1800"/>
              <a:buChar char="●"/>
            </a:pPr>
            <a:r>
              <a:rPr lang="en"/>
              <a:t>Outer Core: 2200km</a:t>
            </a:r>
            <a:endParaRPr/>
          </a:p>
          <a:p>
            <a:pPr indent="-342900" lvl="0" marL="457200" rtl="0" algn="l">
              <a:spcBef>
                <a:spcPts val="0"/>
              </a:spcBef>
              <a:spcAft>
                <a:spcPts val="0"/>
              </a:spcAft>
              <a:buSzPts val="1800"/>
              <a:buChar char="●"/>
            </a:pPr>
            <a:r>
              <a:rPr lang="en"/>
              <a:t>Inner Core: 1200km </a:t>
            </a:r>
            <a:endParaRPr/>
          </a:p>
          <a:p>
            <a:pPr indent="0" lvl="0" marL="0" rtl="0" algn="l">
              <a:spcBef>
                <a:spcPts val="1600"/>
              </a:spcBef>
              <a:spcAft>
                <a:spcPts val="0"/>
              </a:spcAft>
              <a:buNone/>
            </a:pPr>
            <a:r>
              <a:rPr lang="en"/>
              <a:t>Total thickness = 6410km*</a:t>
            </a:r>
            <a:endParaRPr/>
          </a:p>
          <a:p>
            <a:pPr indent="0" lvl="0" marL="0" rtl="0" algn="l">
              <a:spcBef>
                <a:spcPts val="1600"/>
              </a:spcBef>
              <a:spcAft>
                <a:spcPts val="0"/>
              </a:spcAft>
              <a:buNone/>
            </a:pPr>
            <a:r>
              <a:rPr lang="en"/>
              <a:t>This looks like...</a:t>
            </a:r>
            <a:endParaRPr/>
          </a:p>
          <a:p>
            <a:pPr indent="0" lvl="0" marL="0" rtl="0" algn="l">
              <a:spcBef>
                <a:spcPts val="1600"/>
              </a:spcBef>
              <a:spcAft>
                <a:spcPts val="1600"/>
              </a:spcAft>
              <a:buNone/>
            </a:pPr>
            <a:r>
              <a:rPr lang="en" sz="1200">
                <a:solidFill>
                  <a:srgbClr val="0000FF"/>
                </a:solidFill>
              </a:rPr>
              <a:t>*This estimate is remarkably close to the true value of about 6370km!</a:t>
            </a:r>
            <a:endParaRPr sz="1200">
              <a:solidFill>
                <a:srgbClr val="0000FF"/>
              </a:solidFill>
            </a:endParaRPr>
          </a:p>
        </p:txBody>
      </p:sp>
      <p:pic>
        <p:nvPicPr>
          <p:cNvPr id="128" name="Google Shape;128;p21"/>
          <p:cNvPicPr preferRelativeResize="0"/>
          <p:nvPr/>
        </p:nvPicPr>
        <p:blipFill>
          <a:blip r:embed="rId3">
            <a:alphaModFix/>
          </a:blip>
          <a:stretch>
            <a:fillRect/>
          </a:stretch>
        </p:blipFill>
        <p:spPr>
          <a:xfrm>
            <a:off x="4446600" y="1170125"/>
            <a:ext cx="4591525" cy="3301250"/>
          </a:xfrm>
          <a:prstGeom prst="rect">
            <a:avLst/>
          </a:prstGeom>
          <a:noFill/>
          <a:ln>
            <a:noFill/>
          </a:ln>
        </p:spPr>
      </p:pic>
      <p:sp>
        <p:nvSpPr>
          <p:cNvPr id="129" name="Google Shape;129;p21"/>
          <p:cNvSpPr txBox="1"/>
          <p:nvPr/>
        </p:nvSpPr>
        <p:spPr>
          <a:xfrm>
            <a:off x="6094000" y="1350425"/>
            <a:ext cx="7578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“Crust”</a:t>
            </a:r>
            <a:endParaRPr>
              <a:solidFill>
                <a:srgbClr val="FF0000"/>
              </a:solidFill>
            </a:endParaRPr>
          </a:p>
        </p:txBody>
      </p:sp>
      <p:sp>
        <p:nvSpPr>
          <p:cNvPr id="130" name="Google Shape;130;p21"/>
          <p:cNvSpPr txBox="1"/>
          <p:nvPr/>
        </p:nvSpPr>
        <p:spPr>
          <a:xfrm>
            <a:off x="6441313" y="1847400"/>
            <a:ext cx="1006200" cy="32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“Mantle”</a:t>
            </a:r>
            <a:endParaRPr>
              <a:solidFill>
                <a:srgbClr val="FF0000"/>
              </a:solidFill>
            </a:endParaRPr>
          </a:p>
        </p:txBody>
      </p:sp>
      <p:cxnSp>
        <p:nvCxnSpPr>
          <p:cNvPr id="131" name="Google Shape;131;p21"/>
          <p:cNvCxnSpPr/>
          <p:nvPr/>
        </p:nvCxnSpPr>
        <p:spPr>
          <a:xfrm rot="10800000">
            <a:off x="4942525" y="1626625"/>
            <a:ext cx="4003800" cy="2700"/>
          </a:xfrm>
          <a:prstGeom prst="straightConnector1">
            <a:avLst/>
          </a:prstGeom>
          <a:noFill/>
          <a:ln cap="flat" cmpd="sng" w="9525">
            <a:solidFill>
              <a:schemeClr val="dk2"/>
            </a:solidFill>
            <a:prstDash val="solid"/>
            <a:round/>
            <a:headEnd len="med" w="med" type="none"/>
            <a:tailEnd len="med" w="med" type="none"/>
          </a:ln>
        </p:spPr>
      </p:cxnSp>
      <p:cxnSp>
        <p:nvCxnSpPr>
          <p:cNvPr id="132" name="Google Shape;132;p21"/>
          <p:cNvCxnSpPr/>
          <p:nvPr/>
        </p:nvCxnSpPr>
        <p:spPr>
          <a:xfrm rot="10800000">
            <a:off x="5015175" y="2568600"/>
            <a:ext cx="4101600" cy="4500"/>
          </a:xfrm>
          <a:prstGeom prst="straightConnector1">
            <a:avLst/>
          </a:prstGeom>
          <a:noFill/>
          <a:ln cap="flat" cmpd="sng" w="9525">
            <a:solidFill>
              <a:schemeClr val="dk2"/>
            </a:solidFill>
            <a:prstDash val="solid"/>
            <a:round/>
            <a:headEnd len="med" w="med" type="none"/>
            <a:tailEnd len="med" w="med" type="none"/>
          </a:ln>
        </p:spPr>
      </p:cxnSp>
      <p:cxnSp>
        <p:nvCxnSpPr>
          <p:cNvPr id="133" name="Google Shape;133;p21"/>
          <p:cNvCxnSpPr/>
          <p:nvPr/>
        </p:nvCxnSpPr>
        <p:spPr>
          <a:xfrm rot="10800000">
            <a:off x="5034325" y="3404750"/>
            <a:ext cx="4003800" cy="2700"/>
          </a:xfrm>
          <a:prstGeom prst="straightConnector1">
            <a:avLst/>
          </a:prstGeom>
          <a:noFill/>
          <a:ln cap="flat" cmpd="sng" w="9525">
            <a:solidFill>
              <a:schemeClr val="dk2"/>
            </a:solidFill>
            <a:prstDash val="solid"/>
            <a:round/>
            <a:headEnd len="med" w="med" type="none"/>
            <a:tailEnd len="med" w="med" type="none"/>
          </a:ln>
        </p:spPr>
      </p:cxnSp>
      <p:sp>
        <p:nvSpPr>
          <p:cNvPr id="134" name="Google Shape;134;p21"/>
          <p:cNvSpPr txBox="1"/>
          <p:nvPr/>
        </p:nvSpPr>
        <p:spPr>
          <a:xfrm>
            <a:off x="5738325" y="27714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a:t>
            </a:r>
            <a:r>
              <a:rPr lang="en">
                <a:solidFill>
                  <a:srgbClr val="FF0000"/>
                </a:solidFill>
              </a:rPr>
              <a:t>Outer Core”</a:t>
            </a:r>
            <a:endParaRPr>
              <a:solidFill>
                <a:srgbClr val="FF0000"/>
              </a:solidFill>
            </a:endParaRPr>
          </a:p>
        </p:txBody>
      </p:sp>
      <p:sp>
        <p:nvSpPr>
          <p:cNvPr id="135" name="Google Shape;135;p21"/>
          <p:cNvSpPr txBox="1"/>
          <p:nvPr/>
        </p:nvSpPr>
        <p:spPr>
          <a:xfrm>
            <a:off x="5971825" y="3462775"/>
            <a:ext cx="1709100" cy="43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“Inner Core”</a:t>
            </a:r>
            <a:endParaRPr>
              <a:solidFill>
                <a:srgbClr val="FF0000"/>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8" name="Shape 1268"/>
        <p:cNvGrpSpPr/>
        <p:nvPr/>
      </p:nvGrpSpPr>
      <p:grpSpPr>
        <a:xfrm>
          <a:off x="0" y="0"/>
          <a:ext cx="0" cy="0"/>
          <a:chOff x="0" y="0"/>
          <a:chExt cx="0" cy="0"/>
        </a:xfrm>
      </p:grpSpPr>
      <p:sp>
        <p:nvSpPr>
          <p:cNvPr id="1269" name="Google Shape;1269;p10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270" name="Google Shape;1270;p102"/>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271" name="Google Shape;1271;p102"/>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We can calculate the proportion of volume in each layer by using the formula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Proportion = (Volume of Layer) ÷ (Volume of Saturn)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Which gives...</a:t>
            </a:r>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cxnSp>
        <p:nvCxnSpPr>
          <p:cNvPr id="1272" name="Google Shape;1272;p102"/>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273" name="Google Shape;1273;p102"/>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274" name="Google Shape;1274;p102"/>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275" name="Google Shape;1275;p102"/>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276" name="Google Shape;1276;p102"/>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277" name="Google Shape;1277;p102"/>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278" name="Google Shape;1278;p102"/>
          <p:cNvSpPr txBox="1"/>
          <p:nvPr/>
        </p:nvSpPr>
        <p:spPr>
          <a:xfrm>
            <a:off x="5917950" y="34441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2" name="Shape 1282"/>
        <p:cNvGrpSpPr/>
        <p:nvPr/>
      </p:nvGrpSpPr>
      <p:grpSpPr>
        <a:xfrm>
          <a:off x="0" y="0"/>
          <a:ext cx="0" cy="0"/>
          <a:chOff x="0" y="0"/>
          <a:chExt cx="0" cy="0"/>
        </a:xfrm>
      </p:grpSpPr>
      <p:sp>
        <p:nvSpPr>
          <p:cNvPr id="1283" name="Google Shape;1283;p10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284" name="Google Shape;1284;p103"/>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285" name="Google Shape;1285;p103"/>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We can calculate the proportion of volume in each layer by using the formula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Proportion = (Volume of Layer) ÷ (Volume of Saturn)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Layer: 54/73 = 0.74 = 74%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Middle Layer: 19/73 = 0.26 = 26%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Core: 7/3650 = 0.0019 = 0.19%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Inner Core: 17/365000 = 4.7⨉10⁻⁵ = 0.0047% </a:t>
            </a:r>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cxnSp>
        <p:nvCxnSpPr>
          <p:cNvPr id="1286" name="Google Shape;1286;p103"/>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287" name="Google Shape;1287;p103"/>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288" name="Google Shape;1288;p103"/>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289" name="Google Shape;1289;p103"/>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290" name="Google Shape;1290;p103"/>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291" name="Google Shape;1291;p103"/>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292" name="Google Shape;1292;p103"/>
          <p:cNvSpPr txBox="1"/>
          <p:nvPr/>
        </p:nvSpPr>
        <p:spPr>
          <a:xfrm>
            <a:off x="5917950" y="34441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6" name="Shape 1296"/>
        <p:cNvGrpSpPr/>
        <p:nvPr/>
      </p:nvGrpSpPr>
      <p:grpSpPr>
        <a:xfrm>
          <a:off x="0" y="0"/>
          <a:ext cx="0" cy="0"/>
          <a:chOff x="0" y="0"/>
          <a:chExt cx="0" cy="0"/>
        </a:xfrm>
      </p:grpSpPr>
      <p:sp>
        <p:nvSpPr>
          <p:cNvPr id="1297" name="Google Shape;1297;p10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298" name="Google Shape;1298;p104"/>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299" name="Google Shape;1299;p104"/>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We can calculate the proportion of volume in each layer by using the formula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Proportion = (Volume of Layer) ÷ (Volume of Saturn)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Layer: 54/73 = 0.74 = 74%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Middle Layer: 19/73 = 0.26 = 26%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Core: 7/3650 = 0.0019 = 0.19%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Inner Core: 17/365000 = 4.7⨉10⁻⁵ = 0.0047% </a:t>
            </a:r>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rgbClr val="FF00FF"/>
                </a:solidFill>
              </a:rPr>
              <a:t>What does this look like? </a:t>
            </a:r>
            <a:endParaRPr>
              <a:solidFill>
                <a:srgbClr val="FF00FF"/>
              </a:solidFill>
            </a:endParaRPr>
          </a:p>
        </p:txBody>
      </p:sp>
      <p:cxnSp>
        <p:nvCxnSpPr>
          <p:cNvPr id="1300" name="Google Shape;1300;p104"/>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301" name="Google Shape;1301;p104"/>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302" name="Google Shape;1302;p104"/>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303" name="Google Shape;1303;p104"/>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304" name="Google Shape;1304;p104"/>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305" name="Google Shape;1305;p104"/>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306" name="Google Shape;1306;p104"/>
          <p:cNvSpPr txBox="1"/>
          <p:nvPr/>
        </p:nvSpPr>
        <p:spPr>
          <a:xfrm>
            <a:off x="5917950" y="34441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0" name="Shape 1310"/>
        <p:cNvGrpSpPr/>
        <p:nvPr/>
      </p:nvGrpSpPr>
      <p:grpSpPr>
        <a:xfrm>
          <a:off x="0" y="0"/>
          <a:ext cx="0" cy="0"/>
          <a:chOff x="0" y="0"/>
          <a:chExt cx="0" cy="0"/>
        </a:xfrm>
      </p:grpSpPr>
      <p:sp>
        <p:nvSpPr>
          <p:cNvPr id="1311" name="Google Shape;1311;p10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312" name="Google Shape;1312;p105"/>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cxnSp>
        <p:nvCxnSpPr>
          <p:cNvPr id="1313" name="Google Shape;1313;p105"/>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314" name="Google Shape;1314;p105"/>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315" name="Google Shape;1315;p105"/>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316" name="Google Shape;1316;p105"/>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317" name="Google Shape;1317;p105"/>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318" name="Google Shape;1318;p105"/>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319" name="Google Shape;1319;p105"/>
          <p:cNvSpPr txBox="1"/>
          <p:nvPr/>
        </p:nvSpPr>
        <p:spPr>
          <a:xfrm>
            <a:off x="5917950" y="34441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
        <p:nvSpPr>
          <p:cNvPr id="1320" name="Google Shape;1320;p105"/>
          <p:cNvSpPr/>
          <p:nvPr/>
        </p:nvSpPr>
        <p:spPr>
          <a:xfrm>
            <a:off x="554275" y="1280200"/>
            <a:ext cx="3694500" cy="3588900"/>
          </a:xfrm>
          <a:prstGeom prst="ellipse">
            <a:avLst/>
          </a:prstGeom>
          <a:solidFill>
            <a:srgbClr val="FFD9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1" name="Google Shape;1321;p105"/>
          <p:cNvSpPr/>
          <p:nvPr/>
        </p:nvSpPr>
        <p:spPr>
          <a:xfrm>
            <a:off x="1333525" y="2071000"/>
            <a:ext cx="2136000" cy="20073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2" name="Google Shape;1322;p105"/>
          <p:cNvSpPr/>
          <p:nvPr/>
        </p:nvSpPr>
        <p:spPr>
          <a:xfrm>
            <a:off x="1918225" y="2608750"/>
            <a:ext cx="966600" cy="931800"/>
          </a:xfrm>
          <a:prstGeom prst="ellipse">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3" name="Google Shape;1323;p105"/>
          <p:cNvSpPr/>
          <p:nvPr/>
        </p:nvSpPr>
        <p:spPr>
          <a:xfrm>
            <a:off x="2231575" y="2896450"/>
            <a:ext cx="339900" cy="3564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4" name="Google Shape;1324;p105"/>
          <p:cNvSpPr txBox="1"/>
          <p:nvPr/>
        </p:nvSpPr>
        <p:spPr>
          <a:xfrm>
            <a:off x="1860550" y="1586138"/>
            <a:ext cx="1873800" cy="45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74% volume</a:t>
            </a:r>
            <a:endParaRPr>
              <a:solidFill>
                <a:srgbClr val="FFFFFF"/>
              </a:solidFill>
            </a:endParaRPr>
          </a:p>
        </p:txBody>
      </p:sp>
      <p:sp>
        <p:nvSpPr>
          <p:cNvPr id="1325" name="Google Shape;1325;p105"/>
          <p:cNvSpPr txBox="1"/>
          <p:nvPr/>
        </p:nvSpPr>
        <p:spPr>
          <a:xfrm>
            <a:off x="1979375" y="2097000"/>
            <a:ext cx="1530600" cy="45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26% volume</a:t>
            </a:r>
            <a:endParaRPr>
              <a:solidFill>
                <a:srgbClr val="FFFFFF"/>
              </a:solidFill>
            </a:endParaRPr>
          </a:p>
        </p:txBody>
      </p:sp>
      <p:sp>
        <p:nvSpPr>
          <p:cNvPr id="1326" name="Google Shape;1326;p105"/>
          <p:cNvSpPr txBox="1"/>
          <p:nvPr/>
        </p:nvSpPr>
        <p:spPr>
          <a:xfrm>
            <a:off x="2018900" y="2571750"/>
            <a:ext cx="1378800" cy="36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0.19% volume</a:t>
            </a:r>
            <a:endParaRPr>
              <a:solidFill>
                <a:srgbClr val="FFFFFF"/>
              </a:solidFill>
            </a:endParaRPr>
          </a:p>
        </p:txBody>
      </p:sp>
      <p:sp>
        <p:nvSpPr>
          <p:cNvPr id="1327" name="Google Shape;1327;p105"/>
          <p:cNvSpPr txBox="1"/>
          <p:nvPr/>
        </p:nvSpPr>
        <p:spPr>
          <a:xfrm>
            <a:off x="2018900" y="2835650"/>
            <a:ext cx="1675800" cy="43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0.0047% volume</a:t>
            </a:r>
            <a:endParaRPr>
              <a:solidFill>
                <a:srgbClr val="FFFFFF"/>
              </a:solidFill>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1" name="Shape 1331"/>
        <p:cNvGrpSpPr/>
        <p:nvPr/>
      </p:nvGrpSpPr>
      <p:grpSpPr>
        <a:xfrm>
          <a:off x="0" y="0"/>
          <a:ext cx="0" cy="0"/>
          <a:chOff x="0" y="0"/>
          <a:chExt cx="0" cy="0"/>
        </a:xfrm>
      </p:grpSpPr>
      <p:sp>
        <p:nvSpPr>
          <p:cNvPr id="1332" name="Google Shape;1332;p10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333" name="Google Shape;1333;p106"/>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334" name="Google Shape;1334;p106"/>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next step is to estimate the density of each layer, which can be done by dropping arrows from the middle of the layer to the x-axis...</a:t>
            </a:r>
            <a:r>
              <a:rPr lang="en"/>
              <a:t> </a:t>
            </a:r>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cxnSp>
        <p:nvCxnSpPr>
          <p:cNvPr id="1335" name="Google Shape;1335;p106"/>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336" name="Google Shape;1336;p106"/>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337" name="Google Shape;1337;p106"/>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338" name="Google Shape;1338;p106"/>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339" name="Google Shape;1339;p106"/>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340" name="Google Shape;1340;p106"/>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341" name="Google Shape;1341;p106"/>
          <p:cNvSpPr txBox="1"/>
          <p:nvPr/>
        </p:nvSpPr>
        <p:spPr>
          <a:xfrm>
            <a:off x="5917950" y="34441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5" name="Shape 1345"/>
        <p:cNvGrpSpPr/>
        <p:nvPr/>
      </p:nvGrpSpPr>
      <p:grpSpPr>
        <a:xfrm>
          <a:off x="0" y="0"/>
          <a:ext cx="0" cy="0"/>
          <a:chOff x="0" y="0"/>
          <a:chExt cx="0" cy="0"/>
        </a:xfrm>
      </p:grpSpPr>
      <p:sp>
        <p:nvSpPr>
          <p:cNvPr id="1346" name="Google Shape;1346;p10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347" name="Google Shape;1347;p107"/>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348" name="Google Shape;1348;p107"/>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next step is to estimate the density of each layer, which can be done by dropping arrows from the middle of the layer to the x-axis: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Layer: 0.5g/cm³</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Middle Layer: 2.6</a:t>
            </a:r>
            <a:r>
              <a:rPr lang="en">
                <a:solidFill>
                  <a:schemeClr val="dk1"/>
                </a:solidFill>
              </a:rPr>
              <a:t>g/cm³</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Core: 6.4</a:t>
            </a:r>
            <a:r>
              <a:rPr lang="en">
                <a:solidFill>
                  <a:schemeClr val="dk1"/>
                </a:solidFill>
              </a:rPr>
              <a:t>g/cm³</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Inner Core: 13.2</a:t>
            </a:r>
            <a:r>
              <a:rPr lang="en">
                <a:solidFill>
                  <a:schemeClr val="dk1"/>
                </a:solidFill>
              </a:rPr>
              <a:t>g/cm³</a:t>
            </a:r>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cxnSp>
        <p:nvCxnSpPr>
          <p:cNvPr id="1349" name="Google Shape;1349;p107"/>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350" name="Google Shape;1350;p107"/>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351" name="Google Shape;1351;p107"/>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352" name="Google Shape;1352;p107"/>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353" name="Google Shape;1353;p107"/>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354" name="Google Shape;1354;p107"/>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355" name="Google Shape;1355;p107"/>
          <p:cNvSpPr txBox="1"/>
          <p:nvPr/>
        </p:nvSpPr>
        <p:spPr>
          <a:xfrm>
            <a:off x="7306675" y="34375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cxnSp>
        <p:nvCxnSpPr>
          <p:cNvPr id="1356" name="Google Shape;1356;p107"/>
          <p:cNvCxnSpPr/>
          <p:nvPr/>
        </p:nvCxnSpPr>
        <p:spPr>
          <a:xfrm>
            <a:off x="5753025" y="1972925"/>
            <a:ext cx="13200" cy="1728600"/>
          </a:xfrm>
          <a:prstGeom prst="straightConnector1">
            <a:avLst/>
          </a:prstGeom>
          <a:noFill/>
          <a:ln cap="flat" cmpd="sng" w="9525">
            <a:solidFill>
              <a:schemeClr val="dk2"/>
            </a:solidFill>
            <a:prstDash val="solid"/>
            <a:round/>
            <a:headEnd len="med" w="med" type="none"/>
            <a:tailEnd len="med" w="med" type="triangle"/>
          </a:ln>
        </p:spPr>
      </p:cxnSp>
      <p:cxnSp>
        <p:nvCxnSpPr>
          <p:cNvPr id="1357" name="Google Shape;1357;p107"/>
          <p:cNvCxnSpPr/>
          <p:nvPr/>
        </p:nvCxnSpPr>
        <p:spPr>
          <a:xfrm>
            <a:off x="6247825" y="2758125"/>
            <a:ext cx="13200" cy="930000"/>
          </a:xfrm>
          <a:prstGeom prst="straightConnector1">
            <a:avLst/>
          </a:prstGeom>
          <a:noFill/>
          <a:ln cap="flat" cmpd="sng" w="9525">
            <a:solidFill>
              <a:schemeClr val="dk2"/>
            </a:solidFill>
            <a:prstDash val="solid"/>
            <a:round/>
            <a:headEnd len="med" w="med" type="none"/>
            <a:tailEnd len="med" w="med" type="triangle"/>
          </a:ln>
        </p:spPr>
      </p:cxnSp>
      <p:cxnSp>
        <p:nvCxnSpPr>
          <p:cNvPr id="1358" name="Google Shape;1358;p107"/>
          <p:cNvCxnSpPr/>
          <p:nvPr/>
        </p:nvCxnSpPr>
        <p:spPr>
          <a:xfrm>
            <a:off x="7105500" y="3457350"/>
            <a:ext cx="6600" cy="270600"/>
          </a:xfrm>
          <a:prstGeom prst="straightConnector1">
            <a:avLst/>
          </a:prstGeom>
          <a:noFill/>
          <a:ln cap="flat" cmpd="sng" w="9525">
            <a:solidFill>
              <a:schemeClr val="dk2"/>
            </a:solidFill>
            <a:prstDash val="solid"/>
            <a:round/>
            <a:headEnd len="med" w="med" type="none"/>
            <a:tailEnd len="med" w="med" type="triangle"/>
          </a:ln>
        </p:spPr>
      </p:cxnSp>
      <p:cxnSp>
        <p:nvCxnSpPr>
          <p:cNvPr id="1359" name="Google Shape;1359;p107"/>
          <p:cNvCxnSpPr/>
          <p:nvPr/>
        </p:nvCxnSpPr>
        <p:spPr>
          <a:xfrm>
            <a:off x="8636100" y="3549700"/>
            <a:ext cx="0" cy="178200"/>
          </a:xfrm>
          <a:prstGeom prst="straightConnector1">
            <a:avLst/>
          </a:prstGeom>
          <a:noFill/>
          <a:ln cap="flat" cmpd="sng" w="9525">
            <a:solidFill>
              <a:schemeClr val="dk2"/>
            </a:solidFill>
            <a:prstDash val="solid"/>
            <a:round/>
            <a:headEnd len="med" w="med" type="none"/>
            <a:tailEnd len="med" w="med" type="triangle"/>
          </a:ln>
        </p:spPr>
      </p:cxnSp>
      <p:sp>
        <p:nvSpPr>
          <p:cNvPr id="1360" name="Google Shape;1360;p107"/>
          <p:cNvSpPr txBox="1"/>
          <p:nvPr/>
        </p:nvSpPr>
        <p:spPr>
          <a:xfrm>
            <a:off x="5526900" y="3905950"/>
            <a:ext cx="983100" cy="24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0.5g/cm³</a:t>
            </a:r>
            <a:endParaRPr sz="1000">
              <a:solidFill>
                <a:srgbClr val="FF0000"/>
              </a:solidFill>
            </a:endParaRPr>
          </a:p>
        </p:txBody>
      </p:sp>
      <p:sp>
        <p:nvSpPr>
          <p:cNvPr id="1361" name="Google Shape;1361;p107"/>
          <p:cNvSpPr txBox="1"/>
          <p:nvPr/>
        </p:nvSpPr>
        <p:spPr>
          <a:xfrm>
            <a:off x="5700250" y="4235850"/>
            <a:ext cx="809700" cy="27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2" name="Google Shape;1362;p107"/>
          <p:cNvSpPr txBox="1"/>
          <p:nvPr/>
        </p:nvSpPr>
        <p:spPr>
          <a:xfrm>
            <a:off x="5972275" y="4301775"/>
            <a:ext cx="8892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FF0000"/>
                </a:solidFill>
              </a:rPr>
              <a:t>2</a:t>
            </a:r>
            <a:r>
              <a:rPr lang="en" sz="1000">
                <a:solidFill>
                  <a:srgbClr val="FF0000"/>
                </a:solidFill>
              </a:rPr>
              <a:t>.6g/cm³</a:t>
            </a:r>
            <a:endParaRPr sz="1000">
              <a:solidFill>
                <a:srgbClr val="FF0000"/>
              </a:solidFill>
            </a:endParaRPr>
          </a:p>
          <a:p>
            <a:pPr indent="0" lvl="0" marL="0" rtl="0" algn="l">
              <a:spcBef>
                <a:spcPts val="0"/>
              </a:spcBef>
              <a:spcAft>
                <a:spcPts val="0"/>
              </a:spcAft>
              <a:buNone/>
            </a:pPr>
            <a:r>
              <a:t/>
            </a:r>
            <a:endParaRPr/>
          </a:p>
        </p:txBody>
      </p:sp>
      <p:sp>
        <p:nvSpPr>
          <p:cNvPr id="1363" name="Google Shape;1363;p107"/>
          <p:cNvSpPr txBox="1"/>
          <p:nvPr/>
        </p:nvSpPr>
        <p:spPr>
          <a:xfrm>
            <a:off x="6848200" y="4282025"/>
            <a:ext cx="889200" cy="24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6.4</a:t>
            </a:r>
            <a:r>
              <a:rPr lang="en" sz="1000">
                <a:solidFill>
                  <a:srgbClr val="FF0000"/>
                </a:solidFill>
              </a:rPr>
              <a:t>g/cm³</a:t>
            </a:r>
            <a:endParaRPr b="1"/>
          </a:p>
        </p:txBody>
      </p:sp>
      <p:sp>
        <p:nvSpPr>
          <p:cNvPr id="1364" name="Google Shape;1364;p107"/>
          <p:cNvSpPr txBox="1"/>
          <p:nvPr/>
        </p:nvSpPr>
        <p:spPr>
          <a:xfrm>
            <a:off x="8304775" y="4063675"/>
            <a:ext cx="7515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13.2</a:t>
            </a:r>
            <a:r>
              <a:rPr lang="en" sz="1000">
                <a:solidFill>
                  <a:srgbClr val="FF0000"/>
                </a:solidFill>
              </a:rPr>
              <a:t>g/cm³</a:t>
            </a:r>
            <a:endParaRPr sz="1000">
              <a:solidFill>
                <a:srgbClr val="FF0000"/>
              </a:solidFill>
            </a:endParaRPr>
          </a:p>
        </p:txBody>
      </p:sp>
      <p:cxnSp>
        <p:nvCxnSpPr>
          <p:cNvPr id="1365" name="Google Shape;1365;p107"/>
          <p:cNvCxnSpPr/>
          <p:nvPr/>
        </p:nvCxnSpPr>
        <p:spPr>
          <a:xfrm rot="10800000">
            <a:off x="5779425" y="3714550"/>
            <a:ext cx="0" cy="244200"/>
          </a:xfrm>
          <a:prstGeom prst="straightConnector1">
            <a:avLst/>
          </a:prstGeom>
          <a:noFill/>
          <a:ln cap="flat" cmpd="sng" w="9525">
            <a:solidFill>
              <a:schemeClr val="dk2"/>
            </a:solidFill>
            <a:prstDash val="solid"/>
            <a:round/>
            <a:headEnd len="med" w="med" type="none"/>
            <a:tailEnd len="med" w="med" type="triangle"/>
          </a:ln>
        </p:spPr>
      </p:cxnSp>
      <p:cxnSp>
        <p:nvCxnSpPr>
          <p:cNvPr id="1366" name="Google Shape;1366;p107"/>
          <p:cNvCxnSpPr/>
          <p:nvPr/>
        </p:nvCxnSpPr>
        <p:spPr>
          <a:xfrm flipH="1" rot="10800000">
            <a:off x="6274225" y="3721300"/>
            <a:ext cx="6600" cy="620100"/>
          </a:xfrm>
          <a:prstGeom prst="straightConnector1">
            <a:avLst/>
          </a:prstGeom>
          <a:noFill/>
          <a:ln cap="flat" cmpd="sng" w="9525">
            <a:solidFill>
              <a:schemeClr val="dk2"/>
            </a:solidFill>
            <a:prstDash val="solid"/>
            <a:round/>
            <a:headEnd len="med" w="med" type="none"/>
            <a:tailEnd len="med" w="med" type="triangle"/>
          </a:ln>
        </p:spPr>
      </p:cxnSp>
      <p:cxnSp>
        <p:nvCxnSpPr>
          <p:cNvPr id="1367" name="Google Shape;1367;p107"/>
          <p:cNvCxnSpPr/>
          <p:nvPr/>
        </p:nvCxnSpPr>
        <p:spPr>
          <a:xfrm rot="10800000">
            <a:off x="7112100" y="3747700"/>
            <a:ext cx="0" cy="587100"/>
          </a:xfrm>
          <a:prstGeom prst="straightConnector1">
            <a:avLst/>
          </a:prstGeom>
          <a:noFill/>
          <a:ln cap="flat" cmpd="sng" w="9525">
            <a:solidFill>
              <a:schemeClr val="dk2"/>
            </a:solidFill>
            <a:prstDash val="solid"/>
            <a:round/>
            <a:headEnd len="med" w="med" type="none"/>
            <a:tailEnd len="med" w="med" type="triangle"/>
          </a:ln>
        </p:spPr>
      </p:cxnSp>
      <p:cxnSp>
        <p:nvCxnSpPr>
          <p:cNvPr id="1368" name="Google Shape;1368;p107"/>
          <p:cNvCxnSpPr>
            <a:stCxn id="1364" idx="0"/>
          </p:cNvCxnSpPr>
          <p:nvPr/>
        </p:nvCxnSpPr>
        <p:spPr>
          <a:xfrm rot="10800000">
            <a:off x="8647225" y="3628075"/>
            <a:ext cx="33300" cy="4356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2" name="Shape 1372"/>
        <p:cNvGrpSpPr/>
        <p:nvPr/>
      </p:nvGrpSpPr>
      <p:grpSpPr>
        <a:xfrm>
          <a:off x="0" y="0"/>
          <a:ext cx="0" cy="0"/>
          <a:chOff x="0" y="0"/>
          <a:chExt cx="0" cy="0"/>
        </a:xfrm>
      </p:grpSpPr>
      <p:sp>
        <p:nvSpPr>
          <p:cNvPr id="1373" name="Google Shape;1373;p10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374" name="Google Shape;1374;p108"/>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375" name="Google Shape;1375;p108"/>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To calculate the mass of each layer and therefore the overall mass of Saturn, we can use the equation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	Mass = Density ⨉ Volume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solidFill>
                <a:schemeClr val="dk1"/>
              </a:solidFill>
            </a:endParaRPr>
          </a:p>
        </p:txBody>
      </p:sp>
      <p:cxnSp>
        <p:nvCxnSpPr>
          <p:cNvPr id="1376" name="Google Shape;1376;p108"/>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377" name="Google Shape;1377;p108"/>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378" name="Google Shape;1378;p108"/>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379" name="Google Shape;1379;p108"/>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380" name="Google Shape;1380;p108"/>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381" name="Google Shape;1381;p108"/>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382" name="Google Shape;1382;p108"/>
          <p:cNvSpPr txBox="1"/>
          <p:nvPr/>
        </p:nvSpPr>
        <p:spPr>
          <a:xfrm>
            <a:off x="7306675" y="34375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cxnSp>
        <p:nvCxnSpPr>
          <p:cNvPr id="1383" name="Google Shape;1383;p108"/>
          <p:cNvCxnSpPr/>
          <p:nvPr/>
        </p:nvCxnSpPr>
        <p:spPr>
          <a:xfrm>
            <a:off x="5753025" y="1972925"/>
            <a:ext cx="13200" cy="1728600"/>
          </a:xfrm>
          <a:prstGeom prst="straightConnector1">
            <a:avLst/>
          </a:prstGeom>
          <a:noFill/>
          <a:ln cap="flat" cmpd="sng" w="9525">
            <a:solidFill>
              <a:schemeClr val="dk2"/>
            </a:solidFill>
            <a:prstDash val="solid"/>
            <a:round/>
            <a:headEnd len="med" w="med" type="none"/>
            <a:tailEnd len="med" w="med" type="triangle"/>
          </a:ln>
        </p:spPr>
      </p:cxnSp>
      <p:cxnSp>
        <p:nvCxnSpPr>
          <p:cNvPr id="1384" name="Google Shape;1384;p108"/>
          <p:cNvCxnSpPr/>
          <p:nvPr/>
        </p:nvCxnSpPr>
        <p:spPr>
          <a:xfrm>
            <a:off x="6247825" y="2758125"/>
            <a:ext cx="13200" cy="930000"/>
          </a:xfrm>
          <a:prstGeom prst="straightConnector1">
            <a:avLst/>
          </a:prstGeom>
          <a:noFill/>
          <a:ln cap="flat" cmpd="sng" w="9525">
            <a:solidFill>
              <a:schemeClr val="dk2"/>
            </a:solidFill>
            <a:prstDash val="solid"/>
            <a:round/>
            <a:headEnd len="med" w="med" type="none"/>
            <a:tailEnd len="med" w="med" type="triangle"/>
          </a:ln>
        </p:spPr>
      </p:cxnSp>
      <p:cxnSp>
        <p:nvCxnSpPr>
          <p:cNvPr id="1385" name="Google Shape;1385;p108"/>
          <p:cNvCxnSpPr/>
          <p:nvPr/>
        </p:nvCxnSpPr>
        <p:spPr>
          <a:xfrm>
            <a:off x="7105500" y="3457350"/>
            <a:ext cx="6600" cy="270600"/>
          </a:xfrm>
          <a:prstGeom prst="straightConnector1">
            <a:avLst/>
          </a:prstGeom>
          <a:noFill/>
          <a:ln cap="flat" cmpd="sng" w="9525">
            <a:solidFill>
              <a:schemeClr val="dk2"/>
            </a:solidFill>
            <a:prstDash val="solid"/>
            <a:round/>
            <a:headEnd len="med" w="med" type="none"/>
            <a:tailEnd len="med" w="med" type="triangle"/>
          </a:ln>
        </p:spPr>
      </p:cxnSp>
      <p:cxnSp>
        <p:nvCxnSpPr>
          <p:cNvPr id="1386" name="Google Shape;1386;p108"/>
          <p:cNvCxnSpPr/>
          <p:nvPr/>
        </p:nvCxnSpPr>
        <p:spPr>
          <a:xfrm>
            <a:off x="8636100" y="3549700"/>
            <a:ext cx="0" cy="178200"/>
          </a:xfrm>
          <a:prstGeom prst="straightConnector1">
            <a:avLst/>
          </a:prstGeom>
          <a:noFill/>
          <a:ln cap="flat" cmpd="sng" w="9525">
            <a:solidFill>
              <a:schemeClr val="dk2"/>
            </a:solidFill>
            <a:prstDash val="solid"/>
            <a:round/>
            <a:headEnd len="med" w="med" type="none"/>
            <a:tailEnd len="med" w="med" type="triangle"/>
          </a:ln>
        </p:spPr>
      </p:cxnSp>
      <p:sp>
        <p:nvSpPr>
          <p:cNvPr id="1387" name="Google Shape;1387;p108"/>
          <p:cNvSpPr txBox="1"/>
          <p:nvPr/>
        </p:nvSpPr>
        <p:spPr>
          <a:xfrm>
            <a:off x="5526900" y="3905950"/>
            <a:ext cx="983100" cy="24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0.5g/cm³</a:t>
            </a:r>
            <a:endParaRPr sz="1000">
              <a:solidFill>
                <a:srgbClr val="FF0000"/>
              </a:solidFill>
            </a:endParaRPr>
          </a:p>
        </p:txBody>
      </p:sp>
      <p:sp>
        <p:nvSpPr>
          <p:cNvPr id="1388" name="Google Shape;1388;p108"/>
          <p:cNvSpPr txBox="1"/>
          <p:nvPr/>
        </p:nvSpPr>
        <p:spPr>
          <a:xfrm>
            <a:off x="5700250" y="4235850"/>
            <a:ext cx="809700" cy="27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89" name="Google Shape;1389;p108"/>
          <p:cNvSpPr txBox="1"/>
          <p:nvPr/>
        </p:nvSpPr>
        <p:spPr>
          <a:xfrm>
            <a:off x="5972275" y="4301775"/>
            <a:ext cx="8892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2.6g/cm³</a:t>
            </a:r>
            <a:endParaRPr sz="1000">
              <a:solidFill>
                <a:srgbClr val="FF0000"/>
              </a:solidFill>
            </a:endParaRPr>
          </a:p>
          <a:p>
            <a:pPr indent="0" lvl="0" marL="0" rtl="0" algn="l">
              <a:spcBef>
                <a:spcPts val="0"/>
              </a:spcBef>
              <a:spcAft>
                <a:spcPts val="0"/>
              </a:spcAft>
              <a:buNone/>
            </a:pPr>
            <a:r>
              <a:t/>
            </a:r>
            <a:endParaRPr/>
          </a:p>
        </p:txBody>
      </p:sp>
      <p:sp>
        <p:nvSpPr>
          <p:cNvPr id="1390" name="Google Shape;1390;p108"/>
          <p:cNvSpPr txBox="1"/>
          <p:nvPr/>
        </p:nvSpPr>
        <p:spPr>
          <a:xfrm>
            <a:off x="6848200" y="4282025"/>
            <a:ext cx="889200" cy="24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6.4g/cm³</a:t>
            </a:r>
            <a:endParaRPr b="1"/>
          </a:p>
        </p:txBody>
      </p:sp>
      <p:sp>
        <p:nvSpPr>
          <p:cNvPr id="1391" name="Google Shape;1391;p108"/>
          <p:cNvSpPr txBox="1"/>
          <p:nvPr/>
        </p:nvSpPr>
        <p:spPr>
          <a:xfrm>
            <a:off x="8304775" y="4063675"/>
            <a:ext cx="7515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13.2g/cm³</a:t>
            </a:r>
            <a:endParaRPr sz="1000">
              <a:solidFill>
                <a:srgbClr val="FF0000"/>
              </a:solidFill>
            </a:endParaRPr>
          </a:p>
        </p:txBody>
      </p:sp>
      <p:cxnSp>
        <p:nvCxnSpPr>
          <p:cNvPr id="1392" name="Google Shape;1392;p108"/>
          <p:cNvCxnSpPr/>
          <p:nvPr/>
        </p:nvCxnSpPr>
        <p:spPr>
          <a:xfrm rot="10800000">
            <a:off x="5779425" y="3714550"/>
            <a:ext cx="0" cy="244200"/>
          </a:xfrm>
          <a:prstGeom prst="straightConnector1">
            <a:avLst/>
          </a:prstGeom>
          <a:noFill/>
          <a:ln cap="flat" cmpd="sng" w="9525">
            <a:solidFill>
              <a:schemeClr val="dk2"/>
            </a:solidFill>
            <a:prstDash val="solid"/>
            <a:round/>
            <a:headEnd len="med" w="med" type="none"/>
            <a:tailEnd len="med" w="med" type="triangle"/>
          </a:ln>
        </p:spPr>
      </p:cxnSp>
      <p:cxnSp>
        <p:nvCxnSpPr>
          <p:cNvPr id="1393" name="Google Shape;1393;p108"/>
          <p:cNvCxnSpPr/>
          <p:nvPr/>
        </p:nvCxnSpPr>
        <p:spPr>
          <a:xfrm flipH="1" rot="10800000">
            <a:off x="6274225" y="3721300"/>
            <a:ext cx="6600" cy="620100"/>
          </a:xfrm>
          <a:prstGeom prst="straightConnector1">
            <a:avLst/>
          </a:prstGeom>
          <a:noFill/>
          <a:ln cap="flat" cmpd="sng" w="9525">
            <a:solidFill>
              <a:schemeClr val="dk2"/>
            </a:solidFill>
            <a:prstDash val="solid"/>
            <a:round/>
            <a:headEnd len="med" w="med" type="none"/>
            <a:tailEnd len="med" w="med" type="triangle"/>
          </a:ln>
        </p:spPr>
      </p:cxnSp>
      <p:cxnSp>
        <p:nvCxnSpPr>
          <p:cNvPr id="1394" name="Google Shape;1394;p108"/>
          <p:cNvCxnSpPr/>
          <p:nvPr/>
        </p:nvCxnSpPr>
        <p:spPr>
          <a:xfrm rot="10800000">
            <a:off x="7112100" y="3747700"/>
            <a:ext cx="0" cy="587100"/>
          </a:xfrm>
          <a:prstGeom prst="straightConnector1">
            <a:avLst/>
          </a:prstGeom>
          <a:noFill/>
          <a:ln cap="flat" cmpd="sng" w="9525">
            <a:solidFill>
              <a:schemeClr val="dk2"/>
            </a:solidFill>
            <a:prstDash val="solid"/>
            <a:round/>
            <a:headEnd len="med" w="med" type="none"/>
            <a:tailEnd len="med" w="med" type="triangle"/>
          </a:ln>
        </p:spPr>
      </p:cxnSp>
      <p:cxnSp>
        <p:nvCxnSpPr>
          <p:cNvPr id="1395" name="Google Shape;1395;p108"/>
          <p:cNvCxnSpPr>
            <a:stCxn id="1391" idx="0"/>
          </p:cNvCxnSpPr>
          <p:nvPr/>
        </p:nvCxnSpPr>
        <p:spPr>
          <a:xfrm rot="10800000">
            <a:off x="8647225" y="3628075"/>
            <a:ext cx="33300" cy="4356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9" name="Shape 1399"/>
        <p:cNvGrpSpPr/>
        <p:nvPr/>
      </p:nvGrpSpPr>
      <p:grpSpPr>
        <a:xfrm>
          <a:off x="0" y="0"/>
          <a:ext cx="0" cy="0"/>
          <a:chOff x="0" y="0"/>
          <a:chExt cx="0" cy="0"/>
        </a:xfrm>
      </p:grpSpPr>
      <p:sp>
        <p:nvSpPr>
          <p:cNvPr id="1400" name="Google Shape;1400;p10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401" name="Google Shape;1401;p109"/>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402" name="Google Shape;1402;p109"/>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To calculate the mass of each layer and therefore the overall mass of Saturn, we can use the equation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	Mass = </a:t>
            </a:r>
            <a:r>
              <a:rPr lang="en">
                <a:solidFill>
                  <a:srgbClr val="0000FF"/>
                </a:solidFill>
              </a:rPr>
              <a:t>Density </a:t>
            </a:r>
            <a:r>
              <a:rPr lang="en"/>
              <a:t>⨉ </a:t>
            </a:r>
            <a:r>
              <a:rPr lang="en">
                <a:solidFill>
                  <a:srgbClr val="FF0000"/>
                </a:solidFill>
              </a:rPr>
              <a:t>Volume</a:t>
            </a:r>
            <a:endParaRPr>
              <a:solidFill>
                <a:srgbClr val="FF0000"/>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t>However, the </a:t>
            </a:r>
            <a:r>
              <a:rPr lang="en">
                <a:solidFill>
                  <a:srgbClr val="0000FF"/>
                </a:solidFill>
              </a:rPr>
              <a:t>density we have is always given in grams-per-centimeter-cubed (g/cm³)</a:t>
            </a:r>
            <a:r>
              <a:rPr lang="en"/>
              <a:t> while the </a:t>
            </a:r>
            <a:r>
              <a:rPr lang="en">
                <a:solidFill>
                  <a:srgbClr val="FF0000"/>
                </a:solidFill>
              </a:rPr>
              <a:t>volume is always in kilometers-cubed (km³).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cxnSp>
        <p:nvCxnSpPr>
          <p:cNvPr id="1403" name="Google Shape;1403;p109"/>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404" name="Google Shape;1404;p109"/>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405" name="Google Shape;1405;p109"/>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406" name="Google Shape;1406;p109"/>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407" name="Google Shape;1407;p109"/>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408" name="Google Shape;1408;p109"/>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409" name="Google Shape;1409;p109"/>
          <p:cNvSpPr txBox="1"/>
          <p:nvPr/>
        </p:nvSpPr>
        <p:spPr>
          <a:xfrm>
            <a:off x="7306675" y="34375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cxnSp>
        <p:nvCxnSpPr>
          <p:cNvPr id="1410" name="Google Shape;1410;p109"/>
          <p:cNvCxnSpPr/>
          <p:nvPr/>
        </p:nvCxnSpPr>
        <p:spPr>
          <a:xfrm>
            <a:off x="5753025" y="1972925"/>
            <a:ext cx="13200" cy="1728600"/>
          </a:xfrm>
          <a:prstGeom prst="straightConnector1">
            <a:avLst/>
          </a:prstGeom>
          <a:noFill/>
          <a:ln cap="flat" cmpd="sng" w="9525">
            <a:solidFill>
              <a:schemeClr val="dk2"/>
            </a:solidFill>
            <a:prstDash val="solid"/>
            <a:round/>
            <a:headEnd len="med" w="med" type="none"/>
            <a:tailEnd len="med" w="med" type="triangle"/>
          </a:ln>
        </p:spPr>
      </p:cxnSp>
      <p:cxnSp>
        <p:nvCxnSpPr>
          <p:cNvPr id="1411" name="Google Shape;1411;p109"/>
          <p:cNvCxnSpPr/>
          <p:nvPr/>
        </p:nvCxnSpPr>
        <p:spPr>
          <a:xfrm>
            <a:off x="6247825" y="2758125"/>
            <a:ext cx="13200" cy="930000"/>
          </a:xfrm>
          <a:prstGeom prst="straightConnector1">
            <a:avLst/>
          </a:prstGeom>
          <a:noFill/>
          <a:ln cap="flat" cmpd="sng" w="9525">
            <a:solidFill>
              <a:schemeClr val="dk2"/>
            </a:solidFill>
            <a:prstDash val="solid"/>
            <a:round/>
            <a:headEnd len="med" w="med" type="none"/>
            <a:tailEnd len="med" w="med" type="triangle"/>
          </a:ln>
        </p:spPr>
      </p:cxnSp>
      <p:cxnSp>
        <p:nvCxnSpPr>
          <p:cNvPr id="1412" name="Google Shape;1412;p109"/>
          <p:cNvCxnSpPr/>
          <p:nvPr/>
        </p:nvCxnSpPr>
        <p:spPr>
          <a:xfrm>
            <a:off x="7105500" y="3457350"/>
            <a:ext cx="6600" cy="270600"/>
          </a:xfrm>
          <a:prstGeom prst="straightConnector1">
            <a:avLst/>
          </a:prstGeom>
          <a:noFill/>
          <a:ln cap="flat" cmpd="sng" w="9525">
            <a:solidFill>
              <a:schemeClr val="dk2"/>
            </a:solidFill>
            <a:prstDash val="solid"/>
            <a:round/>
            <a:headEnd len="med" w="med" type="none"/>
            <a:tailEnd len="med" w="med" type="triangle"/>
          </a:ln>
        </p:spPr>
      </p:cxnSp>
      <p:cxnSp>
        <p:nvCxnSpPr>
          <p:cNvPr id="1413" name="Google Shape;1413;p109"/>
          <p:cNvCxnSpPr/>
          <p:nvPr/>
        </p:nvCxnSpPr>
        <p:spPr>
          <a:xfrm>
            <a:off x="8636100" y="3549700"/>
            <a:ext cx="0" cy="178200"/>
          </a:xfrm>
          <a:prstGeom prst="straightConnector1">
            <a:avLst/>
          </a:prstGeom>
          <a:noFill/>
          <a:ln cap="flat" cmpd="sng" w="9525">
            <a:solidFill>
              <a:schemeClr val="dk2"/>
            </a:solidFill>
            <a:prstDash val="solid"/>
            <a:round/>
            <a:headEnd len="med" w="med" type="none"/>
            <a:tailEnd len="med" w="med" type="triangle"/>
          </a:ln>
        </p:spPr>
      </p:cxnSp>
      <p:sp>
        <p:nvSpPr>
          <p:cNvPr id="1414" name="Google Shape;1414;p109"/>
          <p:cNvSpPr txBox="1"/>
          <p:nvPr/>
        </p:nvSpPr>
        <p:spPr>
          <a:xfrm>
            <a:off x="5526900" y="3905950"/>
            <a:ext cx="983100" cy="24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0.5g/cm³</a:t>
            </a:r>
            <a:endParaRPr sz="1000">
              <a:solidFill>
                <a:srgbClr val="FF0000"/>
              </a:solidFill>
            </a:endParaRPr>
          </a:p>
        </p:txBody>
      </p:sp>
      <p:sp>
        <p:nvSpPr>
          <p:cNvPr id="1415" name="Google Shape;1415;p109"/>
          <p:cNvSpPr txBox="1"/>
          <p:nvPr/>
        </p:nvSpPr>
        <p:spPr>
          <a:xfrm>
            <a:off x="5700250" y="4235850"/>
            <a:ext cx="809700" cy="27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16" name="Google Shape;1416;p109"/>
          <p:cNvSpPr txBox="1"/>
          <p:nvPr/>
        </p:nvSpPr>
        <p:spPr>
          <a:xfrm>
            <a:off x="5972275" y="4301775"/>
            <a:ext cx="8892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2.6g/cm³</a:t>
            </a:r>
            <a:endParaRPr sz="1000">
              <a:solidFill>
                <a:srgbClr val="FF0000"/>
              </a:solidFill>
            </a:endParaRPr>
          </a:p>
          <a:p>
            <a:pPr indent="0" lvl="0" marL="0" rtl="0" algn="l">
              <a:spcBef>
                <a:spcPts val="0"/>
              </a:spcBef>
              <a:spcAft>
                <a:spcPts val="0"/>
              </a:spcAft>
              <a:buNone/>
            </a:pPr>
            <a:r>
              <a:t/>
            </a:r>
            <a:endParaRPr/>
          </a:p>
        </p:txBody>
      </p:sp>
      <p:sp>
        <p:nvSpPr>
          <p:cNvPr id="1417" name="Google Shape;1417;p109"/>
          <p:cNvSpPr txBox="1"/>
          <p:nvPr/>
        </p:nvSpPr>
        <p:spPr>
          <a:xfrm>
            <a:off x="6848200" y="4282025"/>
            <a:ext cx="889200" cy="24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6.4g/cm³</a:t>
            </a:r>
            <a:endParaRPr b="1"/>
          </a:p>
        </p:txBody>
      </p:sp>
      <p:sp>
        <p:nvSpPr>
          <p:cNvPr id="1418" name="Google Shape;1418;p109"/>
          <p:cNvSpPr txBox="1"/>
          <p:nvPr/>
        </p:nvSpPr>
        <p:spPr>
          <a:xfrm>
            <a:off x="8304775" y="4063675"/>
            <a:ext cx="7515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13.2g/cm³</a:t>
            </a:r>
            <a:endParaRPr sz="1000">
              <a:solidFill>
                <a:srgbClr val="FF0000"/>
              </a:solidFill>
            </a:endParaRPr>
          </a:p>
        </p:txBody>
      </p:sp>
      <p:cxnSp>
        <p:nvCxnSpPr>
          <p:cNvPr id="1419" name="Google Shape;1419;p109"/>
          <p:cNvCxnSpPr/>
          <p:nvPr/>
        </p:nvCxnSpPr>
        <p:spPr>
          <a:xfrm rot="10800000">
            <a:off x="5779425" y="3714550"/>
            <a:ext cx="0" cy="244200"/>
          </a:xfrm>
          <a:prstGeom prst="straightConnector1">
            <a:avLst/>
          </a:prstGeom>
          <a:noFill/>
          <a:ln cap="flat" cmpd="sng" w="9525">
            <a:solidFill>
              <a:schemeClr val="dk2"/>
            </a:solidFill>
            <a:prstDash val="solid"/>
            <a:round/>
            <a:headEnd len="med" w="med" type="none"/>
            <a:tailEnd len="med" w="med" type="triangle"/>
          </a:ln>
        </p:spPr>
      </p:cxnSp>
      <p:cxnSp>
        <p:nvCxnSpPr>
          <p:cNvPr id="1420" name="Google Shape;1420;p109"/>
          <p:cNvCxnSpPr/>
          <p:nvPr/>
        </p:nvCxnSpPr>
        <p:spPr>
          <a:xfrm flipH="1" rot="10800000">
            <a:off x="6274225" y="3721300"/>
            <a:ext cx="6600" cy="620100"/>
          </a:xfrm>
          <a:prstGeom prst="straightConnector1">
            <a:avLst/>
          </a:prstGeom>
          <a:noFill/>
          <a:ln cap="flat" cmpd="sng" w="9525">
            <a:solidFill>
              <a:schemeClr val="dk2"/>
            </a:solidFill>
            <a:prstDash val="solid"/>
            <a:round/>
            <a:headEnd len="med" w="med" type="none"/>
            <a:tailEnd len="med" w="med" type="triangle"/>
          </a:ln>
        </p:spPr>
      </p:cxnSp>
      <p:cxnSp>
        <p:nvCxnSpPr>
          <p:cNvPr id="1421" name="Google Shape;1421;p109"/>
          <p:cNvCxnSpPr/>
          <p:nvPr/>
        </p:nvCxnSpPr>
        <p:spPr>
          <a:xfrm rot="10800000">
            <a:off x="7112100" y="3747700"/>
            <a:ext cx="0" cy="587100"/>
          </a:xfrm>
          <a:prstGeom prst="straightConnector1">
            <a:avLst/>
          </a:prstGeom>
          <a:noFill/>
          <a:ln cap="flat" cmpd="sng" w="9525">
            <a:solidFill>
              <a:schemeClr val="dk2"/>
            </a:solidFill>
            <a:prstDash val="solid"/>
            <a:round/>
            <a:headEnd len="med" w="med" type="none"/>
            <a:tailEnd len="med" w="med" type="triangle"/>
          </a:ln>
        </p:spPr>
      </p:cxnSp>
      <p:cxnSp>
        <p:nvCxnSpPr>
          <p:cNvPr id="1422" name="Google Shape;1422;p109"/>
          <p:cNvCxnSpPr>
            <a:stCxn id="1418" idx="0"/>
          </p:cNvCxnSpPr>
          <p:nvPr/>
        </p:nvCxnSpPr>
        <p:spPr>
          <a:xfrm rot="10800000">
            <a:off x="8647225" y="3628075"/>
            <a:ext cx="33300" cy="4356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6" name="Shape 1426"/>
        <p:cNvGrpSpPr/>
        <p:nvPr/>
      </p:nvGrpSpPr>
      <p:grpSpPr>
        <a:xfrm>
          <a:off x="0" y="0"/>
          <a:ext cx="0" cy="0"/>
          <a:chOff x="0" y="0"/>
          <a:chExt cx="0" cy="0"/>
        </a:xfrm>
      </p:grpSpPr>
      <p:sp>
        <p:nvSpPr>
          <p:cNvPr id="1427" name="Google Shape;1427;p11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428" name="Google Shape;1428;p110"/>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429" name="Google Shape;1429;p110"/>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To calculate the mass of each layer and therefore the overall mass of Saturn, we can use the equation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	Mass = </a:t>
            </a:r>
            <a:r>
              <a:rPr lang="en">
                <a:solidFill>
                  <a:srgbClr val="0000FF"/>
                </a:solidFill>
              </a:rPr>
              <a:t>Density </a:t>
            </a:r>
            <a:r>
              <a:rPr lang="en"/>
              <a:t>⨉ </a:t>
            </a:r>
            <a:r>
              <a:rPr lang="en">
                <a:solidFill>
                  <a:srgbClr val="FF0000"/>
                </a:solidFill>
              </a:rPr>
              <a:t>Volume</a:t>
            </a:r>
            <a:endParaRPr>
              <a:solidFill>
                <a:srgbClr val="FF0000"/>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t>However, the </a:t>
            </a:r>
            <a:r>
              <a:rPr lang="en">
                <a:solidFill>
                  <a:srgbClr val="0000FF"/>
                </a:solidFill>
              </a:rPr>
              <a:t>density we have is always given in grams-per-centimeter-cubed (g/cm³)</a:t>
            </a:r>
            <a:r>
              <a:rPr lang="en"/>
              <a:t> while the </a:t>
            </a:r>
            <a:r>
              <a:rPr lang="en">
                <a:solidFill>
                  <a:srgbClr val="FF0000"/>
                </a:solidFill>
              </a:rPr>
              <a:t>volume is always in kilometers-cubed (km³).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The solution to this is to convert volume from km³ to cm³ </a:t>
            </a:r>
            <a:endParaRPr/>
          </a:p>
        </p:txBody>
      </p:sp>
      <p:cxnSp>
        <p:nvCxnSpPr>
          <p:cNvPr id="1430" name="Google Shape;1430;p110"/>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431" name="Google Shape;1431;p110"/>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432" name="Google Shape;1432;p110"/>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433" name="Google Shape;1433;p110"/>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434" name="Google Shape;1434;p110"/>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435" name="Google Shape;1435;p110"/>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436" name="Google Shape;1436;p110"/>
          <p:cNvSpPr txBox="1"/>
          <p:nvPr/>
        </p:nvSpPr>
        <p:spPr>
          <a:xfrm>
            <a:off x="7306675" y="34375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cxnSp>
        <p:nvCxnSpPr>
          <p:cNvPr id="1437" name="Google Shape;1437;p110"/>
          <p:cNvCxnSpPr/>
          <p:nvPr/>
        </p:nvCxnSpPr>
        <p:spPr>
          <a:xfrm>
            <a:off x="5753025" y="1972925"/>
            <a:ext cx="13200" cy="1728600"/>
          </a:xfrm>
          <a:prstGeom prst="straightConnector1">
            <a:avLst/>
          </a:prstGeom>
          <a:noFill/>
          <a:ln cap="flat" cmpd="sng" w="9525">
            <a:solidFill>
              <a:schemeClr val="dk2"/>
            </a:solidFill>
            <a:prstDash val="solid"/>
            <a:round/>
            <a:headEnd len="med" w="med" type="none"/>
            <a:tailEnd len="med" w="med" type="triangle"/>
          </a:ln>
        </p:spPr>
      </p:cxnSp>
      <p:cxnSp>
        <p:nvCxnSpPr>
          <p:cNvPr id="1438" name="Google Shape;1438;p110"/>
          <p:cNvCxnSpPr/>
          <p:nvPr/>
        </p:nvCxnSpPr>
        <p:spPr>
          <a:xfrm>
            <a:off x="6247825" y="2758125"/>
            <a:ext cx="13200" cy="930000"/>
          </a:xfrm>
          <a:prstGeom prst="straightConnector1">
            <a:avLst/>
          </a:prstGeom>
          <a:noFill/>
          <a:ln cap="flat" cmpd="sng" w="9525">
            <a:solidFill>
              <a:schemeClr val="dk2"/>
            </a:solidFill>
            <a:prstDash val="solid"/>
            <a:round/>
            <a:headEnd len="med" w="med" type="none"/>
            <a:tailEnd len="med" w="med" type="triangle"/>
          </a:ln>
        </p:spPr>
      </p:cxnSp>
      <p:cxnSp>
        <p:nvCxnSpPr>
          <p:cNvPr id="1439" name="Google Shape;1439;p110"/>
          <p:cNvCxnSpPr/>
          <p:nvPr/>
        </p:nvCxnSpPr>
        <p:spPr>
          <a:xfrm>
            <a:off x="7105500" y="3457350"/>
            <a:ext cx="6600" cy="270600"/>
          </a:xfrm>
          <a:prstGeom prst="straightConnector1">
            <a:avLst/>
          </a:prstGeom>
          <a:noFill/>
          <a:ln cap="flat" cmpd="sng" w="9525">
            <a:solidFill>
              <a:schemeClr val="dk2"/>
            </a:solidFill>
            <a:prstDash val="solid"/>
            <a:round/>
            <a:headEnd len="med" w="med" type="none"/>
            <a:tailEnd len="med" w="med" type="triangle"/>
          </a:ln>
        </p:spPr>
      </p:cxnSp>
      <p:cxnSp>
        <p:nvCxnSpPr>
          <p:cNvPr id="1440" name="Google Shape;1440;p110"/>
          <p:cNvCxnSpPr/>
          <p:nvPr/>
        </p:nvCxnSpPr>
        <p:spPr>
          <a:xfrm>
            <a:off x="8636100" y="3549700"/>
            <a:ext cx="0" cy="178200"/>
          </a:xfrm>
          <a:prstGeom prst="straightConnector1">
            <a:avLst/>
          </a:prstGeom>
          <a:noFill/>
          <a:ln cap="flat" cmpd="sng" w="9525">
            <a:solidFill>
              <a:schemeClr val="dk2"/>
            </a:solidFill>
            <a:prstDash val="solid"/>
            <a:round/>
            <a:headEnd len="med" w="med" type="none"/>
            <a:tailEnd len="med" w="med" type="triangle"/>
          </a:ln>
        </p:spPr>
      </p:cxnSp>
      <p:sp>
        <p:nvSpPr>
          <p:cNvPr id="1441" name="Google Shape;1441;p110"/>
          <p:cNvSpPr txBox="1"/>
          <p:nvPr/>
        </p:nvSpPr>
        <p:spPr>
          <a:xfrm>
            <a:off x="5526900" y="3905950"/>
            <a:ext cx="983100" cy="24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0.5g/cm³</a:t>
            </a:r>
            <a:endParaRPr sz="1000">
              <a:solidFill>
                <a:srgbClr val="FF0000"/>
              </a:solidFill>
            </a:endParaRPr>
          </a:p>
        </p:txBody>
      </p:sp>
      <p:sp>
        <p:nvSpPr>
          <p:cNvPr id="1442" name="Google Shape;1442;p110"/>
          <p:cNvSpPr txBox="1"/>
          <p:nvPr/>
        </p:nvSpPr>
        <p:spPr>
          <a:xfrm>
            <a:off x="5700250" y="4235850"/>
            <a:ext cx="809700" cy="27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3" name="Google Shape;1443;p110"/>
          <p:cNvSpPr txBox="1"/>
          <p:nvPr/>
        </p:nvSpPr>
        <p:spPr>
          <a:xfrm>
            <a:off x="5972275" y="4301775"/>
            <a:ext cx="8892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2.6g/cm³</a:t>
            </a:r>
            <a:endParaRPr sz="1000">
              <a:solidFill>
                <a:srgbClr val="FF0000"/>
              </a:solidFill>
            </a:endParaRPr>
          </a:p>
          <a:p>
            <a:pPr indent="0" lvl="0" marL="0" rtl="0" algn="l">
              <a:spcBef>
                <a:spcPts val="0"/>
              </a:spcBef>
              <a:spcAft>
                <a:spcPts val="0"/>
              </a:spcAft>
              <a:buNone/>
            </a:pPr>
            <a:r>
              <a:t/>
            </a:r>
            <a:endParaRPr/>
          </a:p>
        </p:txBody>
      </p:sp>
      <p:sp>
        <p:nvSpPr>
          <p:cNvPr id="1444" name="Google Shape;1444;p110"/>
          <p:cNvSpPr txBox="1"/>
          <p:nvPr/>
        </p:nvSpPr>
        <p:spPr>
          <a:xfrm>
            <a:off x="6848200" y="4282025"/>
            <a:ext cx="889200" cy="24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6.4g/cm³</a:t>
            </a:r>
            <a:endParaRPr b="1"/>
          </a:p>
        </p:txBody>
      </p:sp>
      <p:sp>
        <p:nvSpPr>
          <p:cNvPr id="1445" name="Google Shape;1445;p110"/>
          <p:cNvSpPr txBox="1"/>
          <p:nvPr/>
        </p:nvSpPr>
        <p:spPr>
          <a:xfrm>
            <a:off x="8304775" y="4063675"/>
            <a:ext cx="7515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0000"/>
                </a:solidFill>
              </a:rPr>
              <a:t>13.2g/cm³</a:t>
            </a:r>
            <a:endParaRPr sz="1000">
              <a:solidFill>
                <a:srgbClr val="FF0000"/>
              </a:solidFill>
            </a:endParaRPr>
          </a:p>
        </p:txBody>
      </p:sp>
      <p:cxnSp>
        <p:nvCxnSpPr>
          <p:cNvPr id="1446" name="Google Shape;1446;p110"/>
          <p:cNvCxnSpPr/>
          <p:nvPr/>
        </p:nvCxnSpPr>
        <p:spPr>
          <a:xfrm rot="10800000">
            <a:off x="5779425" y="3714550"/>
            <a:ext cx="0" cy="244200"/>
          </a:xfrm>
          <a:prstGeom prst="straightConnector1">
            <a:avLst/>
          </a:prstGeom>
          <a:noFill/>
          <a:ln cap="flat" cmpd="sng" w="9525">
            <a:solidFill>
              <a:schemeClr val="dk2"/>
            </a:solidFill>
            <a:prstDash val="solid"/>
            <a:round/>
            <a:headEnd len="med" w="med" type="none"/>
            <a:tailEnd len="med" w="med" type="triangle"/>
          </a:ln>
        </p:spPr>
      </p:cxnSp>
      <p:cxnSp>
        <p:nvCxnSpPr>
          <p:cNvPr id="1447" name="Google Shape;1447;p110"/>
          <p:cNvCxnSpPr/>
          <p:nvPr/>
        </p:nvCxnSpPr>
        <p:spPr>
          <a:xfrm flipH="1" rot="10800000">
            <a:off x="6274225" y="3721300"/>
            <a:ext cx="6600" cy="620100"/>
          </a:xfrm>
          <a:prstGeom prst="straightConnector1">
            <a:avLst/>
          </a:prstGeom>
          <a:noFill/>
          <a:ln cap="flat" cmpd="sng" w="9525">
            <a:solidFill>
              <a:schemeClr val="dk2"/>
            </a:solidFill>
            <a:prstDash val="solid"/>
            <a:round/>
            <a:headEnd len="med" w="med" type="none"/>
            <a:tailEnd len="med" w="med" type="triangle"/>
          </a:ln>
        </p:spPr>
      </p:cxnSp>
      <p:cxnSp>
        <p:nvCxnSpPr>
          <p:cNvPr id="1448" name="Google Shape;1448;p110"/>
          <p:cNvCxnSpPr/>
          <p:nvPr/>
        </p:nvCxnSpPr>
        <p:spPr>
          <a:xfrm rot="10800000">
            <a:off x="7112100" y="3747700"/>
            <a:ext cx="0" cy="587100"/>
          </a:xfrm>
          <a:prstGeom prst="straightConnector1">
            <a:avLst/>
          </a:prstGeom>
          <a:noFill/>
          <a:ln cap="flat" cmpd="sng" w="9525">
            <a:solidFill>
              <a:schemeClr val="dk2"/>
            </a:solidFill>
            <a:prstDash val="solid"/>
            <a:round/>
            <a:headEnd len="med" w="med" type="none"/>
            <a:tailEnd len="med" w="med" type="triangle"/>
          </a:ln>
        </p:spPr>
      </p:cxnSp>
      <p:cxnSp>
        <p:nvCxnSpPr>
          <p:cNvPr id="1449" name="Google Shape;1449;p110"/>
          <p:cNvCxnSpPr>
            <a:stCxn id="1445" idx="0"/>
          </p:cNvCxnSpPr>
          <p:nvPr/>
        </p:nvCxnSpPr>
        <p:spPr>
          <a:xfrm rot="10800000">
            <a:off x="8647225" y="3628075"/>
            <a:ext cx="33300" cy="4356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3" name="Shape 1453"/>
        <p:cNvGrpSpPr/>
        <p:nvPr/>
      </p:nvGrpSpPr>
      <p:grpSpPr>
        <a:xfrm>
          <a:off x="0" y="0"/>
          <a:ext cx="0" cy="0"/>
          <a:chOff x="0" y="0"/>
          <a:chExt cx="0" cy="0"/>
        </a:xfrm>
      </p:grpSpPr>
      <p:sp>
        <p:nvSpPr>
          <p:cNvPr id="1454" name="Google Shape;1454;p11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Saturn</a:t>
            </a:r>
            <a:endParaRPr/>
          </a:p>
        </p:txBody>
      </p:sp>
      <p:pic>
        <p:nvPicPr>
          <p:cNvPr id="1455" name="Google Shape;1455;p111"/>
          <p:cNvPicPr preferRelativeResize="0"/>
          <p:nvPr/>
        </p:nvPicPr>
        <p:blipFill rotWithShape="1">
          <a:blip r:embed="rId3">
            <a:alphaModFix/>
          </a:blip>
          <a:srcRect b="0" l="3634" r="3643" t="0"/>
          <a:stretch/>
        </p:blipFill>
        <p:spPr>
          <a:xfrm>
            <a:off x="5132875" y="1216300"/>
            <a:ext cx="3960276" cy="2847376"/>
          </a:xfrm>
          <a:prstGeom prst="rect">
            <a:avLst/>
          </a:prstGeom>
          <a:noFill/>
          <a:ln>
            <a:noFill/>
          </a:ln>
        </p:spPr>
      </p:pic>
      <p:sp>
        <p:nvSpPr>
          <p:cNvPr id="1456" name="Google Shape;1456;p111"/>
          <p:cNvSpPr txBox="1"/>
          <p:nvPr/>
        </p:nvSpPr>
        <p:spPr>
          <a:xfrm>
            <a:off x="145225" y="1240625"/>
            <a:ext cx="4506000" cy="366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1km³ = (100,000cm)³ = (10⁵cm)³ = </a:t>
            </a:r>
            <a:r>
              <a:rPr lang="en">
                <a:solidFill>
                  <a:srgbClr val="0000FF"/>
                </a:solidFill>
              </a:rPr>
              <a:t>10¹⁵cm³</a:t>
            </a:r>
            <a:endParaRPr>
              <a:solidFill>
                <a:srgbClr val="0000FF"/>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Layer: V = 5.4 ⨉ 10¹⁴ </a:t>
            </a:r>
            <a:r>
              <a:rPr lang="en">
                <a:solidFill>
                  <a:srgbClr val="0000FF"/>
                </a:solidFill>
              </a:rPr>
              <a:t>⨉ 10¹⁵cm³</a:t>
            </a:r>
            <a:endParaRPr>
              <a:solidFill>
                <a:srgbClr val="0000FF"/>
              </a:solidFill>
            </a:endParaRPr>
          </a:p>
          <a:p>
            <a:pPr indent="0" lvl="0" marL="457200" rtl="0" algn="l">
              <a:spcBef>
                <a:spcPts val="0"/>
              </a:spcBef>
              <a:spcAft>
                <a:spcPts val="0"/>
              </a:spcAft>
              <a:buNone/>
            </a:pPr>
            <a:r>
              <a:rPr lang="en">
                <a:solidFill>
                  <a:srgbClr val="0000FF"/>
                </a:solidFill>
              </a:rPr>
              <a:t>= 5.4 ⨉ 10²⁹cm³</a:t>
            </a:r>
            <a:endParaRPr>
              <a:solidFill>
                <a:srgbClr val="0000FF"/>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Middle Layer: V = 1.9</a:t>
            </a:r>
            <a:r>
              <a:rPr lang="en">
                <a:solidFill>
                  <a:schemeClr val="dk1"/>
                </a:solidFill>
              </a:rPr>
              <a:t> ⨉ 10¹⁴ </a:t>
            </a:r>
            <a:r>
              <a:rPr lang="en">
                <a:solidFill>
                  <a:srgbClr val="0000FF"/>
                </a:solidFill>
              </a:rPr>
              <a:t>⨉ 10¹⁵cm³</a:t>
            </a:r>
            <a:endParaRPr>
              <a:solidFill>
                <a:srgbClr val="0000FF"/>
              </a:solidFill>
            </a:endParaRPr>
          </a:p>
          <a:p>
            <a:pPr indent="0" lvl="0" marL="457200" rtl="0" algn="l">
              <a:spcBef>
                <a:spcPts val="0"/>
              </a:spcBef>
              <a:spcAft>
                <a:spcPts val="0"/>
              </a:spcAft>
              <a:buNone/>
            </a:pPr>
            <a:r>
              <a:rPr lang="en">
                <a:solidFill>
                  <a:srgbClr val="0000FF"/>
                </a:solidFill>
              </a:rPr>
              <a:t>= 1.9 ⨉ 10²⁹cm³</a:t>
            </a:r>
            <a:endParaRPr>
              <a:solidFill>
                <a:srgbClr val="0000FF"/>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Outer Core: V = 1.4</a:t>
            </a:r>
            <a:r>
              <a:rPr lang="en">
                <a:solidFill>
                  <a:schemeClr val="dk1"/>
                </a:solidFill>
              </a:rPr>
              <a:t> ⨉ 10¹² </a:t>
            </a:r>
            <a:r>
              <a:rPr lang="en">
                <a:solidFill>
                  <a:srgbClr val="0000FF"/>
                </a:solidFill>
              </a:rPr>
              <a:t>⨉ 10¹⁵cm³</a:t>
            </a:r>
            <a:endParaRPr>
              <a:solidFill>
                <a:srgbClr val="0000FF"/>
              </a:solidFill>
            </a:endParaRPr>
          </a:p>
          <a:p>
            <a:pPr indent="0" lvl="0" marL="457200" rtl="0" algn="l">
              <a:spcBef>
                <a:spcPts val="0"/>
              </a:spcBef>
              <a:spcAft>
                <a:spcPts val="0"/>
              </a:spcAft>
              <a:buNone/>
            </a:pPr>
            <a:r>
              <a:rPr lang="en">
                <a:solidFill>
                  <a:srgbClr val="0000FF"/>
                </a:solidFill>
              </a:rPr>
              <a:t>= 1.4 ⨉ 10²⁷cm³</a:t>
            </a:r>
            <a:endParaRPr>
              <a:solidFill>
                <a:srgbClr val="0000FF"/>
              </a:solidFill>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Inner Core: V = 3.4 </a:t>
            </a:r>
            <a:r>
              <a:rPr lang="en">
                <a:solidFill>
                  <a:schemeClr val="dk1"/>
                </a:solidFill>
              </a:rPr>
              <a:t>⨉ 10¹⁰ </a:t>
            </a:r>
            <a:r>
              <a:rPr lang="en">
                <a:solidFill>
                  <a:srgbClr val="0000FF"/>
                </a:solidFill>
              </a:rPr>
              <a:t>⨉ 10¹⁵cm³</a:t>
            </a:r>
            <a:endParaRPr>
              <a:solidFill>
                <a:srgbClr val="0000FF"/>
              </a:solidFill>
            </a:endParaRPr>
          </a:p>
          <a:p>
            <a:pPr indent="0" lvl="0" marL="457200" rtl="0" algn="l">
              <a:spcBef>
                <a:spcPts val="0"/>
              </a:spcBef>
              <a:spcAft>
                <a:spcPts val="0"/>
              </a:spcAft>
              <a:buNone/>
            </a:pPr>
            <a:r>
              <a:rPr lang="en">
                <a:solidFill>
                  <a:srgbClr val="0000FF"/>
                </a:solidFill>
              </a:rPr>
              <a:t>= 3.4 ⨉ 10²⁵cm³</a:t>
            </a:r>
            <a:endParaRPr>
              <a:solidFill>
                <a:srgbClr val="0000FF"/>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Total volume = 7.3 ⨉ 10¹⁴km³ = </a:t>
            </a:r>
            <a:r>
              <a:rPr lang="en">
                <a:solidFill>
                  <a:srgbClr val="0000FF"/>
                </a:solidFill>
              </a:rPr>
              <a:t>7.4</a:t>
            </a:r>
            <a:r>
              <a:rPr lang="en">
                <a:solidFill>
                  <a:schemeClr val="dk1"/>
                </a:solidFill>
              </a:rPr>
              <a:t> </a:t>
            </a:r>
            <a:r>
              <a:rPr lang="en">
                <a:solidFill>
                  <a:srgbClr val="0000FF"/>
                </a:solidFill>
              </a:rPr>
              <a:t>⨉ 10²⁹cm³</a:t>
            </a:r>
            <a:endParaRPr>
              <a:solidFill>
                <a:srgbClr val="0000FF"/>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cxnSp>
        <p:nvCxnSpPr>
          <p:cNvPr id="1457" name="Google Shape;1457;p111"/>
          <p:cNvCxnSpPr/>
          <p:nvPr/>
        </p:nvCxnSpPr>
        <p:spPr>
          <a:xfrm>
            <a:off x="5526900" y="2375375"/>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458" name="Google Shape;1458;p111"/>
          <p:cNvCxnSpPr/>
          <p:nvPr/>
        </p:nvCxnSpPr>
        <p:spPr>
          <a:xfrm>
            <a:off x="5526900" y="3385450"/>
            <a:ext cx="3305400" cy="6600"/>
          </a:xfrm>
          <a:prstGeom prst="straightConnector1">
            <a:avLst/>
          </a:prstGeom>
          <a:noFill/>
          <a:ln cap="flat" cmpd="sng" w="9525">
            <a:solidFill>
              <a:schemeClr val="dk2"/>
            </a:solidFill>
            <a:prstDash val="solid"/>
            <a:round/>
            <a:headEnd len="med" w="med" type="none"/>
            <a:tailEnd len="med" w="med" type="none"/>
          </a:ln>
        </p:spPr>
      </p:cxnSp>
      <p:cxnSp>
        <p:nvCxnSpPr>
          <p:cNvPr id="1459" name="Google Shape;1459;p111"/>
          <p:cNvCxnSpPr/>
          <p:nvPr/>
        </p:nvCxnSpPr>
        <p:spPr>
          <a:xfrm>
            <a:off x="5526900" y="3544425"/>
            <a:ext cx="3305400" cy="6600"/>
          </a:xfrm>
          <a:prstGeom prst="straightConnector1">
            <a:avLst/>
          </a:prstGeom>
          <a:noFill/>
          <a:ln cap="flat" cmpd="sng" w="9525">
            <a:solidFill>
              <a:schemeClr val="dk2"/>
            </a:solidFill>
            <a:prstDash val="solid"/>
            <a:round/>
            <a:headEnd len="med" w="med" type="none"/>
            <a:tailEnd len="med" w="med" type="none"/>
          </a:ln>
        </p:spPr>
      </p:cxnSp>
      <p:sp>
        <p:nvSpPr>
          <p:cNvPr id="1460" name="Google Shape;1460;p111"/>
          <p:cNvSpPr txBox="1"/>
          <p:nvPr/>
        </p:nvSpPr>
        <p:spPr>
          <a:xfrm>
            <a:off x="6201650" y="1801400"/>
            <a:ext cx="1616400" cy="29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Layer</a:t>
            </a:r>
            <a:endParaRPr/>
          </a:p>
        </p:txBody>
      </p:sp>
      <p:sp>
        <p:nvSpPr>
          <p:cNvPr id="1461" name="Google Shape;1461;p111"/>
          <p:cNvSpPr txBox="1"/>
          <p:nvPr/>
        </p:nvSpPr>
        <p:spPr>
          <a:xfrm>
            <a:off x="6564500" y="2692050"/>
            <a:ext cx="14382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Middle Layer</a:t>
            </a:r>
            <a:endParaRPr/>
          </a:p>
        </p:txBody>
      </p:sp>
      <p:sp>
        <p:nvSpPr>
          <p:cNvPr id="1462" name="Google Shape;1462;p111"/>
          <p:cNvSpPr txBox="1"/>
          <p:nvPr/>
        </p:nvSpPr>
        <p:spPr>
          <a:xfrm>
            <a:off x="7428775" y="3259425"/>
            <a:ext cx="1339200" cy="36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Outer Core</a:t>
            </a:r>
            <a:endParaRPr/>
          </a:p>
        </p:txBody>
      </p:sp>
      <p:sp>
        <p:nvSpPr>
          <p:cNvPr id="1463" name="Google Shape;1463;p111"/>
          <p:cNvSpPr txBox="1"/>
          <p:nvPr/>
        </p:nvSpPr>
        <p:spPr>
          <a:xfrm>
            <a:off x="5917950" y="3444125"/>
            <a:ext cx="1583400" cy="35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Inner Core</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