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Lst>
  <p:sldSz cy="5143500" cx="9144000"/>
  <p:notesSz cx="6858000" cy="9144000"/>
  <p:embeddedFontLst>
    <p:embeddedFont>
      <p:font typeface="PT Sans Narrow"/>
      <p:regular r:id="rId73"/>
      <p:bold r:id="rId74"/>
    </p:embeddedFont>
    <p:embeddedFont>
      <p:font typeface="Open Sans"/>
      <p:regular r:id="rId75"/>
      <p:bold r:id="rId76"/>
      <p:italic r:id="rId77"/>
      <p:boldItalic r:id="rId7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PTSansNarrow-regular.fntdata"/><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font" Target="fonts/OpenSans-regular.fntdata"/><Relationship Id="rId30" Type="http://schemas.openxmlformats.org/officeDocument/2006/relationships/slide" Target="slides/slide25.xml"/><Relationship Id="rId74" Type="http://schemas.openxmlformats.org/officeDocument/2006/relationships/font" Target="fonts/PTSansNarrow-bold.fntdata"/><Relationship Id="rId33" Type="http://schemas.openxmlformats.org/officeDocument/2006/relationships/slide" Target="slides/slide28.xml"/><Relationship Id="rId77" Type="http://schemas.openxmlformats.org/officeDocument/2006/relationships/font" Target="fonts/OpenSans-italic.fntdata"/><Relationship Id="rId32" Type="http://schemas.openxmlformats.org/officeDocument/2006/relationships/slide" Target="slides/slide27.xml"/><Relationship Id="rId76" Type="http://schemas.openxmlformats.org/officeDocument/2006/relationships/font" Target="fonts/OpenSans-bold.fntdata"/><Relationship Id="rId35" Type="http://schemas.openxmlformats.org/officeDocument/2006/relationships/slide" Target="slides/slide30.xml"/><Relationship Id="rId34" Type="http://schemas.openxmlformats.org/officeDocument/2006/relationships/slide" Target="slides/slide29.xml"/><Relationship Id="rId78" Type="http://schemas.openxmlformats.org/officeDocument/2006/relationships/font" Target="fonts/OpenSans-boldItalic.fntdata"/><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8dcdf7fcf2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8dcdf7fcf2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8c491b4bf8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8c491b4bf8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8c940f24d8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8c940f24d8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8c940f24d8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8c940f24d8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8c491b4bf8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8c491b4bf8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8c975d00ba_0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8c975d00ba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8c975d00ba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8c975d00ba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8c975d00ba_0_3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8c975d00ba_0_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8c975d00ba_0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8c975d00ba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8c975d00ba_0_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8c975d00ba_0_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8c975d00ba_0_5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8c975d00ba_0_5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8c975d00ba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8c975d00b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8c975d00ba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8c975d00ba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8c975d00ba_0_5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8c975d00ba_0_5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8dcdf7fcf2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8dcdf7fcf2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8c940f24d8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8c940f24d8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8dcdf7fcf2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8dcdf7fcf2_0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8c491b4b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7" name="Google Shape;367;g8c491b4b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8c491b4bf8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8c491b4bf8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8c975d00ba_0_5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2" name="Google Shape;382;g8c975d00ba_0_5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8c975d00ba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8c975d00ba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8c975d00ba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8c975d00ba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8c975d00ba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8c975d00ba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8c975d00ba_0_5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8c975d00ba_0_5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8c940f24d8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8c940f24d8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8dcdf7fcf2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8dcdf7fcf2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8dcdf7fcf2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8dcdf7fcf2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8c975d00ba_0_5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8c975d00ba_0_5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8c975d00ba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8c975d00ba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8c975d00ba_0_5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8c975d00ba_0_5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8c975d00ba_0_5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1" name="Google Shape;471;g8c975d00ba_0_5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8c491b4bf8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8c491b4bf8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8c491b4bf8_0_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3" name="Google Shape;493;g8c491b4bf8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8c975d00ba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8c975d00ba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g8c975d00ba_0_6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2" name="Google Shape;502;g8c975d00ba_0_6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8c940f24d8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 name="Google Shape;510;g8c940f24d8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8dcdf7fcf2_0_2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8dcdf7fcf2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g8c491b4bf8_0_2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2" name="Google Shape;522;g8c491b4bf8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8c975d00ba_0_9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8c975d00ba_0_9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8c491b4bf8_0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0" name="Google Shape;540;g8c491b4bf8_0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8c940f24d8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8c940f24d8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8dcdf7fcf2_0_2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8dcdf7fcf2_0_2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8dcdf7fcf2_0_2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9" name="Google Shape;559;g8dcdf7fcf2_0_2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8c975d00ba_0_6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8c975d00ba_0_6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8c975d00ba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8c975d00ba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8c975d00ba_0_7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8c975d00ba_0_7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4" name="Shape 624"/>
        <p:cNvGrpSpPr/>
        <p:nvPr/>
      </p:nvGrpSpPr>
      <p:grpSpPr>
        <a:xfrm>
          <a:off x="0" y="0"/>
          <a:ext cx="0" cy="0"/>
          <a:chOff x="0" y="0"/>
          <a:chExt cx="0" cy="0"/>
        </a:xfrm>
      </p:grpSpPr>
      <p:sp>
        <p:nvSpPr>
          <p:cNvPr id="625" name="Google Shape;625;g8c975d00ba_0_6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6" name="Google Shape;626;g8c975d00ba_0_6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8c975d00ba_0_7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8c975d00ba_0_7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g8c940f24d8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6" name="Google Shape;696;g8c940f24d8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8dcdf7fcf2_0_2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8dcdf7fcf2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8c975d00ba_0_7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8c975d00ba_0_7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g8c491b4bf8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5" name="Google Shape;725;g8c491b4bf8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8c491b4bf8_0_3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3" name="Google Shape;733;g8c491b4bf8_0_3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g8c940f24d8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0" name="Google Shape;740;g8c940f24d8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g8dcdf7fcf2_0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6" name="Google Shape;746;g8dcdf7fcf2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8c975d00ba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8c975d00ba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g8c975d00ba_0_8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2" name="Google Shape;752;g8c975d00ba_0_8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8c975d00ba_0_8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9" name="Google Shape;769;g8c975d00ba_0_8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g8c491b4bf8_0_4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7" name="Google Shape;787;g8c491b4bf8_0_4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0" name="Shape 800"/>
        <p:cNvGrpSpPr/>
        <p:nvPr/>
      </p:nvGrpSpPr>
      <p:grpSpPr>
        <a:xfrm>
          <a:off x="0" y="0"/>
          <a:ext cx="0" cy="0"/>
          <a:chOff x="0" y="0"/>
          <a:chExt cx="0" cy="0"/>
        </a:xfrm>
      </p:grpSpPr>
      <p:sp>
        <p:nvSpPr>
          <p:cNvPr id="801" name="Google Shape;801;g8c940f24d8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2" name="Google Shape;802;g8c940f24d8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Set the rest of the Worksheet as homework or optional homework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6" name="Shape 806"/>
        <p:cNvGrpSpPr/>
        <p:nvPr/>
      </p:nvGrpSpPr>
      <p:grpSpPr>
        <a:xfrm>
          <a:off x="0" y="0"/>
          <a:ext cx="0" cy="0"/>
          <a:chOff x="0" y="0"/>
          <a:chExt cx="0" cy="0"/>
        </a:xfrm>
      </p:grpSpPr>
      <p:sp>
        <p:nvSpPr>
          <p:cNvPr id="807" name="Google Shape;807;g8c491b4bf8_0_4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8" name="Google Shape;808;g8c491b4bf8_0_4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next 5 slides are the graphs that students will be using to build their own planets.</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g8c491b4bf8_0_5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5" name="Google Shape;815;g8c491b4bf8_0_5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8c491b4bf8_0_5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1" name="Google Shape;821;g8c491b4bf8_0_5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g8c491b4bf8_0_7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7" name="Google Shape;827;g8c491b4bf8_0_7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8dcdf7fcf2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8dcdf7fcf2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8dcdf7fcf2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8dcdf7fcf2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8c940f24d8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8c940f24d8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7007735" y="3176888"/>
            <a:ext cx="562200" cy="0"/>
          </a:xfrm>
          <a:prstGeom prst="straightConnector1">
            <a:avLst/>
          </a:prstGeom>
          <a:noFill/>
          <a:ln cap="flat" cmpd="sng" w="76200">
            <a:solidFill>
              <a:schemeClr val="lt2"/>
            </a:solidFill>
            <a:prstDash val="solid"/>
            <a:round/>
            <a:headEnd len="sm" w="sm" type="none"/>
            <a:tailEnd len="sm" w="sm" type="none"/>
          </a:ln>
        </p:spPr>
      </p:cxnSp>
      <p:cxnSp>
        <p:nvCxnSpPr>
          <p:cNvPr id="11" name="Google Shape;11;p2"/>
          <p:cNvCxnSpPr/>
          <p:nvPr/>
        </p:nvCxnSpPr>
        <p:spPr>
          <a:xfrm>
            <a:off x="1575035" y="3158252"/>
            <a:ext cx="562200" cy="0"/>
          </a:xfrm>
          <a:prstGeom prst="straightConnector1">
            <a:avLst/>
          </a:prstGeom>
          <a:noFill/>
          <a:ln cap="flat" cmpd="sng" w="76200">
            <a:solidFill>
              <a:schemeClr val="lt2"/>
            </a:solidFill>
            <a:prstDash val="solid"/>
            <a:round/>
            <a:headEnd len="sm" w="sm" type="none"/>
            <a:tailEnd len="sm" w="sm" type="none"/>
          </a:ln>
        </p:spPr>
      </p:cxnSp>
      <p:grpSp>
        <p:nvGrpSpPr>
          <p:cNvPr id="12" name="Google Shape;12;p2"/>
          <p:cNvGrpSpPr/>
          <p:nvPr/>
        </p:nvGrpSpPr>
        <p:grpSpPr>
          <a:xfrm>
            <a:off x="1004144" y="1022025"/>
            <a:ext cx="7136668" cy="152400"/>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4" name="Google Shape;14;p2"/>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15" name="Google Shape;15;p2"/>
          <p:cNvGrpSpPr/>
          <p:nvPr/>
        </p:nvGrpSpPr>
        <p:grpSpPr>
          <a:xfrm>
            <a:off x="1004151" y="3969100"/>
            <a:ext cx="7136668" cy="152400"/>
            <a:chOff x="1346435" y="3969088"/>
            <a:chExt cx="6452100" cy="152400"/>
          </a:xfrm>
        </p:grpSpPr>
        <p:cxnSp>
          <p:nvCxnSpPr>
            <p:cNvPr id="16" name="Google Shape;16;p2"/>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7" name="Google Shape;17;p2"/>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18" name="Google Shape;18;p2"/>
          <p:cNvSpPr txBox="1"/>
          <p:nvPr>
            <p:ph type="ctrTitle"/>
          </p:nvPr>
        </p:nvSpPr>
        <p:spPr>
          <a:xfrm>
            <a:off x="1004150" y="1751764"/>
            <a:ext cx="7136700" cy="1022400"/>
          </a:xfrm>
          <a:prstGeom prst="rect">
            <a:avLst/>
          </a:prstGeom>
        </p:spPr>
        <p:txBody>
          <a:bodyPr anchorCtr="0" anchor="b" bIns="91425" lIns="91425" spcFirstLastPara="1" rIns="91425" wrap="square" tIns="91425">
            <a:no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19" name="Google Shape;19;p2"/>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20" name="Google Shape;20;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5" name="Shape 55"/>
        <p:cNvGrpSpPr/>
        <p:nvPr/>
      </p:nvGrpSpPr>
      <p:grpSpPr>
        <a:xfrm>
          <a:off x="0" y="0"/>
          <a:ext cx="0" cy="0"/>
          <a:chOff x="0" y="0"/>
          <a:chExt cx="0" cy="0"/>
        </a:xfrm>
      </p:grpSpPr>
      <p:sp>
        <p:nvSpPr>
          <p:cNvPr id="56" name="Google Shape;56;p11"/>
          <p:cNvSpPr/>
          <p:nvPr/>
        </p:nvSpPr>
        <p:spPr>
          <a:xfrm>
            <a:off x="-75"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1"/>
          <p:cNvSpPr txBox="1"/>
          <p:nvPr>
            <p:ph hasCustomPrompt="1" type="title"/>
          </p:nvPr>
        </p:nvSpPr>
        <p:spPr>
          <a:xfrm>
            <a:off x="311700" y="1304850"/>
            <a:ext cx="85206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t>xx%</a:t>
            </a:r>
          </a:p>
        </p:txBody>
      </p:sp>
      <p:sp>
        <p:nvSpPr>
          <p:cNvPr id="58" name="Google Shape;58;p11"/>
          <p:cNvSpPr txBox="1"/>
          <p:nvPr>
            <p:ph idx="1" type="body"/>
          </p:nvPr>
        </p:nvSpPr>
        <p:spPr>
          <a:xfrm>
            <a:off x="311700" y="2995650"/>
            <a:ext cx="85206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9" name="Google Shape;59;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 name="Shape 21"/>
        <p:cNvGrpSpPr/>
        <p:nvPr/>
      </p:nvGrpSpPr>
      <p:grpSpPr>
        <a:xfrm>
          <a:off x="0" y="0"/>
          <a:ext cx="0" cy="0"/>
          <a:chOff x="0" y="0"/>
          <a:chExt cx="0" cy="0"/>
        </a:xfrm>
      </p:grpSpPr>
      <p:sp>
        <p:nvSpPr>
          <p:cNvPr id="22" name="Google Shape;22;p3"/>
          <p:cNvSpPr/>
          <p:nvPr/>
        </p:nvSpPr>
        <p:spPr>
          <a:xfrm>
            <a:off x="-50" y="2571900"/>
            <a:ext cx="9144000" cy="2571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type="title"/>
          </p:nvPr>
        </p:nvSpPr>
        <p:spPr>
          <a:xfrm>
            <a:off x="311700" y="814800"/>
            <a:ext cx="8571300" cy="9420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p:txBody>
      </p:sp>
      <p:sp>
        <p:nvSpPr>
          <p:cNvPr id="24" name="Google Shape;24;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4"/>
          <p:cNvSpPr/>
          <p:nvPr/>
        </p:nvSpPr>
        <p:spPr>
          <a:xfrm>
            <a:off x="-75" y="5045700"/>
            <a:ext cx="9144000" cy="978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8" name="Google Shape;28;p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9" name="Google Shape;2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2" name="Google Shape;32;p5"/>
          <p:cNvSpPr txBox="1"/>
          <p:nvPr>
            <p:ph idx="1" type="body"/>
          </p:nvPr>
        </p:nvSpPr>
        <p:spPr>
          <a:xfrm>
            <a:off x="311700" y="1266175"/>
            <a:ext cx="3999900" cy="33027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3" name="Google Shape;33;p5"/>
          <p:cNvSpPr txBox="1"/>
          <p:nvPr>
            <p:ph idx="2" type="body"/>
          </p:nvPr>
        </p:nvSpPr>
        <p:spPr>
          <a:xfrm>
            <a:off x="4832400" y="1266175"/>
            <a:ext cx="3999900" cy="33027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7" name="Google Shape;3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Google Shape;4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6"/>
        </a:solidFill>
      </p:bgPr>
    </p:bg>
    <p:spTree>
      <p:nvGrpSpPr>
        <p:cNvPr id="42" name="Shape 42"/>
        <p:cNvGrpSpPr/>
        <p:nvPr/>
      </p:nvGrpSpPr>
      <p:grpSpPr>
        <a:xfrm>
          <a:off x="0" y="0"/>
          <a:ext cx="0" cy="0"/>
          <a:chOff x="0" y="0"/>
          <a:chExt cx="0" cy="0"/>
        </a:xfrm>
      </p:grpSpPr>
      <p:sp>
        <p:nvSpPr>
          <p:cNvPr id="43" name="Google Shape;43;p8"/>
          <p:cNvSpPr txBox="1"/>
          <p:nvPr>
            <p:ph type="title"/>
          </p:nvPr>
        </p:nvSpPr>
        <p:spPr>
          <a:xfrm>
            <a:off x="490250" y="526350"/>
            <a:ext cx="56136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dk2"/>
              </a:buClr>
              <a:buSzPts val="5400"/>
              <a:buNone/>
              <a:defRPr b="0" sz="5400">
                <a:solidFill>
                  <a:schemeClr val="dk2"/>
                </a:solidFill>
              </a:defRPr>
            </a:lvl1pPr>
            <a:lvl2pPr lvl="1">
              <a:spcBef>
                <a:spcPts val="0"/>
              </a:spcBef>
              <a:spcAft>
                <a:spcPts val="0"/>
              </a:spcAft>
              <a:buClr>
                <a:schemeClr val="dk2"/>
              </a:buClr>
              <a:buSzPts val="5400"/>
              <a:buNone/>
              <a:defRPr b="0" sz="5400">
                <a:solidFill>
                  <a:schemeClr val="dk2"/>
                </a:solidFill>
              </a:defRPr>
            </a:lvl2pPr>
            <a:lvl3pPr lvl="2">
              <a:spcBef>
                <a:spcPts val="0"/>
              </a:spcBef>
              <a:spcAft>
                <a:spcPts val="0"/>
              </a:spcAft>
              <a:buClr>
                <a:schemeClr val="dk2"/>
              </a:buClr>
              <a:buSzPts val="5400"/>
              <a:buNone/>
              <a:defRPr b="0" sz="5400">
                <a:solidFill>
                  <a:schemeClr val="dk2"/>
                </a:solidFill>
              </a:defRPr>
            </a:lvl3pPr>
            <a:lvl4pPr lvl="3">
              <a:spcBef>
                <a:spcPts val="0"/>
              </a:spcBef>
              <a:spcAft>
                <a:spcPts val="0"/>
              </a:spcAft>
              <a:buClr>
                <a:schemeClr val="dk2"/>
              </a:buClr>
              <a:buSzPts val="5400"/>
              <a:buNone/>
              <a:defRPr b="0" sz="5400">
                <a:solidFill>
                  <a:schemeClr val="dk2"/>
                </a:solidFill>
              </a:defRPr>
            </a:lvl4pPr>
            <a:lvl5pPr lvl="4">
              <a:spcBef>
                <a:spcPts val="0"/>
              </a:spcBef>
              <a:spcAft>
                <a:spcPts val="0"/>
              </a:spcAft>
              <a:buClr>
                <a:schemeClr val="dk2"/>
              </a:buClr>
              <a:buSzPts val="5400"/>
              <a:buNone/>
              <a:defRPr b="0" sz="5400">
                <a:solidFill>
                  <a:schemeClr val="dk2"/>
                </a:solidFill>
              </a:defRPr>
            </a:lvl5pPr>
            <a:lvl6pPr lvl="5">
              <a:spcBef>
                <a:spcPts val="0"/>
              </a:spcBef>
              <a:spcAft>
                <a:spcPts val="0"/>
              </a:spcAft>
              <a:buClr>
                <a:schemeClr val="dk2"/>
              </a:buClr>
              <a:buSzPts val="5400"/>
              <a:buNone/>
              <a:defRPr b="0" sz="5400">
                <a:solidFill>
                  <a:schemeClr val="dk2"/>
                </a:solidFill>
              </a:defRPr>
            </a:lvl6pPr>
            <a:lvl7pPr lvl="6">
              <a:spcBef>
                <a:spcPts val="0"/>
              </a:spcBef>
              <a:spcAft>
                <a:spcPts val="0"/>
              </a:spcAft>
              <a:buClr>
                <a:schemeClr val="dk2"/>
              </a:buClr>
              <a:buSzPts val="5400"/>
              <a:buNone/>
              <a:defRPr b="0" sz="5400">
                <a:solidFill>
                  <a:schemeClr val="dk2"/>
                </a:solidFill>
              </a:defRPr>
            </a:lvl7pPr>
            <a:lvl8pPr lvl="7">
              <a:spcBef>
                <a:spcPts val="0"/>
              </a:spcBef>
              <a:spcAft>
                <a:spcPts val="0"/>
              </a:spcAft>
              <a:buClr>
                <a:schemeClr val="dk2"/>
              </a:buClr>
              <a:buSzPts val="5400"/>
              <a:buNone/>
              <a:defRPr b="0" sz="5400">
                <a:solidFill>
                  <a:schemeClr val="dk2"/>
                </a:solidFill>
              </a:defRPr>
            </a:lvl8pPr>
            <a:lvl9pPr lvl="8">
              <a:spcBef>
                <a:spcPts val="0"/>
              </a:spcBef>
              <a:spcAft>
                <a:spcPts val="0"/>
              </a:spcAft>
              <a:buClr>
                <a:schemeClr val="dk2"/>
              </a:buClr>
              <a:buSzPts val="5400"/>
              <a:buNone/>
              <a:defRPr b="0" sz="5400">
                <a:solidFill>
                  <a:schemeClr val="dk2"/>
                </a:solidFill>
              </a:defRPr>
            </a:lvl9pPr>
          </a:lstStyle>
          <a:p/>
        </p:txBody>
      </p:sp>
      <p:sp>
        <p:nvSpPr>
          <p:cNvPr id="44" name="Google Shape;4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a:off x="4572000" y="0"/>
            <a:ext cx="4572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7" name="Google Shape;47;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8" name="Google Shape;48;p9"/>
          <p:cNvSpPr txBox="1"/>
          <p:nvPr>
            <p:ph type="title"/>
          </p:nvPr>
        </p:nvSpPr>
        <p:spPr>
          <a:xfrm>
            <a:off x="265500" y="1039675"/>
            <a:ext cx="4045200" cy="16758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9" name="Google Shape;49;p9"/>
          <p:cNvSpPr txBox="1"/>
          <p:nvPr>
            <p:ph idx="1" type="subTitle"/>
          </p:nvPr>
        </p:nvSpPr>
        <p:spPr>
          <a:xfrm>
            <a:off x="265500" y="27268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ph idx="1" type="body"/>
          </p:nvPr>
        </p:nvSpPr>
        <p:spPr>
          <a:xfrm>
            <a:off x="311700" y="423072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p:txBody>
      </p:sp>
      <p:sp>
        <p:nvSpPr>
          <p:cNvPr id="54" name="Google Shape;5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trop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9pPr>
          </a:lstStyle>
          <a:p/>
        </p:txBody>
      </p:sp>
      <p:sp>
        <p:nvSpPr>
          <p:cNvPr id="7" name="Google Shape;7;p1"/>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indent="-317500" lvl="1" marL="914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indent="-317500" lvl="2" marL="1371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indent="-317500" lvl="3" marL="18288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indent="-317500" lvl="4" marL="22860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indent="-317500" lvl="5" marL="27432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indent="-317500" lvl="6" marL="32004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indent="-317500" lvl="7" marL="36576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indent="-317500" lvl="8" marL="41148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Open Sans"/>
                <a:ea typeface="Open Sans"/>
                <a:cs typeface="Open Sans"/>
                <a:sym typeface="Open Sans"/>
              </a:defRPr>
            </a:lvl1pPr>
            <a:lvl2pPr lvl="1" algn="r">
              <a:buNone/>
              <a:defRPr sz="1000">
                <a:solidFill>
                  <a:schemeClr val="dk2"/>
                </a:solidFill>
                <a:latin typeface="Open Sans"/>
                <a:ea typeface="Open Sans"/>
                <a:cs typeface="Open Sans"/>
                <a:sym typeface="Open Sans"/>
              </a:defRPr>
            </a:lvl2pPr>
            <a:lvl3pPr lvl="2" algn="r">
              <a:buNone/>
              <a:defRPr sz="1000">
                <a:solidFill>
                  <a:schemeClr val="dk2"/>
                </a:solidFill>
                <a:latin typeface="Open Sans"/>
                <a:ea typeface="Open Sans"/>
                <a:cs typeface="Open Sans"/>
                <a:sym typeface="Open Sans"/>
              </a:defRPr>
            </a:lvl3pPr>
            <a:lvl4pPr lvl="3" algn="r">
              <a:buNone/>
              <a:defRPr sz="1000">
                <a:solidFill>
                  <a:schemeClr val="dk2"/>
                </a:solidFill>
                <a:latin typeface="Open Sans"/>
                <a:ea typeface="Open Sans"/>
                <a:cs typeface="Open Sans"/>
                <a:sym typeface="Open Sans"/>
              </a:defRPr>
            </a:lvl4pPr>
            <a:lvl5pPr lvl="4" algn="r">
              <a:buNone/>
              <a:defRPr sz="1000">
                <a:solidFill>
                  <a:schemeClr val="dk2"/>
                </a:solidFill>
                <a:latin typeface="Open Sans"/>
                <a:ea typeface="Open Sans"/>
                <a:cs typeface="Open Sans"/>
                <a:sym typeface="Open Sans"/>
              </a:defRPr>
            </a:lvl5pPr>
            <a:lvl6pPr lvl="5" algn="r">
              <a:buNone/>
              <a:defRPr sz="1000">
                <a:solidFill>
                  <a:schemeClr val="dk2"/>
                </a:solidFill>
                <a:latin typeface="Open Sans"/>
                <a:ea typeface="Open Sans"/>
                <a:cs typeface="Open Sans"/>
                <a:sym typeface="Open Sans"/>
              </a:defRPr>
            </a:lvl6pPr>
            <a:lvl7pPr lvl="6" algn="r">
              <a:buNone/>
              <a:defRPr sz="1000">
                <a:solidFill>
                  <a:schemeClr val="dk2"/>
                </a:solidFill>
                <a:latin typeface="Open Sans"/>
                <a:ea typeface="Open Sans"/>
                <a:cs typeface="Open Sans"/>
                <a:sym typeface="Open Sans"/>
              </a:defRPr>
            </a:lvl7pPr>
            <a:lvl8pPr lvl="7" algn="r">
              <a:buNone/>
              <a:defRPr sz="1000">
                <a:solidFill>
                  <a:schemeClr val="dk2"/>
                </a:solidFill>
                <a:latin typeface="Open Sans"/>
                <a:ea typeface="Open Sans"/>
                <a:cs typeface="Open Sans"/>
                <a:sym typeface="Open Sans"/>
              </a:defRPr>
            </a:lvl8pPr>
            <a:lvl9pPr lvl="8" algn="r">
              <a:buNone/>
              <a:defRPr sz="1000">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5.png"/><Relationship Id="rId4" Type="http://schemas.openxmlformats.org/officeDocument/2006/relationships/image" Target="../media/image5.png"/><Relationship Id="rId5" Type="http://schemas.openxmlformats.org/officeDocument/2006/relationships/image" Target="../media/image8.png"/><Relationship Id="rId6" Type="http://schemas.openxmlformats.org/officeDocument/2006/relationships/image" Target="../media/image1.png"/><Relationship Id="rId7"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6.png"/><Relationship Id="rId5"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6.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6.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6.png"/><Relationship Id="rId4" Type="http://schemas.openxmlformats.org/officeDocument/2006/relationships/image" Target="../media/image4.png"/><Relationship Id="rId5" Type="http://schemas.openxmlformats.org/officeDocument/2006/relationships/image" Target="../media/image9.png"/><Relationship Id="rId6" Type="http://schemas.openxmlformats.org/officeDocument/2006/relationships/image" Target="../media/image7.png"/><Relationship Id="rId7"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2.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6.png"/><Relationship Id="rId4" Type="http://schemas.openxmlformats.org/officeDocument/2006/relationships/image" Target="../media/image4.png"/><Relationship Id="rId5" Type="http://schemas.openxmlformats.org/officeDocument/2006/relationships/image" Target="../media/image9.png"/><Relationship Id="rId6" Type="http://schemas.openxmlformats.org/officeDocument/2006/relationships/image" Target="../media/image7.png"/><Relationship Id="rId7"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2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13.png"/><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3.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1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4.jpg"/><Relationship Id="rId4" Type="http://schemas.openxmlformats.org/officeDocument/2006/relationships/image" Target="../media/image15.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14.jpg"/><Relationship Id="rId4" Type="http://schemas.openxmlformats.org/officeDocument/2006/relationships/image" Target="../media/image15.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14.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24.png"/><Relationship Id="rId4" Type="http://schemas.openxmlformats.org/officeDocument/2006/relationships/image" Target="../media/image1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24.png"/><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2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2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14.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4.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2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2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18.jpg"/><Relationship Id="rId4" Type="http://schemas.openxmlformats.org/officeDocument/2006/relationships/image" Target="../media/image19.png"/><Relationship Id="rId5" Type="http://schemas.openxmlformats.org/officeDocument/2006/relationships/image" Target="../media/image6.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20.png"/><Relationship Id="rId4" Type="http://schemas.openxmlformats.org/officeDocument/2006/relationships/image" Target="../media/image2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21.png"/><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22.png"/><Relationship Id="rId4" Type="http://schemas.openxmlformats.org/officeDocument/2006/relationships/image" Target="../media/image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23.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3"/>
          <p:cNvSpPr txBox="1"/>
          <p:nvPr>
            <p:ph type="ctrTitle"/>
          </p:nvPr>
        </p:nvSpPr>
        <p:spPr>
          <a:xfrm>
            <a:off x="1004150" y="1751764"/>
            <a:ext cx="7136700" cy="1022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Building planets with maths!</a:t>
            </a:r>
            <a:endParaRPr/>
          </a:p>
        </p:txBody>
      </p:sp>
      <p:sp>
        <p:nvSpPr>
          <p:cNvPr id="67" name="Google Shape;67;p13"/>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Introduction the Planetary Mini-Project </a:t>
            </a:r>
            <a:endParaRPr/>
          </a:p>
        </p:txBody>
      </p:sp>
      <p:pic>
        <p:nvPicPr>
          <p:cNvPr id="68" name="Google Shape;68;p13"/>
          <p:cNvPicPr preferRelativeResize="0"/>
          <p:nvPr/>
        </p:nvPicPr>
        <p:blipFill>
          <a:blip r:embed="rId3">
            <a:alphaModFix/>
          </a:blip>
          <a:stretch>
            <a:fillRect/>
          </a:stretch>
        </p:blipFill>
        <p:spPr>
          <a:xfrm>
            <a:off x="367400" y="49500"/>
            <a:ext cx="948473" cy="874778"/>
          </a:xfrm>
          <a:prstGeom prst="rect">
            <a:avLst/>
          </a:prstGeom>
          <a:noFill/>
          <a:ln>
            <a:noFill/>
          </a:ln>
        </p:spPr>
      </p:pic>
      <p:pic>
        <p:nvPicPr>
          <p:cNvPr id="69" name="Google Shape;69;p13"/>
          <p:cNvPicPr preferRelativeResize="0"/>
          <p:nvPr/>
        </p:nvPicPr>
        <p:blipFill>
          <a:blip r:embed="rId4">
            <a:alphaModFix/>
          </a:blip>
          <a:stretch>
            <a:fillRect/>
          </a:stretch>
        </p:blipFill>
        <p:spPr>
          <a:xfrm>
            <a:off x="1906437" y="34850"/>
            <a:ext cx="980265" cy="904075"/>
          </a:xfrm>
          <a:prstGeom prst="rect">
            <a:avLst/>
          </a:prstGeom>
          <a:noFill/>
          <a:ln>
            <a:noFill/>
          </a:ln>
        </p:spPr>
      </p:pic>
      <p:pic>
        <p:nvPicPr>
          <p:cNvPr id="70" name="Google Shape;70;p13"/>
          <p:cNvPicPr preferRelativeResize="0"/>
          <p:nvPr/>
        </p:nvPicPr>
        <p:blipFill>
          <a:blip r:embed="rId5">
            <a:alphaModFix/>
          </a:blip>
          <a:stretch>
            <a:fillRect/>
          </a:stretch>
        </p:blipFill>
        <p:spPr>
          <a:xfrm>
            <a:off x="7654083" y="-63812"/>
            <a:ext cx="1265141" cy="1215849"/>
          </a:xfrm>
          <a:prstGeom prst="rect">
            <a:avLst/>
          </a:prstGeom>
          <a:noFill/>
          <a:ln>
            <a:noFill/>
          </a:ln>
        </p:spPr>
      </p:pic>
      <p:pic>
        <p:nvPicPr>
          <p:cNvPr id="71" name="Google Shape;71;p13"/>
          <p:cNvPicPr preferRelativeResize="0"/>
          <p:nvPr/>
        </p:nvPicPr>
        <p:blipFill>
          <a:blip r:embed="rId6">
            <a:alphaModFix/>
          </a:blip>
          <a:stretch>
            <a:fillRect/>
          </a:stretch>
        </p:blipFill>
        <p:spPr>
          <a:xfrm>
            <a:off x="5282797" y="34850"/>
            <a:ext cx="1943478" cy="904075"/>
          </a:xfrm>
          <a:prstGeom prst="rect">
            <a:avLst/>
          </a:prstGeom>
          <a:noFill/>
          <a:ln>
            <a:noFill/>
          </a:ln>
        </p:spPr>
      </p:pic>
      <p:pic>
        <p:nvPicPr>
          <p:cNvPr id="72" name="Google Shape;72;p13"/>
          <p:cNvPicPr preferRelativeResize="0"/>
          <p:nvPr/>
        </p:nvPicPr>
        <p:blipFill>
          <a:blip r:embed="rId7">
            <a:alphaModFix/>
          </a:blip>
          <a:stretch>
            <a:fillRect/>
          </a:stretch>
        </p:blipFill>
        <p:spPr>
          <a:xfrm>
            <a:off x="3611001" y="49500"/>
            <a:ext cx="907683" cy="9040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pic>
        <p:nvPicPr>
          <p:cNvPr id="147" name="Google Shape;147;p22"/>
          <p:cNvPicPr preferRelativeResize="0"/>
          <p:nvPr/>
        </p:nvPicPr>
        <p:blipFill>
          <a:blip r:embed="rId3">
            <a:alphaModFix/>
          </a:blip>
          <a:stretch>
            <a:fillRect/>
          </a:stretch>
        </p:blipFill>
        <p:spPr>
          <a:xfrm>
            <a:off x="7443600" y="120825"/>
            <a:ext cx="1571475" cy="1290275"/>
          </a:xfrm>
          <a:prstGeom prst="rect">
            <a:avLst/>
          </a:prstGeom>
          <a:noFill/>
          <a:ln>
            <a:noFill/>
          </a:ln>
        </p:spPr>
      </p:pic>
      <p:sp>
        <p:nvSpPr>
          <p:cNvPr id="148" name="Google Shape;148;p22"/>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pic>
        <p:nvPicPr>
          <p:cNvPr id="149" name="Google Shape;149;p22"/>
          <p:cNvPicPr preferRelativeResize="0"/>
          <p:nvPr/>
        </p:nvPicPr>
        <p:blipFill>
          <a:blip r:embed="rId4">
            <a:alphaModFix/>
          </a:blip>
          <a:stretch>
            <a:fillRect/>
          </a:stretch>
        </p:blipFill>
        <p:spPr>
          <a:xfrm>
            <a:off x="5069913" y="2196800"/>
            <a:ext cx="3762375" cy="2647950"/>
          </a:xfrm>
          <a:prstGeom prst="rect">
            <a:avLst/>
          </a:prstGeom>
          <a:noFill/>
          <a:ln>
            <a:noFill/>
          </a:ln>
        </p:spPr>
      </p:pic>
      <p:sp>
        <p:nvSpPr>
          <p:cNvPr id="150" name="Google Shape;150;p22"/>
          <p:cNvSpPr txBox="1"/>
          <p:nvPr/>
        </p:nvSpPr>
        <p:spPr>
          <a:xfrm>
            <a:off x="269525" y="1243925"/>
            <a:ext cx="4881000" cy="369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First, you need to interpret the graph. What does this graph mean in real terms?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330200" lvl="0" marL="457200" rtl="0" algn="l">
              <a:spcBef>
                <a:spcPts val="0"/>
              </a:spcBef>
              <a:spcAft>
                <a:spcPts val="0"/>
              </a:spcAft>
              <a:buSzPts val="1600"/>
              <a:buChar char="●"/>
            </a:pPr>
            <a:r>
              <a:rPr lang="en" sz="1600"/>
              <a:t>What is the hottest temperature in the planet? </a:t>
            </a:r>
            <a:endParaRPr sz="1600"/>
          </a:p>
          <a:p>
            <a:pPr indent="0" lvl="0" marL="457200" rtl="0" algn="l">
              <a:spcBef>
                <a:spcPts val="0"/>
              </a:spcBef>
              <a:spcAft>
                <a:spcPts val="0"/>
              </a:spcAft>
              <a:buNone/>
            </a:pPr>
            <a:r>
              <a:t/>
            </a:r>
            <a:endParaRPr sz="1600"/>
          </a:p>
          <a:p>
            <a:pPr indent="-330200" lvl="0" marL="457200" rtl="0" algn="l">
              <a:spcBef>
                <a:spcPts val="0"/>
              </a:spcBef>
              <a:spcAft>
                <a:spcPts val="0"/>
              </a:spcAft>
              <a:buSzPts val="1600"/>
              <a:buChar char="●"/>
            </a:pPr>
            <a:r>
              <a:rPr lang="en" sz="1600"/>
              <a:t>What is the coolest temperature in the planet? </a:t>
            </a:r>
            <a:endParaRPr sz="1600"/>
          </a:p>
          <a:p>
            <a:pPr indent="0" lvl="0" marL="457200" rtl="0" algn="l">
              <a:spcBef>
                <a:spcPts val="0"/>
              </a:spcBef>
              <a:spcAft>
                <a:spcPts val="0"/>
              </a:spcAft>
              <a:buNone/>
            </a:pPr>
            <a:r>
              <a:t/>
            </a:r>
            <a:endParaRPr sz="1600"/>
          </a:p>
          <a:p>
            <a:pPr indent="-330200" lvl="0" marL="457200" rtl="0" algn="l">
              <a:spcBef>
                <a:spcPts val="0"/>
              </a:spcBef>
              <a:spcAft>
                <a:spcPts val="0"/>
              </a:spcAft>
              <a:buSzPts val="1600"/>
              <a:buChar char="●"/>
            </a:pPr>
            <a:r>
              <a:rPr lang="en" sz="1600"/>
              <a:t>Where is the hottest bit? </a:t>
            </a:r>
            <a:endParaRPr sz="1600"/>
          </a:p>
          <a:p>
            <a:pPr indent="0" lvl="0" marL="457200" rtl="0" algn="l">
              <a:spcBef>
                <a:spcPts val="0"/>
              </a:spcBef>
              <a:spcAft>
                <a:spcPts val="0"/>
              </a:spcAft>
              <a:buNone/>
            </a:pPr>
            <a:r>
              <a:t/>
            </a:r>
            <a:endParaRPr sz="1600"/>
          </a:p>
          <a:p>
            <a:pPr indent="-330200" lvl="0" marL="457200" rtl="0" algn="l">
              <a:spcBef>
                <a:spcPts val="0"/>
              </a:spcBef>
              <a:spcAft>
                <a:spcPts val="0"/>
              </a:spcAft>
              <a:buSzPts val="1600"/>
              <a:buChar char="●"/>
            </a:pPr>
            <a:r>
              <a:rPr lang="en" sz="1600"/>
              <a:t>Where is the coolest? </a:t>
            </a:r>
            <a:endParaRPr sz="1600"/>
          </a:p>
        </p:txBody>
      </p:sp>
      <p:sp>
        <p:nvSpPr>
          <p:cNvPr id="151" name="Google Shape;151;p22"/>
          <p:cNvSpPr txBox="1"/>
          <p:nvPr/>
        </p:nvSpPr>
        <p:spPr>
          <a:xfrm>
            <a:off x="5112275" y="1284100"/>
            <a:ext cx="2331300" cy="65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A86E8"/>
                </a:solidFill>
              </a:rPr>
              <a:t>Coolest bit of the Planet X - about 0 degrees Celsius at the surface</a:t>
            </a:r>
            <a:endParaRPr>
              <a:solidFill>
                <a:srgbClr val="4A86E8"/>
              </a:solidFill>
            </a:endParaRPr>
          </a:p>
        </p:txBody>
      </p:sp>
      <p:sp>
        <p:nvSpPr>
          <p:cNvPr id="152" name="Google Shape;152;p22"/>
          <p:cNvSpPr txBox="1"/>
          <p:nvPr/>
        </p:nvSpPr>
        <p:spPr>
          <a:xfrm>
            <a:off x="6023500" y="3662700"/>
            <a:ext cx="1959300" cy="70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9900"/>
                </a:solidFill>
              </a:rPr>
              <a:t>Hottest bit of the Planet X - about 6500 Celsius at the centre!</a:t>
            </a:r>
            <a:endParaRPr>
              <a:solidFill>
                <a:srgbClr val="FF9900"/>
              </a:solidFill>
            </a:endParaRPr>
          </a:p>
        </p:txBody>
      </p:sp>
      <p:sp>
        <p:nvSpPr>
          <p:cNvPr id="153" name="Google Shape;153;p22"/>
          <p:cNvSpPr/>
          <p:nvPr/>
        </p:nvSpPr>
        <p:spPr>
          <a:xfrm rot="10800000">
            <a:off x="5566575" y="1993801"/>
            <a:ext cx="279000" cy="468600"/>
          </a:xfrm>
          <a:prstGeom prst="upArrow">
            <a:avLst>
              <a:gd fmla="val 39319" name="adj1"/>
              <a:gd fmla="val 50000" name="adj2"/>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22"/>
          <p:cNvSpPr/>
          <p:nvPr/>
        </p:nvSpPr>
        <p:spPr>
          <a:xfrm rot="5403700">
            <a:off x="8089986" y="4022450"/>
            <a:ext cx="278700" cy="635100"/>
          </a:xfrm>
          <a:prstGeom prst="upArrow">
            <a:avLst>
              <a:gd fmla="val 39319" name="adj1"/>
              <a:gd fmla="val 50000" name="adj2"/>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160" name="Google Shape;160;p23"/>
          <p:cNvSpPr txBox="1"/>
          <p:nvPr/>
        </p:nvSpPr>
        <p:spPr>
          <a:xfrm>
            <a:off x="150525" y="1422000"/>
            <a:ext cx="3867300" cy="218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P</a:t>
            </a:r>
            <a:r>
              <a:rPr lang="en" sz="1800"/>
              <a:t>lanets, like onions, have layers...</a:t>
            </a:r>
            <a:endParaRPr sz="1800"/>
          </a:p>
        </p:txBody>
      </p:sp>
      <p:pic>
        <p:nvPicPr>
          <p:cNvPr id="161" name="Google Shape;161;p23"/>
          <p:cNvPicPr preferRelativeResize="0"/>
          <p:nvPr/>
        </p:nvPicPr>
        <p:blipFill>
          <a:blip r:embed="rId3">
            <a:alphaModFix/>
          </a:blip>
          <a:stretch>
            <a:fillRect/>
          </a:stretch>
        </p:blipFill>
        <p:spPr>
          <a:xfrm>
            <a:off x="311700" y="2092000"/>
            <a:ext cx="3985974" cy="2446400"/>
          </a:xfrm>
          <a:prstGeom prst="rect">
            <a:avLst/>
          </a:prstGeom>
          <a:noFill/>
          <a:ln>
            <a:noFill/>
          </a:ln>
        </p:spPr>
      </p:pic>
      <p:pic>
        <p:nvPicPr>
          <p:cNvPr id="162" name="Google Shape;162;p23"/>
          <p:cNvPicPr preferRelativeResize="0"/>
          <p:nvPr/>
        </p:nvPicPr>
        <p:blipFill>
          <a:blip r:embed="rId4">
            <a:alphaModFix/>
          </a:blip>
          <a:stretch>
            <a:fillRect/>
          </a:stretch>
        </p:blipFill>
        <p:spPr>
          <a:xfrm>
            <a:off x="7443600" y="120825"/>
            <a:ext cx="1571475" cy="1290275"/>
          </a:xfrm>
          <a:prstGeom prst="rect">
            <a:avLst/>
          </a:prstGeom>
          <a:noFill/>
          <a:ln>
            <a:noFill/>
          </a:ln>
        </p:spPr>
      </p:pic>
      <p:sp>
        <p:nvSpPr>
          <p:cNvPr id="163" name="Google Shape;163;p23"/>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pic>
        <p:nvPicPr>
          <p:cNvPr id="164" name="Google Shape;164;p23"/>
          <p:cNvPicPr preferRelativeResize="0"/>
          <p:nvPr/>
        </p:nvPicPr>
        <p:blipFill>
          <a:blip r:embed="rId5">
            <a:alphaModFix/>
          </a:blip>
          <a:stretch>
            <a:fillRect/>
          </a:stretch>
        </p:blipFill>
        <p:spPr>
          <a:xfrm>
            <a:off x="5069913" y="2196800"/>
            <a:ext cx="3762375" cy="2647950"/>
          </a:xfrm>
          <a:prstGeom prst="rect">
            <a:avLst/>
          </a:prstGeom>
          <a:noFill/>
          <a:ln>
            <a:noFill/>
          </a:ln>
        </p:spPr>
      </p:pic>
      <p:sp>
        <p:nvSpPr>
          <p:cNvPr id="165" name="Google Shape;165;p23"/>
          <p:cNvSpPr txBox="1"/>
          <p:nvPr/>
        </p:nvSpPr>
        <p:spPr>
          <a:xfrm>
            <a:off x="2632675" y="4199300"/>
            <a:ext cx="1741800" cy="46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Layers of the Earth</a:t>
            </a:r>
            <a:endParaRPr>
              <a:solidFill>
                <a:srgbClr val="FFFF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24"/>
          <p:cNvPicPr preferRelativeResize="0"/>
          <p:nvPr/>
        </p:nvPicPr>
        <p:blipFill>
          <a:blip r:embed="rId3">
            <a:alphaModFix/>
          </a:blip>
          <a:stretch>
            <a:fillRect/>
          </a:stretch>
        </p:blipFill>
        <p:spPr>
          <a:xfrm>
            <a:off x="5069913" y="2196800"/>
            <a:ext cx="3762375" cy="2647950"/>
          </a:xfrm>
          <a:prstGeom prst="rect">
            <a:avLst/>
          </a:prstGeom>
          <a:noFill/>
          <a:ln>
            <a:noFill/>
          </a:ln>
        </p:spPr>
      </p:pic>
      <p:sp>
        <p:nvSpPr>
          <p:cNvPr id="171" name="Google Shape;171;p2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pic>
        <p:nvPicPr>
          <p:cNvPr id="172" name="Google Shape;172;p24"/>
          <p:cNvPicPr preferRelativeResize="0"/>
          <p:nvPr/>
        </p:nvPicPr>
        <p:blipFill>
          <a:blip r:embed="rId4">
            <a:alphaModFix/>
          </a:blip>
          <a:stretch>
            <a:fillRect/>
          </a:stretch>
        </p:blipFill>
        <p:spPr>
          <a:xfrm>
            <a:off x="7443600" y="120825"/>
            <a:ext cx="1571475" cy="1290275"/>
          </a:xfrm>
          <a:prstGeom prst="rect">
            <a:avLst/>
          </a:prstGeom>
          <a:noFill/>
          <a:ln>
            <a:noFill/>
          </a:ln>
        </p:spPr>
      </p:pic>
      <p:sp>
        <p:nvSpPr>
          <p:cNvPr id="173" name="Google Shape;173;p24"/>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sp>
        <p:nvSpPr>
          <p:cNvPr id="174" name="Google Shape;174;p24"/>
          <p:cNvSpPr txBox="1"/>
          <p:nvPr/>
        </p:nvSpPr>
        <p:spPr>
          <a:xfrm>
            <a:off x="150525" y="1422000"/>
            <a:ext cx="3867300" cy="218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Planets, like onions, have layers…</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Based on the graph, how many layers can you count in this planet? </a:t>
            </a:r>
            <a:endParaRPr sz="18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pic>
        <p:nvPicPr>
          <p:cNvPr id="180" name="Google Shape;180;p25"/>
          <p:cNvPicPr preferRelativeResize="0"/>
          <p:nvPr/>
        </p:nvPicPr>
        <p:blipFill>
          <a:blip r:embed="rId3">
            <a:alphaModFix/>
          </a:blip>
          <a:stretch>
            <a:fillRect/>
          </a:stretch>
        </p:blipFill>
        <p:spPr>
          <a:xfrm>
            <a:off x="7443600" y="120825"/>
            <a:ext cx="1571475" cy="1290275"/>
          </a:xfrm>
          <a:prstGeom prst="rect">
            <a:avLst/>
          </a:prstGeom>
          <a:noFill/>
          <a:ln>
            <a:noFill/>
          </a:ln>
        </p:spPr>
      </p:pic>
      <p:sp>
        <p:nvSpPr>
          <p:cNvPr id="181" name="Google Shape;181;p25"/>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pic>
        <p:nvPicPr>
          <p:cNvPr id="182" name="Google Shape;182;p25"/>
          <p:cNvPicPr preferRelativeResize="0"/>
          <p:nvPr/>
        </p:nvPicPr>
        <p:blipFill>
          <a:blip r:embed="rId4">
            <a:alphaModFix/>
          </a:blip>
          <a:stretch>
            <a:fillRect/>
          </a:stretch>
        </p:blipFill>
        <p:spPr>
          <a:xfrm>
            <a:off x="5069913" y="2196800"/>
            <a:ext cx="3762375" cy="2647950"/>
          </a:xfrm>
          <a:prstGeom prst="rect">
            <a:avLst/>
          </a:prstGeom>
          <a:noFill/>
          <a:ln>
            <a:noFill/>
          </a:ln>
        </p:spPr>
      </p:pic>
      <p:cxnSp>
        <p:nvCxnSpPr>
          <p:cNvPr id="183" name="Google Shape;183;p25"/>
          <p:cNvCxnSpPr/>
          <p:nvPr/>
        </p:nvCxnSpPr>
        <p:spPr>
          <a:xfrm>
            <a:off x="5594625" y="2561575"/>
            <a:ext cx="3190200" cy="13500"/>
          </a:xfrm>
          <a:prstGeom prst="straightConnector1">
            <a:avLst/>
          </a:prstGeom>
          <a:noFill/>
          <a:ln cap="flat" cmpd="sng" w="9525">
            <a:solidFill>
              <a:schemeClr val="dk2"/>
            </a:solidFill>
            <a:prstDash val="solid"/>
            <a:round/>
            <a:headEnd len="med" w="med" type="none"/>
            <a:tailEnd len="med" w="med" type="none"/>
          </a:ln>
        </p:spPr>
      </p:cxnSp>
      <p:cxnSp>
        <p:nvCxnSpPr>
          <p:cNvPr id="184" name="Google Shape;184;p25"/>
          <p:cNvCxnSpPr/>
          <p:nvPr/>
        </p:nvCxnSpPr>
        <p:spPr>
          <a:xfrm>
            <a:off x="5587875" y="4099275"/>
            <a:ext cx="3203700" cy="6900"/>
          </a:xfrm>
          <a:prstGeom prst="straightConnector1">
            <a:avLst/>
          </a:prstGeom>
          <a:noFill/>
          <a:ln cap="flat" cmpd="sng" w="9525">
            <a:solidFill>
              <a:schemeClr val="dk2"/>
            </a:solidFill>
            <a:prstDash val="solid"/>
            <a:round/>
            <a:headEnd len="med" w="med" type="none"/>
            <a:tailEnd len="med" w="med" type="none"/>
          </a:ln>
        </p:spPr>
      </p:cxnSp>
      <p:cxnSp>
        <p:nvCxnSpPr>
          <p:cNvPr id="185" name="Google Shape;185;p25"/>
          <p:cNvCxnSpPr/>
          <p:nvPr/>
        </p:nvCxnSpPr>
        <p:spPr>
          <a:xfrm>
            <a:off x="5574375" y="3443650"/>
            <a:ext cx="3230700" cy="33900"/>
          </a:xfrm>
          <a:prstGeom prst="straightConnector1">
            <a:avLst/>
          </a:prstGeom>
          <a:noFill/>
          <a:ln cap="flat" cmpd="sng" w="9525">
            <a:solidFill>
              <a:schemeClr val="dk2"/>
            </a:solidFill>
            <a:prstDash val="solid"/>
            <a:round/>
            <a:headEnd len="med" w="med" type="none"/>
            <a:tailEnd len="med" w="med" type="none"/>
          </a:ln>
        </p:spPr>
      </p:cxnSp>
      <p:cxnSp>
        <p:nvCxnSpPr>
          <p:cNvPr id="186" name="Google Shape;186;p25"/>
          <p:cNvCxnSpPr/>
          <p:nvPr/>
        </p:nvCxnSpPr>
        <p:spPr>
          <a:xfrm>
            <a:off x="5584425" y="3325313"/>
            <a:ext cx="3210600" cy="23700"/>
          </a:xfrm>
          <a:prstGeom prst="straightConnector1">
            <a:avLst/>
          </a:prstGeom>
          <a:noFill/>
          <a:ln cap="flat" cmpd="sng" w="9525">
            <a:solidFill>
              <a:schemeClr val="dk2"/>
            </a:solidFill>
            <a:prstDash val="solid"/>
            <a:round/>
            <a:headEnd len="med" w="med" type="none"/>
            <a:tailEnd len="med" w="med" type="none"/>
          </a:ln>
        </p:spPr>
      </p:cxnSp>
      <p:sp>
        <p:nvSpPr>
          <p:cNvPr id="187" name="Google Shape;187;p25"/>
          <p:cNvSpPr txBox="1"/>
          <p:nvPr/>
        </p:nvSpPr>
        <p:spPr>
          <a:xfrm>
            <a:off x="150525" y="1422000"/>
            <a:ext cx="3867300" cy="218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Planets, like onions, have layers…</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Based on the graph, how many layers can you count in this planet?</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We can segment up the graph into different regions of Planet X, as shown by the horizontal lines. </a:t>
            </a:r>
            <a:endParaRPr sz="1800"/>
          </a:p>
          <a:p>
            <a:pPr indent="0" lvl="0" marL="0" rtl="0" algn="l">
              <a:spcBef>
                <a:spcPts val="0"/>
              </a:spcBef>
              <a:spcAft>
                <a:spcPts val="0"/>
              </a:spcAft>
              <a:buNone/>
            </a:pPr>
            <a:r>
              <a:rPr lang="en" sz="1800"/>
              <a:t> </a:t>
            </a:r>
            <a:endParaRPr sz="1800"/>
          </a:p>
        </p:txBody>
      </p:sp>
      <p:sp>
        <p:nvSpPr>
          <p:cNvPr id="188" name="Google Shape;188;p25"/>
          <p:cNvSpPr txBox="1"/>
          <p:nvPr/>
        </p:nvSpPr>
        <p:spPr>
          <a:xfrm>
            <a:off x="6600075" y="2789763"/>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B</a:t>
            </a:r>
            <a:endParaRPr>
              <a:solidFill>
                <a:srgbClr val="B7B7B7"/>
              </a:solidFill>
            </a:endParaRPr>
          </a:p>
        </p:txBody>
      </p:sp>
      <p:sp>
        <p:nvSpPr>
          <p:cNvPr id="189" name="Google Shape;189;p25"/>
          <p:cNvSpPr txBox="1"/>
          <p:nvPr/>
        </p:nvSpPr>
        <p:spPr>
          <a:xfrm>
            <a:off x="6603525" y="320185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C</a:t>
            </a:r>
            <a:endParaRPr>
              <a:solidFill>
                <a:srgbClr val="B7B7B7"/>
              </a:solidFill>
            </a:endParaRPr>
          </a:p>
        </p:txBody>
      </p:sp>
      <p:sp>
        <p:nvSpPr>
          <p:cNvPr id="190" name="Google Shape;190;p25"/>
          <p:cNvSpPr txBox="1"/>
          <p:nvPr/>
        </p:nvSpPr>
        <p:spPr>
          <a:xfrm>
            <a:off x="6627225" y="35958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D</a:t>
            </a:r>
            <a:endParaRPr>
              <a:solidFill>
                <a:srgbClr val="B7B7B7"/>
              </a:solidFill>
            </a:endParaRPr>
          </a:p>
        </p:txBody>
      </p:sp>
      <p:sp>
        <p:nvSpPr>
          <p:cNvPr id="191" name="Google Shape;191;p25"/>
          <p:cNvSpPr txBox="1"/>
          <p:nvPr/>
        </p:nvSpPr>
        <p:spPr>
          <a:xfrm>
            <a:off x="6627225" y="409927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E</a:t>
            </a:r>
            <a:endParaRPr>
              <a:solidFill>
                <a:srgbClr val="B7B7B7"/>
              </a:solidFill>
            </a:endParaRPr>
          </a:p>
        </p:txBody>
      </p:sp>
      <p:sp>
        <p:nvSpPr>
          <p:cNvPr id="192" name="Google Shape;192;p25"/>
          <p:cNvSpPr txBox="1"/>
          <p:nvPr/>
        </p:nvSpPr>
        <p:spPr>
          <a:xfrm>
            <a:off x="6600075" y="230822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A</a:t>
            </a:r>
            <a:endParaRPr>
              <a:solidFill>
                <a:srgbClr val="B7B7B7"/>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6"/>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pic>
        <p:nvPicPr>
          <p:cNvPr id="198" name="Google Shape;198;p26"/>
          <p:cNvPicPr preferRelativeResize="0"/>
          <p:nvPr/>
        </p:nvPicPr>
        <p:blipFill>
          <a:blip r:embed="rId3">
            <a:alphaModFix/>
          </a:blip>
          <a:stretch>
            <a:fillRect/>
          </a:stretch>
        </p:blipFill>
        <p:spPr>
          <a:xfrm>
            <a:off x="7443600" y="120825"/>
            <a:ext cx="1571475" cy="1290275"/>
          </a:xfrm>
          <a:prstGeom prst="rect">
            <a:avLst/>
          </a:prstGeom>
          <a:noFill/>
          <a:ln>
            <a:noFill/>
          </a:ln>
        </p:spPr>
      </p:pic>
      <p:sp>
        <p:nvSpPr>
          <p:cNvPr id="199" name="Google Shape;199;p26"/>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pic>
        <p:nvPicPr>
          <p:cNvPr id="200" name="Google Shape;200;p26"/>
          <p:cNvPicPr preferRelativeResize="0"/>
          <p:nvPr/>
        </p:nvPicPr>
        <p:blipFill>
          <a:blip r:embed="rId4">
            <a:alphaModFix/>
          </a:blip>
          <a:stretch>
            <a:fillRect/>
          </a:stretch>
        </p:blipFill>
        <p:spPr>
          <a:xfrm>
            <a:off x="5069913" y="2196800"/>
            <a:ext cx="3762375" cy="2647950"/>
          </a:xfrm>
          <a:prstGeom prst="rect">
            <a:avLst/>
          </a:prstGeom>
          <a:noFill/>
          <a:ln>
            <a:noFill/>
          </a:ln>
        </p:spPr>
      </p:pic>
      <p:cxnSp>
        <p:nvCxnSpPr>
          <p:cNvPr id="201" name="Google Shape;201;p26"/>
          <p:cNvCxnSpPr/>
          <p:nvPr/>
        </p:nvCxnSpPr>
        <p:spPr>
          <a:xfrm>
            <a:off x="5594625" y="2561575"/>
            <a:ext cx="3190200" cy="13500"/>
          </a:xfrm>
          <a:prstGeom prst="straightConnector1">
            <a:avLst/>
          </a:prstGeom>
          <a:noFill/>
          <a:ln cap="flat" cmpd="sng" w="9525">
            <a:solidFill>
              <a:schemeClr val="dk2"/>
            </a:solidFill>
            <a:prstDash val="solid"/>
            <a:round/>
            <a:headEnd len="med" w="med" type="none"/>
            <a:tailEnd len="med" w="med" type="none"/>
          </a:ln>
        </p:spPr>
      </p:cxnSp>
      <p:cxnSp>
        <p:nvCxnSpPr>
          <p:cNvPr id="202" name="Google Shape;202;p26"/>
          <p:cNvCxnSpPr/>
          <p:nvPr/>
        </p:nvCxnSpPr>
        <p:spPr>
          <a:xfrm>
            <a:off x="5587875" y="4099275"/>
            <a:ext cx="3203700" cy="6900"/>
          </a:xfrm>
          <a:prstGeom prst="straightConnector1">
            <a:avLst/>
          </a:prstGeom>
          <a:noFill/>
          <a:ln cap="flat" cmpd="sng" w="9525">
            <a:solidFill>
              <a:schemeClr val="dk2"/>
            </a:solidFill>
            <a:prstDash val="solid"/>
            <a:round/>
            <a:headEnd len="med" w="med" type="none"/>
            <a:tailEnd len="med" w="med" type="none"/>
          </a:ln>
        </p:spPr>
      </p:cxnSp>
      <p:cxnSp>
        <p:nvCxnSpPr>
          <p:cNvPr id="203" name="Google Shape;203;p26"/>
          <p:cNvCxnSpPr/>
          <p:nvPr/>
        </p:nvCxnSpPr>
        <p:spPr>
          <a:xfrm>
            <a:off x="5574375" y="3443650"/>
            <a:ext cx="3230700" cy="33900"/>
          </a:xfrm>
          <a:prstGeom prst="straightConnector1">
            <a:avLst/>
          </a:prstGeom>
          <a:noFill/>
          <a:ln cap="flat" cmpd="sng" w="9525">
            <a:solidFill>
              <a:schemeClr val="dk2"/>
            </a:solidFill>
            <a:prstDash val="solid"/>
            <a:round/>
            <a:headEnd len="med" w="med" type="none"/>
            <a:tailEnd len="med" w="med" type="none"/>
          </a:ln>
        </p:spPr>
      </p:cxnSp>
      <p:cxnSp>
        <p:nvCxnSpPr>
          <p:cNvPr id="204" name="Google Shape;204;p26"/>
          <p:cNvCxnSpPr/>
          <p:nvPr/>
        </p:nvCxnSpPr>
        <p:spPr>
          <a:xfrm>
            <a:off x="5584425" y="3325313"/>
            <a:ext cx="3210600" cy="23700"/>
          </a:xfrm>
          <a:prstGeom prst="straightConnector1">
            <a:avLst/>
          </a:prstGeom>
          <a:noFill/>
          <a:ln cap="flat" cmpd="sng" w="9525">
            <a:solidFill>
              <a:schemeClr val="dk2"/>
            </a:solidFill>
            <a:prstDash val="solid"/>
            <a:round/>
            <a:headEnd len="med" w="med" type="none"/>
            <a:tailEnd len="med" w="med" type="none"/>
          </a:ln>
        </p:spPr>
      </p:cxnSp>
      <p:sp>
        <p:nvSpPr>
          <p:cNvPr id="205" name="Google Shape;205;p26"/>
          <p:cNvSpPr txBox="1"/>
          <p:nvPr/>
        </p:nvSpPr>
        <p:spPr>
          <a:xfrm>
            <a:off x="6600075" y="2789763"/>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B</a:t>
            </a:r>
            <a:endParaRPr>
              <a:solidFill>
                <a:srgbClr val="B7B7B7"/>
              </a:solidFill>
            </a:endParaRPr>
          </a:p>
        </p:txBody>
      </p:sp>
      <p:sp>
        <p:nvSpPr>
          <p:cNvPr id="206" name="Google Shape;206;p26"/>
          <p:cNvSpPr txBox="1"/>
          <p:nvPr/>
        </p:nvSpPr>
        <p:spPr>
          <a:xfrm>
            <a:off x="6603525" y="320185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C</a:t>
            </a:r>
            <a:endParaRPr>
              <a:solidFill>
                <a:srgbClr val="B7B7B7"/>
              </a:solidFill>
            </a:endParaRPr>
          </a:p>
        </p:txBody>
      </p:sp>
      <p:sp>
        <p:nvSpPr>
          <p:cNvPr id="207" name="Google Shape;207;p26"/>
          <p:cNvSpPr txBox="1"/>
          <p:nvPr/>
        </p:nvSpPr>
        <p:spPr>
          <a:xfrm>
            <a:off x="6627225" y="35958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D</a:t>
            </a:r>
            <a:endParaRPr>
              <a:solidFill>
                <a:srgbClr val="B7B7B7"/>
              </a:solidFill>
            </a:endParaRPr>
          </a:p>
        </p:txBody>
      </p:sp>
      <p:sp>
        <p:nvSpPr>
          <p:cNvPr id="208" name="Google Shape;208;p26"/>
          <p:cNvSpPr txBox="1"/>
          <p:nvPr/>
        </p:nvSpPr>
        <p:spPr>
          <a:xfrm>
            <a:off x="6627225" y="409927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E</a:t>
            </a:r>
            <a:endParaRPr>
              <a:solidFill>
                <a:srgbClr val="B7B7B7"/>
              </a:solidFill>
            </a:endParaRPr>
          </a:p>
        </p:txBody>
      </p:sp>
      <p:sp>
        <p:nvSpPr>
          <p:cNvPr id="209" name="Google Shape;209;p26"/>
          <p:cNvSpPr txBox="1"/>
          <p:nvPr/>
        </p:nvSpPr>
        <p:spPr>
          <a:xfrm>
            <a:off x="6600075" y="230822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A</a:t>
            </a:r>
            <a:endParaRPr>
              <a:solidFill>
                <a:srgbClr val="FF0000"/>
              </a:solidFill>
            </a:endParaRPr>
          </a:p>
        </p:txBody>
      </p:sp>
      <p:sp>
        <p:nvSpPr>
          <p:cNvPr id="210" name="Google Shape;210;p26"/>
          <p:cNvSpPr txBox="1"/>
          <p:nvPr/>
        </p:nvSpPr>
        <p:spPr>
          <a:xfrm>
            <a:off x="192825" y="930625"/>
            <a:ext cx="5091900" cy="13776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FF0000"/>
              </a:buClr>
              <a:buSzPts val="1600"/>
              <a:buChar char="●"/>
            </a:pPr>
            <a:r>
              <a:rPr lang="en" sz="1600">
                <a:solidFill>
                  <a:srgbClr val="FF0000"/>
                </a:solidFill>
              </a:rPr>
              <a:t>Layer A</a:t>
            </a:r>
            <a:endParaRPr sz="1600">
              <a:solidFill>
                <a:srgbClr val="FF0000"/>
              </a:solidFill>
            </a:endParaRPr>
          </a:p>
          <a:p>
            <a:pPr indent="0" lvl="0" marL="457200" rtl="0" algn="l">
              <a:spcBef>
                <a:spcPts val="0"/>
              </a:spcBef>
              <a:spcAft>
                <a:spcPts val="0"/>
              </a:spcAft>
              <a:buNone/>
            </a:pPr>
            <a:r>
              <a:rPr lang="en" sz="1300">
                <a:solidFill>
                  <a:srgbClr val="FF0000"/>
                </a:solidFill>
              </a:rPr>
              <a:t>Increases rapidly in temperature from 0 to 3000 Celsius in only </a:t>
            </a:r>
            <a:r>
              <a:rPr b="1" lang="en" sz="1300">
                <a:solidFill>
                  <a:srgbClr val="FF0000"/>
                </a:solidFill>
              </a:rPr>
              <a:t>about 100km</a:t>
            </a:r>
            <a:r>
              <a:rPr lang="en" sz="1300">
                <a:solidFill>
                  <a:srgbClr val="FF0000"/>
                </a:solidFill>
              </a:rPr>
              <a:t>. </a:t>
            </a:r>
            <a:endParaRPr sz="1300">
              <a:solidFill>
                <a:srgbClr val="FF0000"/>
              </a:solidFill>
            </a:endParaRPr>
          </a:p>
          <a:p>
            <a:pPr indent="0" lvl="0" marL="457200" rtl="0" algn="l">
              <a:spcBef>
                <a:spcPts val="0"/>
              </a:spcBef>
              <a:spcAft>
                <a:spcPts val="0"/>
              </a:spcAft>
              <a:buNone/>
            </a:pPr>
            <a:r>
              <a:t/>
            </a:r>
            <a:endParaRPr sz="1300"/>
          </a:p>
          <a:p>
            <a:pPr indent="0" lvl="0" marL="457200" rtl="0" algn="l">
              <a:spcBef>
                <a:spcPts val="0"/>
              </a:spcBef>
              <a:spcAft>
                <a:spcPts val="0"/>
              </a:spcAft>
              <a:buNone/>
            </a:pPr>
            <a:r>
              <a:t/>
            </a:r>
            <a:endParaRPr sz="1300"/>
          </a:p>
          <a:p>
            <a:pPr indent="0" lvl="0" marL="0" rtl="0" algn="l">
              <a:spcBef>
                <a:spcPts val="0"/>
              </a:spcBef>
              <a:spcAft>
                <a:spcPts val="0"/>
              </a:spcAft>
              <a:buNone/>
            </a:pPr>
            <a:r>
              <a:t/>
            </a:r>
            <a:endParaRPr sz="16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7"/>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pic>
        <p:nvPicPr>
          <p:cNvPr id="216" name="Google Shape;216;p27"/>
          <p:cNvPicPr preferRelativeResize="0"/>
          <p:nvPr/>
        </p:nvPicPr>
        <p:blipFill>
          <a:blip r:embed="rId3">
            <a:alphaModFix/>
          </a:blip>
          <a:stretch>
            <a:fillRect/>
          </a:stretch>
        </p:blipFill>
        <p:spPr>
          <a:xfrm>
            <a:off x="7443600" y="120825"/>
            <a:ext cx="1571475" cy="1290275"/>
          </a:xfrm>
          <a:prstGeom prst="rect">
            <a:avLst/>
          </a:prstGeom>
          <a:noFill/>
          <a:ln>
            <a:noFill/>
          </a:ln>
        </p:spPr>
      </p:pic>
      <p:sp>
        <p:nvSpPr>
          <p:cNvPr id="217" name="Google Shape;217;p27"/>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pic>
        <p:nvPicPr>
          <p:cNvPr id="218" name="Google Shape;218;p27"/>
          <p:cNvPicPr preferRelativeResize="0"/>
          <p:nvPr/>
        </p:nvPicPr>
        <p:blipFill>
          <a:blip r:embed="rId4">
            <a:alphaModFix/>
          </a:blip>
          <a:stretch>
            <a:fillRect/>
          </a:stretch>
        </p:blipFill>
        <p:spPr>
          <a:xfrm>
            <a:off x="5069913" y="2196800"/>
            <a:ext cx="3762375" cy="2647950"/>
          </a:xfrm>
          <a:prstGeom prst="rect">
            <a:avLst/>
          </a:prstGeom>
          <a:noFill/>
          <a:ln>
            <a:noFill/>
          </a:ln>
        </p:spPr>
      </p:pic>
      <p:cxnSp>
        <p:nvCxnSpPr>
          <p:cNvPr id="219" name="Google Shape;219;p27"/>
          <p:cNvCxnSpPr/>
          <p:nvPr/>
        </p:nvCxnSpPr>
        <p:spPr>
          <a:xfrm>
            <a:off x="5594625" y="2561575"/>
            <a:ext cx="3190200" cy="13500"/>
          </a:xfrm>
          <a:prstGeom prst="straightConnector1">
            <a:avLst/>
          </a:prstGeom>
          <a:noFill/>
          <a:ln cap="flat" cmpd="sng" w="9525">
            <a:solidFill>
              <a:schemeClr val="dk2"/>
            </a:solidFill>
            <a:prstDash val="solid"/>
            <a:round/>
            <a:headEnd len="med" w="med" type="none"/>
            <a:tailEnd len="med" w="med" type="none"/>
          </a:ln>
        </p:spPr>
      </p:cxnSp>
      <p:cxnSp>
        <p:nvCxnSpPr>
          <p:cNvPr id="220" name="Google Shape;220;p27"/>
          <p:cNvCxnSpPr/>
          <p:nvPr/>
        </p:nvCxnSpPr>
        <p:spPr>
          <a:xfrm>
            <a:off x="5587875" y="4099275"/>
            <a:ext cx="3203700" cy="6900"/>
          </a:xfrm>
          <a:prstGeom prst="straightConnector1">
            <a:avLst/>
          </a:prstGeom>
          <a:noFill/>
          <a:ln cap="flat" cmpd="sng" w="9525">
            <a:solidFill>
              <a:schemeClr val="dk2"/>
            </a:solidFill>
            <a:prstDash val="solid"/>
            <a:round/>
            <a:headEnd len="med" w="med" type="none"/>
            <a:tailEnd len="med" w="med" type="none"/>
          </a:ln>
        </p:spPr>
      </p:cxnSp>
      <p:cxnSp>
        <p:nvCxnSpPr>
          <p:cNvPr id="221" name="Google Shape;221;p27"/>
          <p:cNvCxnSpPr/>
          <p:nvPr/>
        </p:nvCxnSpPr>
        <p:spPr>
          <a:xfrm>
            <a:off x="5574375" y="3443650"/>
            <a:ext cx="3230700" cy="33900"/>
          </a:xfrm>
          <a:prstGeom prst="straightConnector1">
            <a:avLst/>
          </a:prstGeom>
          <a:noFill/>
          <a:ln cap="flat" cmpd="sng" w="9525">
            <a:solidFill>
              <a:schemeClr val="dk2"/>
            </a:solidFill>
            <a:prstDash val="solid"/>
            <a:round/>
            <a:headEnd len="med" w="med" type="none"/>
            <a:tailEnd len="med" w="med" type="none"/>
          </a:ln>
        </p:spPr>
      </p:cxnSp>
      <p:cxnSp>
        <p:nvCxnSpPr>
          <p:cNvPr id="222" name="Google Shape;222;p27"/>
          <p:cNvCxnSpPr/>
          <p:nvPr/>
        </p:nvCxnSpPr>
        <p:spPr>
          <a:xfrm>
            <a:off x="5584425" y="3325313"/>
            <a:ext cx="3210600" cy="23700"/>
          </a:xfrm>
          <a:prstGeom prst="straightConnector1">
            <a:avLst/>
          </a:prstGeom>
          <a:noFill/>
          <a:ln cap="flat" cmpd="sng" w="9525">
            <a:solidFill>
              <a:schemeClr val="dk2"/>
            </a:solidFill>
            <a:prstDash val="solid"/>
            <a:round/>
            <a:headEnd len="med" w="med" type="none"/>
            <a:tailEnd len="med" w="med" type="none"/>
          </a:ln>
        </p:spPr>
      </p:cxnSp>
      <p:sp>
        <p:nvSpPr>
          <p:cNvPr id="223" name="Google Shape;223;p27"/>
          <p:cNvSpPr txBox="1"/>
          <p:nvPr/>
        </p:nvSpPr>
        <p:spPr>
          <a:xfrm>
            <a:off x="6600075" y="2789763"/>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B</a:t>
            </a:r>
            <a:endParaRPr>
              <a:solidFill>
                <a:srgbClr val="FF0000"/>
              </a:solidFill>
            </a:endParaRPr>
          </a:p>
        </p:txBody>
      </p:sp>
      <p:sp>
        <p:nvSpPr>
          <p:cNvPr id="224" name="Google Shape;224;p27"/>
          <p:cNvSpPr txBox="1"/>
          <p:nvPr/>
        </p:nvSpPr>
        <p:spPr>
          <a:xfrm>
            <a:off x="6603525" y="320185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C</a:t>
            </a:r>
            <a:endParaRPr>
              <a:solidFill>
                <a:srgbClr val="B7B7B7"/>
              </a:solidFill>
            </a:endParaRPr>
          </a:p>
        </p:txBody>
      </p:sp>
      <p:sp>
        <p:nvSpPr>
          <p:cNvPr id="225" name="Google Shape;225;p27"/>
          <p:cNvSpPr txBox="1"/>
          <p:nvPr/>
        </p:nvSpPr>
        <p:spPr>
          <a:xfrm>
            <a:off x="6627225" y="35958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D</a:t>
            </a:r>
            <a:endParaRPr>
              <a:solidFill>
                <a:srgbClr val="B7B7B7"/>
              </a:solidFill>
            </a:endParaRPr>
          </a:p>
        </p:txBody>
      </p:sp>
      <p:sp>
        <p:nvSpPr>
          <p:cNvPr id="226" name="Google Shape;226;p27"/>
          <p:cNvSpPr txBox="1"/>
          <p:nvPr/>
        </p:nvSpPr>
        <p:spPr>
          <a:xfrm>
            <a:off x="6627225" y="409927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E</a:t>
            </a:r>
            <a:endParaRPr>
              <a:solidFill>
                <a:srgbClr val="B7B7B7"/>
              </a:solidFill>
            </a:endParaRPr>
          </a:p>
        </p:txBody>
      </p:sp>
      <p:sp>
        <p:nvSpPr>
          <p:cNvPr id="227" name="Google Shape;227;p27"/>
          <p:cNvSpPr txBox="1"/>
          <p:nvPr/>
        </p:nvSpPr>
        <p:spPr>
          <a:xfrm>
            <a:off x="6600075" y="230822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A</a:t>
            </a:r>
            <a:endParaRPr>
              <a:solidFill>
                <a:srgbClr val="B7B7B7"/>
              </a:solidFill>
            </a:endParaRPr>
          </a:p>
        </p:txBody>
      </p:sp>
      <p:sp>
        <p:nvSpPr>
          <p:cNvPr id="228" name="Google Shape;228;p27"/>
          <p:cNvSpPr txBox="1"/>
          <p:nvPr/>
        </p:nvSpPr>
        <p:spPr>
          <a:xfrm>
            <a:off x="192825" y="930625"/>
            <a:ext cx="5091900" cy="13776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B7B7B7"/>
              </a:buClr>
              <a:buSzPts val="1600"/>
              <a:buChar char="●"/>
            </a:pPr>
            <a:r>
              <a:rPr lang="en" sz="1600">
                <a:solidFill>
                  <a:srgbClr val="B7B7B7"/>
                </a:solidFill>
              </a:rPr>
              <a:t>Layer A</a:t>
            </a:r>
            <a:endParaRPr sz="1600">
              <a:solidFill>
                <a:srgbClr val="B7B7B7"/>
              </a:solidFill>
            </a:endParaRPr>
          </a:p>
          <a:p>
            <a:pPr indent="0" lvl="0" marL="457200" rtl="0" algn="l">
              <a:spcBef>
                <a:spcPts val="0"/>
              </a:spcBef>
              <a:spcAft>
                <a:spcPts val="0"/>
              </a:spcAft>
              <a:buNone/>
            </a:pPr>
            <a:r>
              <a:rPr lang="en" sz="1300">
                <a:solidFill>
                  <a:srgbClr val="B7B7B7"/>
                </a:solidFill>
              </a:rPr>
              <a:t>Increases rapidly in temperature from 0 to 3000 Celsius in only </a:t>
            </a:r>
            <a:r>
              <a:rPr b="1" lang="en" sz="1300">
                <a:solidFill>
                  <a:srgbClr val="B7B7B7"/>
                </a:solidFill>
              </a:rPr>
              <a:t>about 100km</a:t>
            </a:r>
            <a:r>
              <a:rPr lang="en" sz="1300">
                <a:solidFill>
                  <a:srgbClr val="B7B7B7"/>
                </a:solidFill>
              </a:rPr>
              <a:t>. </a:t>
            </a:r>
            <a:endParaRPr sz="1300">
              <a:solidFill>
                <a:srgbClr val="B7B7B7"/>
              </a:solidFill>
            </a:endParaRPr>
          </a:p>
          <a:p>
            <a:pPr indent="0" lvl="0" marL="457200" rtl="0" algn="l">
              <a:spcBef>
                <a:spcPts val="0"/>
              </a:spcBef>
              <a:spcAft>
                <a:spcPts val="0"/>
              </a:spcAft>
              <a:buNone/>
            </a:pPr>
            <a:r>
              <a:t/>
            </a:r>
            <a:endParaRPr sz="1300"/>
          </a:p>
          <a:p>
            <a:pPr indent="-330200" lvl="0" marL="457200" rtl="0" algn="l">
              <a:spcBef>
                <a:spcPts val="0"/>
              </a:spcBef>
              <a:spcAft>
                <a:spcPts val="0"/>
              </a:spcAft>
              <a:buClr>
                <a:srgbClr val="FF0000"/>
              </a:buClr>
              <a:buSzPts val="1600"/>
              <a:buChar char="●"/>
            </a:pPr>
            <a:r>
              <a:rPr lang="en" sz="1600">
                <a:solidFill>
                  <a:srgbClr val="FF0000"/>
                </a:solidFill>
              </a:rPr>
              <a:t>Layer B </a:t>
            </a:r>
            <a:endParaRPr sz="1600">
              <a:solidFill>
                <a:srgbClr val="FF0000"/>
              </a:solidFill>
            </a:endParaRPr>
          </a:p>
          <a:p>
            <a:pPr indent="0" lvl="0" marL="457200" rtl="0" algn="l">
              <a:spcBef>
                <a:spcPts val="0"/>
              </a:spcBef>
              <a:spcAft>
                <a:spcPts val="0"/>
              </a:spcAft>
              <a:buNone/>
            </a:pPr>
            <a:r>
              <a:rPr lang="en" sz="1300">
                <a:solidFill>
                  <a:srgbClr val="FF0000"/>
                </a:solidFill>
              </a:rPr>
              <a:t>Increases more slowly from 3000 to about 4200 Celsius</a:t>
            </a:r>
            <a:endParaRPr sz="1300">
              <a:solidFill>
                <a:srgbClr val="FF0000"/>
              </a:solidFill>
            </a:endParaRPr>
          </a:p>
          <a:p>
            <a:pPr indent="0" lvl="0" marL="457200" rtl="0" algn="l">
              <a:spcBef>
                <a:spcPts val="0"/>
              </a:spcBef>
              <a:spcAft>
                <a:spcPts val="0"/>
              </a:spcAft>
              <a:buNone/>
            </a:pPr>
            <a:r>
              <a:rPr lang="en" sz="1300">
                <a:solidFill>
                  <a:srgbClr val="FF0000"/>
                </a:solidFill>
              </a:rPr>
              <a:t>around </a:t>
            </a:r>
            <a:r>
              <a:rPr b="1" lang="en" sz="1300">
                <a:solidFill>
                  <a:srgbClr val="FF0000"/>
                </a:solidFill>
              </a:rPr>
              <a:t>2200 km of thickness</a:t>
            </a:r>
            <a:r>
              <a:rPr lang="en" sz="1300">
                <a:solidFill>
                  <a:srgbClr val="FF0000"/>
                </a:solidFill>
              </a:rPr>
              <a:t>.</a:t>
            </a:r>
            <a:r>
              <a:rPr lang="en" sz="1300"/>
              <a:t> </a:t>
            </a:r>
            <a:endParaRPr sz="1300"/>
          </a:p>
          <a:p>
            <a:pPr indent="0" lvl="0" marL="457200" rtl="0" algn="l">
              <a:spcBef>
                <a:spcPts val="0"/>
              </a:spcBef>
              <a:spcAft>
                <a:spcPts val="0"/>
              </a:spcAft>
              <a:buNone/>
            </a:pPr>
            <a:r>
              <a:t/>
            </a:r>
            <a:endParaRPr sz="600"/>
          </a:p>
          <a:p>
            <a:pPr indent="0" lvl="0" marL="457200" rtl="0" algn="l">
              <a:spcBef>
                <a:spcPts val="0"/>
              </a:spcBef>
              <a:spcAft>
                <a:spcPts val="0"/>
              </a:spcAft>
              <a:buNone/>
            </a:pPr>
            <a:r>
              <a:t/>
            </a:r>
            <a:endParaRPr sz="1300"/>
          </a:p>
          <a:p>
            <a:pPr indent="0" lvl="0" marL="0" rtl="0" algn="l">
              <a:spcBef>
                <a:spcPts val="0"/>
              </a:spcBef>
              <a:spcAft>
                <a:spcPts val="0"/>
              </a:spcAft>
              <a:buNone/>
            </a:pPr>
            <a:r>
              <a:t/>
            </a:r>
            <a:endParaRPr sz="16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8"/>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pic>
        <p:nvPicPr>
          <p:cNvPr id="234" name="Google Shape;234;p28"/>
          <p:cNvPicPr preferRelativeResize="0"/>
          <p:nvPr/>
        </p:nvPicPr>
        <p:blipFill>
          <a:blip r:embed="rId3">
            <a:alphaModFix/>
          </a:blip>
          <a:stretch>
            <a:fillRect/>
          </a:stretch>
        </p:blipFill>
        <p:spPr>
          <a:xfrm>
            <a:off x="7443600" y="120825"/>
            <a:ext cx="1571475" cy="1290275"/>
          </a:xfrm>
          <a:prstGeom prst="rect">
            <a:avLst/>
          </a:prstGeom>
          <a:noFill/>
          <a:ln>
            <a:noFill/>
          </a:ln>
        </p:spPr>
      </p:pic>
      <p:sp>
        <p:nvSpPr>
          <p:cNvPr id="235" name="Google Shape;235;p28"/>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pic>
        <p:nvPicPr>
          <p:cNvPr id="236" name="Google Shape;236;p28"/>
          <p:cNvPicPr preferRelativeResize="0"/>
          <p:nvPr/>
        </p:nvPicPr>
        <p:blipFill>
          <a:blip r:embed="rId4">
            <a:alphaModFix/>
          </a:blip>
          <a:stretch>
            <a:fillRect/>
          </a:stretch>
        </p:blipFill>
        <p:spPr>
          <a:xfrm>
            <a:off x="5069913" y="2196800"/>
            <a:ext cx="3762375" cy="2647950"/>
          </a:xfrm>
          <a:prstGeom prst="rect">
            <a:avLst/>
          </a:prstGeom>
          <a:noFill/>
          <a:ln>
            <a:noFill/>
          </a:ln>
        </p:spPr>
      </p:pic>
      <p:cxnSp>
        <p:nvCxnSpPr>
          <p:cNvPr id="237" name="Google Shape;237;p28"/>
          <p:cNvCxnSpPr/>
          <p:nvPr/>
        </p:nvCxnSpPr>
        <p:spPr>
          <a:xfrm>
            <a:off x="5594625" y="2561575"/>
            <a:ext cx="3190200" cy="13500"/>
          </a:xfrm>
          <a:prstGeom prst="straightConnector1">
            <a:avLst/>
          </a:prstGeom>
          <a:noFill/>
          <a:ln cap="flat" cmpd="sng" w="9525">
            <a:solidFill>
              <a:schemeClr val="dk2"/>
            </a:solidFill>
            <a:prstDash val="solid"/>
            <a:round/>
            <a:headEnd len="med" w="med" type="none"/>
            <a:tailEnd len="med" w="med" type="none"/>
          </a:ln>
        </p:spPr>
      </p:cxnSp>
      <p:cxnSp>
        <p:nvCxnSpPr>
          <p:cNvPr id="238" name="Google Shape;238;p28"/>
          <p:cNvCxnSpPr/>
          <p:nvPr/>
        </p:nvCxnSpPr>
        <p:spPr>
          <a:xfrm>
            <a:off x="5587875" y="4099275"/>
            <a:ext cx="3203700" cy="6900"/>
          </a:xfrm>
          <a:prstGeom prst="straightConnector1">
            <a:avLst/>
          </a:prstGeom>
          <a:noFill/>
          <a:ln cap="flat" cmpd="sng" w="9525">
            <a:solidFill>
              <a:schemeClr val="dk2"/>
            </a:solidFill>
            <a:prstDash val="solid"/>
            <a:round/>
            <a:headEnd len="med" w="med" type="none"/>
            <a:tailEnd len="med" w="med" type="none"/>
          </a:ln>
        </p:spPr>
      </p:cxnSp>
      <p:cxnSp>
        <p:nvCxnSpPr>
          <p:cNvPr id="239" name="Google Shape;239;p28"/>
          <p:cNvCxnSpPr/>
          <p:nvPr/>
        </p:nvCxnSpPr>
        <p:spPr>
          <a:xfrm>
            <a:off x="5574375" y="3443650"/>
            <a:ext cx="3230700" cy="33900"/>
          </a:xfrm>
          <a:prstGeom prst="straightConnector1">
            <a:avLst/>
          </a:prstGeom>
          <a:noFill/>
          <a:ln cap="flat" cmpd="sng" w="9525">
            <a:solidFill>
              <a:schemeClr val="dk2"/>
            </a:solidFill>
            <a:prstDash val="solid"/>
            <a:round/>
            <a:headEnd len="med" w="med" type="none"/>
            <a:tailEnd len="med" w="med" type="none"/>
          </a:ln>
        </p:spPr>
      </p:cxnSp>
      <p:cxnSp>
        <p:nvCxnSpPr>
          <p:cNvPr id="240" name="Google Shape;240;p28"/>
          <p:cNvCxnSpPr/>
          <p:nvPr/>
        </p:nvCxnSpPr>
        <p:spPr>
          <a:xfrm>
            <a:off x="5584425" y="3325313"/>
            <a:ext cx="3210600" cy="23700"/>
          </a:xfrm>
          <a:prstGeom prst="straightConnector1">
            <a:avLst/>
          </a:prstGeom>
          <a:noFill/>
          <a:ln cap="flat" cmpd="sng" w="9525">
            <a:solidFill>
              <a:schemeClr val="dk2"/>
            </a:solidFill>
            <a:prstDash val="solid"/>
            <a:round/>
            <a:headEnd len="med" w="med" type="none"/>
            <a:tailEnd len="med" w="med" type="none"/>
          </a:ln>
        </p:spPr>
      </p:cxnSp>
      <p:sp>
        <p:nvSpPr>
          <p:cNvPr id="241" name="Google Shape;241;p28"/>
          <p:cNvSpPr txBox="1"/>
          <p:nvPr/>
        </p:nvSpPr>
        <p:spPr>
          <a:xfrm>
            <a:off x="6600075" y="2789763"/>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B</a:t>
            </a:r>
            <a:endParaRPr>
              <a:solidFill>
                <a:srgbClr val="B7B7B7"/>
              </a:solidFill>
            </a:endParaRPr>
          </a:p>
        </p:txBody>
      </p:sp>
      <p:sp>
        <p:nvSpPr>
          <p:cNvPr id="242" name="Google Shape;242;p28"/>
          <p:cNvSpPr txBox="1"/>
          <p:nvPr/>
        </p:nvSpPr>
        <p:spPr>
          <a:xfrm>
            <a:off x="6603525" y="320185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C</a:t>
            </a:r>
            <a:endParaRPr>
              <a:solidFill>
                <a:srgbClr val="FF0000"/>
              </a:solidFill>
            </a:endParaRPr>
          </a:p>
        </p:txBody>
      </p:sp>
      <p:sp>
        <p:nvSpPr>
          <p:cNvPr id="243" name="Google Shape;243;p28"/>
          <p:cNvSpPr txBox="1"/>
          <p:nvPr/>
        </p:nvSpPr>
        <p:spPr>
          <a:xfrm>
            <a:off x="6627225" y="35958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D</a:t>
            </a:r>
            <a:endParaRPr>
              <a:solidFill>
                <a:srgbClr val="B7B7B7"/>
              </a:solidFill>
            </a:endParaRPr>
          </a:p>
        </p:txBody>
      </p:sp>
      <p:sp>
        <p:nvSpPr>
          <p:cNvPr id="244" name="Google Shape;244;p28"/>
          <p:cNvSpPr txBox="1"/>
          <p:nvPr/>
        </p:nvSpPr>
        <p:spPr>
          <a:xfrm>
            <a:off x="6627225" y="409927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E</a:t>
            </a:r>
            <a:endParaRPr>
              <a:solidFill>
                <a:srgbClr val="B7B7B7"/>
              </a:solidFill>
            </a:endParaRPr>
          </a:p>
        </p:txBody>
      </p:sp>
      <p:sp>
        <p:nvSpPr>
          <p:cNvPr id="245" name="Google Shape;245;p28"/>
          <p:cNvSpPr txBox="1"/>
          <p:nvPr/>
        </p:nvSpPr>
        <p:spPr>
          <a:xfrm>
            <a:off x="6600075" y="230822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A</a:t>
            </a:r>
            <a:endParaRPr>
              <a:solidFill>
                <a:srgbClr val="B7B7B7"/>
              </a:solidFill>
            </a:endParaRPr>
          </a:p>
        </p:txBody>
      </p:sp>
      <p:sp>
        <p:nvSpPr>
          <p:cNvPr id="246" name="Google Shape;246;p28"/>
          <p:cNvSpPr txBox="1"/>
          <p:nvPr/>
        </p:nvSpPr>
        <p:spPr>
          <a:xfrm>
            <a:off x="192825" y="930625"/>
            <a:ext cx="5091900" cy="13776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B7B7B7"/>
              </a:buClr>
              <a:buSzPts val="1600"/>
              <a:buChar char="●"/>
            </a:pPr>
            <a:r>
              <a:rPr lang="en" sz="1600">
                <a:solidFill>
                  <a:srgbClr val="B7B7B7"/>
                </a:solidFill>
              </a:rPr>
              <a:t>Layer A</a:t>
            </a:r>
            <a:endParaRPr sz="1600">
              <a:solidFill>
                <a:srgbClr val="B7B7B7"/>
              </a:solidFill>
            </a:endParaRPr>
          </a:p>
          <a:p>
            <a:pPr indent="0" lvl="0" marL="457200" rtl="0" algn="l">
              <a:spcBef>
                <a:spcPts val="0"/>
              </a:spcBef>
              <a:spcAft>
                <a:spcPts val="0"/>
              </a:spcAft>
              <a:buNone/>
            </a:pPr>
            <a:r>
              <a:rPr lang="en" sz="1300">
                <a:solidFill>
                  <a:srgbClr val="B7B7B7"/>
                </a:solidFill>
              </a:rPr>
              <a:t>Increases rapidly in temperature from 0 to 3000 Celsius in only </a:t>
            </a:r>
            <a:r>
              <a:rPr b="1" lang="en" sz="1300">
                <a:solidFill>
                  <a:srgbClr val="B7B7B7"/>
                </a:solidFill>
              </a:rPr>
              <a:t>about 100km</a:t>
            </a:r>
            <a:r>
              <a:rPr lang="en" sz="1300">
                <a:solidFill>
                  <a:srgbClr val="B7B7B7"/>
                </a:solidFill>
              </a:rPr>
              <a:t>. </a:t>
            </a:r>
            <a:endParaRPr sz="1300">
              <a:solidFill>
                <a:srgbClr val="B7B7B7"/>
              </a:solidFill>
            </a:endParaRPr>
          </a:p>
          <a:p>
            <a:pPr indent="0" lvl="0" marL="457200" rtl="0" algn="l">
              <a:spcBef>
                <a:spcPts val="0"/>
              </a:spcBef>
              <a:spcAft>
                <a:spcPts val="0"/>
              </a:spcAft>
              <a:buNone/>
            </a:pPr>
            <a:r>
              <a:t/>
            </a:r>
            <a:endParaRPr sz="1300">
              <a:solidFill>
                <a:srgbClr val="B7B7B7"/>
              </a:solidFill>
            </a:endParaRPr>
          </a:p>
          <a:p>
            <a:pPr indent="-330200" lvl="0" marL="457200" rtl="0" algn="l">
              <a:spcBef>
                <a:spcPts val="0"/>
              </a:spcBef>
              <a:spcAft>
                <a:spcPts val="0"/>
              </a:spcAft>
              <a:buClr>
                <a:srgbClr val="B7B7B7"/>
              </a:buClr>
              <a:buSzPts val="1600"/>
              <a:buChar char="●"/>
            </a:pPr>
            <a:r>
              <a:rPr lang="en" sz="1600">
                <a:solidFill>
                  <a:srgbClr val="B7B7B7"/>
                </a:solidFill>
              </a:rPr>
              <a:t>Layer B </a:t>
            </a:r>
            <a:endParaRPr sz="1600">
              <a:solidFill>
                <a:srgbClr val="B7B7B7"/>
              </a:solidFill>
            </a:endParaRPr>
          </a:p>
          <a:p>
            <a:pPr indent="0" lvl="0" marL="457200" rtl="0" algn="l">
              <a:spcBef>
                <a:spcPts val="0"/>
              </a:spcBef>
              <a:spcAft>
                <a:spcPts val="0"/>
              </a:spcAft>
              <a:buNone/>
            </a:pPr>
            <a:r>
              <a:rPr lang="en" sz="1300">
                <a:solidFill>
                  <a:srgbClr val="B7B7B7"/>
                </a:solidFill>
              </a:rPr>
              <a:t>Increases more slowly from 3000 to about 4200 Celsius</a:t>
            </a:r>
            <a:endParaRPr sz="1300">
              <a:solidFill>
                <a:srgbClr val="B7B7B7"/>
              </a:solidFill>
            </a:endParaRPr>
          </a:p>
          <a:p>
            <a:pPr indent="0" lvl="0" marL="457200" rtl="0" algn="l">
              <a:spcBef>
                <a:spcPts val="0"/>
              </a:spcBef>
              <a:spcAft>
                <a:spcPts val="0"/>
              </a:spcAft>
              <a:buNone/>
            </a:pPr>
            <a:r>
              <a:rPr lang="en" sz="1300">
                <a:solidFill>
                  <a:srgbClr val="B7B7B7"/>
                </a:solidFill>
              </a:rPr>
              <a:t>around </a:t>
            </a:r>
            <a:r>
              <a:rPr b="1" lang="en" sz="1300">
                <a:solidFill>
                  <a:srgbClr val="B7B7B7"/>
                </a:solidFill>
              </a:rPr>
              <a:t>2200 km of thickness</a:t>
            </a:r>
            <a:r>
              <a:rPr lang="en" sz="1300">
                <a:solidFill>
                  <a:srgbClr val="B7B7B7"/>
                </a:solidFill>
              </a:rPr>
              <a:t>. </a:t>
            </a:r>
            <a:endParaRPr sz="1300">
              <a:solidFill>
                <a:srgbClr val="B7B7B7"/>
              </a:solidFill>
            </a:endParaRPr>
          </a:p>
          <a:p>
            <a:pPr indent="0" lvl="0" marL="457200" rtl="0" algn="l">
              <a:spcBef>
                <a:spcPts val="0"/>
              </a:spcBef>
              <a:spcAft>
                <a:spcPts val="0"/>
              </a:spcAft>
              <a:buNone/>
            </a:pPr>
            <a:r>
              <a:t/>
            </a:r>
            <a:endParaRPr sz="600"/>
          </a:p>
          <a:p>
            <a:pPr indent="-330200" lvl="0" marL="457200" rtl="0" algn="l">
              <a:spcBef>
                <a:spcPts val="0"/>
              </a:spcBef>
              <a:spcAft>
                <a:spcPts val="0"/>
              </a:spcAft>
              <a:buClr>
                <a:srgbClr val="FF0000"/>
              </a:buClr>
              <a:buSzPts val="1600"/>
              <a:buChar char="●"/>
            </a:pPr>
            <a:r>
              <a:rPr lang="en" sz="1600">
                <a:solidFill>
                  <a:srgbClr val="FF0000"/>
                </a:solidFill>
              </a:rPr>
              <a:t>Layer C </a:t>
            </a:r>
            <a:endParaRPr sz="1600">
              <a:solidFill>
                <a:srgbClr val="FF0000"/>
              </a:solidFill>
            </a:endParaRPr>
          </a:p>
          <a:p>
            <a:pPr indent="0" lvl="0" marL="457200" rtl="0" algn="l">
              <a:spcBef>
                <a:spcPts val="0"/>
              </a:spcBef>
              <a:spcAft>
                <a:spcPts val="0"/>
              </a:spcAft>
              <a:buNone/>
            </a:pPr>
            <a:r>
              <a:rPr lang="en" sz="1300">
                <a:solidFill>
                  <a:srgbClr val="FF0000"/>
                </a:solidFill>
              </a:rPr>
              <a:t>Increases quickly from about 4200 Celsius to 5500 Celsius. </a:t>
            </a:r>
            <a:endParaRPr sz="1300">
              <a:solidFill>
                <a:srgbClr val="FF0000"/>
              </a:solidFill>
            </a:endParaRPr>
          </a:p>
          <a:p>
            <a:pPr indent="0" lvl="0" marL="457200" rtl="0" algn="l">
              <a:spcBef>
                <a:spcPts val="0"/>
              </a:spcBef>
              <a:spcAft>
                <a:spcPts val="0"/>
              </a:spcAft>
              <a:buNone/>
            </a:pPr>
            <a:r>
              <a:rPr lang="en" sz="1300">
                <a:solidFill>
                  <a:srgbClr val="FF0000"/>
                </a:solidFill>
              </a:rPr>
              <a:t>The </a:t>
            </a:r>
            <a:r>
              <a:rPr b="1" lang="en" sz="1300">
                <a:solidFill>
                  <a:srgbClr val="FF0000"/>
                </a:solidFill>
              </a:rPr>
              <a:t>thickness is about 100 km</a:t>
            </a:r>
            <a:r>
              <a:rPr lang="en" sz="1300">
                <a:solidFill>
                  <a:srgbClr val="FF0000"/>
                </a:solidFill>
              </a:rPr>
              <a:t>. </a:t>
            </a:r>
            <a:endParaRPr sz="1300">
              <a:solidFill>
                <a:srgbClr val="FF0000"/>
              </a:solidFill>
            </a:endParaRPr>
          </a:p>
          <a:p>
            <a:pPr indent="0" lvl="0" marL="457200" rtl="0" algn="l">
              <a:spcBef>
                <a:spcPts val="0"/>
              </a:spcBef>
              <a:spcAft>
                <a:spcPts val="0"/>
              </a:spcAft>
              <a:buNone/>
            </a:pPr>
            <a:r>
              <a:t/>
            </a:r>
            <a:endParaRPr sz="600"/>
          </a:p>
          <a:p>
            <a:pPr indent="0" lvl="0" marL="457200" rtl="0" algn="l">
              <a:spcBef>
                <a:spcPts val="0"/>
              </a:spcBef>
              <a:spcAft>
                <a:spcPts val="0"/>
              </a:spcAft>
              <a:buNone/>
            </a:pPr>
            <a:r>
              <a:t/>
            </a:r>
            <a:endParaRPr sz="1300"/>
          </a:p>
          <a:p>
            <a:pPr indent="0" lvl="0" marL="0" rtl="0" algn="l">
              <a:spcBef>
                <a:spcPts val="0"/>
              </a:spcBef>
              <a:spcAft>
                <a:spcPts val="0"/>
              </a:spcAft>
              <a:buNone/>
            </a:pPr>
            <a:r>
              <a:t/>
            </a:r>
            <a:endParaRPr sz="16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29"/>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pic>
        <p:nvPicPr>
          <p:cNvPr id="252" name="Google Shape;252;p29"/>
          <p:cNvPicPr preferRelativeResize="0"/>
          <p:nvPr/>
        </p:nvPicPr>
        <p:blipFill>
          <a:blip r:embed="rId3">
            <a:alphaModFix/>
          </a:blip>
          <a:stretch>
            <a:fillRect/>
          </a:stretch>
        </p:blipFill>
        <p:spPr>
          <a:xfrm>
            <a:off x="7443600" y="120825"/>
            <a:ext cx="1571475" cy="1290275"/>
          </a:xfrm>
          <a:prstGeom prst="rect">
            <a:avLst/>
          </a:prstGeom>
          <a:noFill/>
          <a:ln>
            <a:noFill/>
          </a:ln>
        </p:spPr>
      </p:pic>
      <p:sp>
        <p:nvSpPr>
          <p:cNvPr id="253" name="Google Shape;253;p29"/>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pic>
        <p:nvPicPr>
          <p:cNvPr id="254" name="Google Shape;254;p29"/>
          <p:cNvPicPr preferRelativeResize="0"/>
          <p:nvPr/>
        </p:nvPicPr>
        <p:blipFill>
          <a:blip r:embed="rId4">
            <a:alphaModFix/>
          </a:blip>
          <a:stretch>
            <a:fillRect/>
          </a:stretch>
        </p:blipFill>
        <p:spPr>
          <a:xfrm>
            <a:off x="5069913" y="2196800"/>
            <a:ext cx="3762375" cy="2647950"/>
          </a:xfrm>
          <a:prstGeom prst="rect">
            <a:avLst/>
          </a:prstGeom>
          <a:noFill/>
          <a:ln>
            <a:noFill/>
          </a:ln>
        </p:spPr>
      </p:pic>
      <p:cxnSp>
        <p:nvCxnSpPr>
          <p:cNvPr id="255" name="Google Shape;255;p29"/>
          <p:cNvCxnSpPr/>
          <p:nvPr/>
        </p:nvCxnSpPr>
        <p:spPr>
          <a:xfrm>
            <a:off x="5594625" y="2561575"/>
            <a:ext cx="3190200" cy="13500"/>
          </a:xfrm>
          <a:prstGeom prst="straightConnector1">
            <a:avLst/>
          </a:prstGeom>
          <a:noFill/>
          <a:ln cap="flat" cmpd="sng" w="9525">
            <a:solidFill>
              <a:schemeClr val="dk2"/>
            </a:solidFill>
            <a:prstDash val="solid"/>
            <a:round/>
            <a:headEnd len="med" w="med" type="none"/>
            <a:tailEnd len="med" w="med" type="none"/>
          </a:ln>
        </p:spPr>
      </p:cxnSp>
      <p:cxnSp>
        <p:nvCxnSpPr>
          <p:cNvPr id="256" name="Google Shape;256;p29"/>
          <p:cNvCxnSpPr/>
          <p:nvPr/>
        </p:nvCxnSpPr>
        <p:spPr>
          <a:xfrm>
            <a:off x="5587875" y="4099275"/>
            <a:ext cx="3203700" cy="6900"/>
          </a:xfrm>
          <a:prstGeom prst="straightConnector1">
            <a:avLst/>
          </a:prstGeom>
          <a:noFill/>
          <a:ln cap="flat" cmpd="sng" w="9525">
            <a:solidFill>
              <a:schemeClr val="dk2"/>
            </a:solidFill>
            <a:prstDash val="solid"/>
            <a:round/>
            <a:headEnd len="med" w="med" type="none"/>
            <a:tailEnd len="med" w="med" type="none"/>
          </a:ln>
        </p:spPr>
      </p:cxnSp>
      <p:cxnSp>
        <p:nvCxnSpPr>
          <p:cNvPr id="257" name="Google Shape;257;p29"/>
          <p:cNvCxnSpPr/>
          <p:nvPr/>
        </p:nvCxnSpPr>
        <p:spPr>
          <a:xfrm>
            <a:off x="5574375" y="3443650"/>
            <a:ext cx="3230700" cy="33900"/>
          </a:xfrm>
          <a:prstGeom prst="straightConnector1">
            <a:avLst/>
          </a:prstGeom>
          <a:noFill/>
          <a:ln cap="flat" cmpd="sng" w="9525">
            <a:solidFill>
              <a:schemeClr val="dk2"/>
            </a:solidFill>
            <a:prstDash val="solid"/>
            <a:round/>
            <a:headEnd len="med" w="med" type="none"/>
            <a:tailEnd len="med" w="med" type="none"/>
          </a:ln>
        </p:spPr>
      </p:cxnSp>
      <p:cxnSp>
        <p:nvCxnSpPr>
          <p:cNvPr id="258" name="Google Shape;258;p29"/>
          <p:cNvCxnSpPr/>
          <p:nvPr/>
        </p:nvCxnSpPr>
        <p:spPr>
          <a:xfrm>
            <a:off x="5584425" y="3325313"/>
            <a:ext cx="3210600" cy="23700"/>
          </a:xfrm>
          <a:prstGeom prst="straightConnector1">
            <a:avLst/>
          </a:prstGeom>
          <a:noFill/>
          <a:ln cap="flat" cmpd="sng" w="9525">
            <a:solidFill>
              <a:schemeClr val="dk2"/>
            </a:solidFill>
            <a:prstDash val="solid"/>
            <a:round/>
            <a:headEnd len="med" w="med" type="none"/>
            <a:tailEnd len="med" w="med" type="none"/>
          </a:ln>
        </p:spPr>
      </p:cxnSp>
      <p:sp>
        <p:nvSpPr>
          <p:cNvPr id="259" name="Google Shape;259;p29"/>
          <p:cNvSpPr txBox="1"/>
          <p:nvPr/>
        </p:nvSpPr>
        <p:spPr>
          <a:xfrm>
            <a:off x="6600075" y="2789763"/>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B</a:t>
            </a:r>
            <a:endParaRPr>
              <a:solidFill>
                <a:srgbClr val="B7B7B7"/>
              </a:solidFill>
            </a:endParaRPr>
          </a:p>
        </p:txBody>
      </p:sp>
      <p:sp>
        <p:nvSpPr>
          <p:cNvPr id="260" name="Google Shape;260;p29"/>
          <p:cNvSpPr txBox="1"/>
          <p:nvPr/>
        </p:nvSpPr>
        <p:spPr>
          <a:xfrm>
            <a:off x="6603525" y="320185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C</a:t>
            </a:r>
            <a:endParaRPr>
              <a:solidFill>
                <a:srgbClr val="B7B7B7"/>
              </a:solidFill>
            </a:endParaRPr>
          </a:p>
        </p:txBody>
      </p:sp>
      <p:sp>
        <p:nvSpPr>
          <p:cNvPr id="261" name="Google Shape;261;p29"/>
          <p:cNvSpPr txBox="1"/>
          <p:nvPr/>
        </p:nvSpPr>
        <p:spPr>
          <a:xfrm>
            <a:off x="6627225" y="35958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D</a:t>
            </a:r>
            <a:endParaRPr>
              <a:solidFill>
                <a:srgbClr val="FF0000"/>
              </a:solidFill>
            </a:endParaRPr>
          </a:p>
        </p:txBody>
      </p:sp>
      <p:sp>
        <p:nvSpPr>
          <p:cNvPr id="262" name="Google Shape;262;p29"/>
          <p:cNvSpPr txBox="1"/>
          <p:nvPr/>
        </p:nvSpPr>
        <p:spPr>
          <a:xfrm>
            <a:off x="6627225" y="409927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E</a:t>
            </a:r>
            <a:endParaRPr>
              <a:solidFill>
                <a:srgbClr val="B7B7B7"/>
              </a:solidFill>
            </a:endParaRPr>
          </a:p>
        </p:txBody>
      </p:sp>
      <p:sp>
        <p:nvSpPr>
          <p:cNvPr id="263" name="Google Shape;263;p29"/>
          <p:cNvSpPr txBox="1"/>
          <p:nvPr/>
        </p:nvSpPr>
        <p:spPr>
          <a:xfrm>
            <a:off x="6600075" y="230822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A</a:t>
            </a:r>
            <a:endParaRPr>
              <a:solidFill>
                <a:srgbClr val="B7B7B7"/>
              </a:solidFill>
            </a:endParaRPr>
          </a:p>
        </p:txBody>
      </p:sp>
      <p:sp>
        <p:nvSpPr>
          <p:cNvPr id="264" name="Google Shape;264;p29"/>
          <p:cNvSpPr txBox="1"/>
          <p:nvPr/>
        </p:nvSpPr>
        <p:spPr>
          <a:xfrm>
            <a:off x="192825" y="930625"/>
            <a:ext cx="5091900" cy="13776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B7B7B7"/>
              </a:buClr>
              <a:buSzPts val="1600"/>
              <a:buChar char="●"/>
            </a:pPr>
            <a:r>
              <a:rPr lang="en" sz="1600">
                <a:solidFill>
                  <a:srgbClr val="B7B7B7"/>
                </a:solidFill>
              </a:rPr>
              <a:t>Layer A</a:t>
            </a:r>
            <a:endParaRPr sz="1600">
              <a:solidFill>
                <a:srgbClr val="B7B7B7"/>
              </a:solidFill>
            </a:endParaRPr>
          </a:p>
          <a:p>
            <a:pPr indent="0" lvl="0" marL="457200" rtl="0" algn="l">
              <a:spcBef>
                <a:spcPts val="0"/>
              </a:spcBef>
              <a:spcAft>
                <a:spcPts val="0"/>
              </a:spcAft>
              <a:buNone/>
            </a:pPr>
            <a:r>
              <a:rPr lang="en" sz="1300">
                <a:solidFill>
                  <a:srgbClr val="B7B7B7"/>
                </a:solidFill>
              </a:rPr>
              <a:t>Increases rapidly in temperature from 0 to 3000 Celsius in only </a:t>
            </a:r>
            <a:r>
              <a:rPr b="1" lang="en" sz="1300">
                <a:solidFill>
                  <a:srgbClr val="B7B7B7"/>
                </a:solidFill>
              </a:rPr>
              <a:t>about 100km</a:t>
            </a:r>
            <a:r>
              <a:rPr lang="en" sz="1300">
                <a:solidFill>
                  <a:srgbClr val="B7B7B7"/>
                </a:solidFill>
              </a:rPr>
              <a:t>. </a:t>
            </a:r>
            <a:endParaRPr sz="1300">
              <a:solidFill>
                <a:srgbClr val="B7B7B7"/>
              </a:solidFill>
            </a:endParaRPr>
          </a:p>
          <a:p>
            <a:pPr indent="0" lvl="0" marL="457200" rtl="0" algn="l">
              <a:spcBef>
                <a:spcPts val="0"/>
              </a:spcBef>
              <a:spcAft>
                <a:spcPts val="0"/>
              </a:spcAft>
              <a:buNone/>
            </a:pPr>
            <a:r>
              <a:t/>
            </a:r>
            <a:endParaRPr sz="1300">
              <a:solidFill>
                <a:srgbClr val="B7B7B7"/>
              </a:solidFill>
            </a:endParaRPr>
          </a:p>
          <a:p>
            <a:pPr indent="-330200" lvl="0" marL="457200" rtl="0" algn="l">
              <a:spcBef>
                <a:spcPts val="0"/>
              </a:spcBef>
              <a:spcAft>
                <a:spcPts val="0"/>
              </a:spcAft>
              <a:buClr>
                <a:srgbClr val="B7B7B7"/>
              </a:buClr>
              <a:buSzPts val="1600"/>
              <a:buChar char="●"/>
            </a:pPr>
            <a:r>
              <a:rPr lang="en" sz="1600">
                <a:solidFill>
                  <a:srgbClr val="B7B7B7"/>
                </a:solidFill>
              </a:rPr>
              <a:t>Layer B </a:t>
            </a:r>
            <a:endParaRPr sz="1600">
              <a:solidFill>
                <a:srgbClr val="B7B7B7"/>
              </a:solidFill>
            </a:endParaRPr>
          </a:p>
          <a:p>
            <a:pPr indent="0" lvl="0" marL="457200" rtl="0" algn="l">
              <a:spcBef>
                <a:spcPts val="0"/>
              </a:spcBef>
              <a:spcAft>
                <a:spcPts val="0"/>
              </a:spcAft>
              <a:buNone/>
            </a:pPr>
            <a:r>
              <a:rPr lang="en" sz="1300">
                <a:solidFill>
                  <a:srgbClr val="B7B7B7"/>
                </a:solidFill>
              </a:rPr>
              <a:t>Increases more slowly from 3000 to about 4200 Celsius</a:t>
            </a:r>
            <a:endParaRPr sz="1300">
              <a:solidFill>
                <a:srgbClr val="B7B7B7"/>
              </a:solidFill>
            </a:endParaRPr>
          </a:p>
          <a:p>
            <a:pPr indent="0" lvl="0" marL="457200" rtl="0" algn="l">
              <a:spcBef>
                <a:spcPts val="0"/>
              </a:spcBef>
              <a:spcAft>
                <a:spcPts val="0"/>
              </a:spcAft>
              <a:buNone/>
            </a:pPr>
            <a:r>
              <a:rPr lang="en" sz="1300">
                <a:solidFill>
                  <a:srgbClr val="B7B7B7"/>
                </a:solidFill>
              </a:rPr>
              <a:t>around </a:t>
            </a:r>
            <a:r>
              <a:rPr b="1" lang="en" sz="1300">
                <a:solidFill>
                  <a:srgbClr val="B7B7B7"/>
                </a:solidFill>
              </a:rPr>
              <a:t>2200 km of thickness</a:t>
            </a:r>
            <a:r>
              <a:rPr lang="en" sz="1300">
                <a:solidFill>
                  <a:srgbClr val="B7B7B7"/>
                </a:solidFill>
              </a:rPr>
              <a:t>. </a:t>
            </a:r>
            <a:endParaRPr sz="1300">
              <a:solidFill>
                <a:srgbClr val="B7B7B7"/>
              </a:solidFill>
            </a:endParaRPr>
          </a:p>
          <a:p>
            <a:pPr indent="0" lvl="0" marL="457200" rtl="0" algn="l">
              <a:spcBef>
                <a:spcPts val="0"/>
              </a:spcBef>
              <a:spcAft>
                <a:spcPts val="0"/>
              </a:spcAft>
              <a:buNone/>
            </a:pPr>
            <a:r>
              <a:t/>
            </a:r>
            <a:endParaRPr sz="600">
              <a:solidFill>
                <a:srgbClr val="B7B7B7"/>
              </a:solidFill>
            </a:endParaRPr>
          </a:p>
          <a:p>
            <a:pPr indent="-330200" lvl="0" marL="457200" rtl="0" algn="l">
              <a:spcBef>
                <a:spcPts val="0"/>
              </a:spcBef>
              <a:spcAft>
                <a:spcPts val="0"/>
              </a:spcAft>
              <a:buClr>
                <a:srgbClr val="B7B7B7"/>
              </a:buClr>
              <a:buSzPts val="1600"/>
              <a:buChar char="●"/>
            </a:pPr>
            <a:r>
              <a:rPr lang="en" sz="1600">
                <a:solidFill>
                  <a:srgbClr val="B7B7B7"/>
                </a:solidFill>
              </a:rPr>
              <a:t>Layer C </a:t>
            </a:r>
            <a:endParaRPr sz="1600">
              <a:solidFill>
                <a:srgbClr val="B7B7B7"/>
              </a:solidFill>
            </a:endParaRPr>
          </a:p>
          <a:p>
            <a:pPr indent="0" lvl="0" marL="457200" rtl="0" algn="l">
              <a:spcBef>
                <a:spcPts val="0"/>
              </a:spcBef>
              <a:spcAft>
                <a:spcPts val="0"/>
              </a:spcAft>
              <a:buNone/>
            </a:pPr>
            <a:r>
              <a:rPr lang="en" sz="1300">
                <a:solidFill>
                  <a:srgbClr val="B7B7B7"/>
                </a:solidFill>
              </a:rPr>
              <a:t>Increases quickly from about 4200 Celsius to 5500 Celsius. </a:t>
            </a:r>
            <a:endParaRPr sz="1300">
              <a:solidFill>
                <a:srgbClr val="B7B7B7"/>
              </a:solidFill>
            </a:endParaRPr>
          </a:p>
          <a:p>
            <a:pPr indent="0" lvl="0" marL="457200" rtl="0" algn="l">
              <a:spcBef>
                <a:spcPts val="0"/>
              </a:spcBef>
              <a:spcAft>
                <a:spcPts val="0"/>
              </a:spcAft>
              <a:buNone/>
            </a:pPr>
            <a:r>
              <a:rPr lang="en" sz="1300">
                <a:solidFill>
                  <a:srgbClr val="B7B7B7"/>
                </a:solidFill>
              </a:rPr>
              <a:t>The </a:t>
            </a:r>
            <a:r>
              <a:rPr b="1" lang="en" sz="1300">
                <a:solidFill>
                  <a:srgbClr val="B7B7B7"/>
                </a:solidFill>
              </a:rPr>
              <a:t>thickness is about 100 km</a:t>
            </a:r>
            <a:r>
              <a:rPr lang="en" sz="1300">
                <a:solidFill>
                  <a:srgbClr val="B7B7B7"/>
                </a:solidFill>
              </a:rPr>
              <a:t>.</a:t>
            </a:r>
            <a:r>
              <a:rPr lang="en" sz="1300"/>
              <a:t> </a:t>
            </a:r>
            <a:endParaRPr sz="1300"/>
          </a:p>
          <a:p>
            <a:pPr indent="0" lvl="0" marL="457200" rtl="0" algn="l">
              <a:spcBef>
                <a:spcPts val="0"/>
              </a:spcBef>
              <a:spcAft>
                <a:spcPts val="0"/>
              </a:spcAft>
              <a:buNone/>
            </a:pPr>
            <a:r>
              <a:t/>
            </a:r>
            <a:endParaRPr sz="600"/>
          </a:p>
          <a:p>
            <a:pPr indent="-317500" lvl="0" marL="457200" rtl="0" algn="l">
              <a:spcBef>
                <a:spcPts val="0"/>
              </a:spcBef>
              <a:spcAft>
                <a:spcPts val="0"/>
              </a:spcAft>
              <a:buClr>
                <a:srgbClr val="FF0000"/>
              </a:buClr>
              <a:buSzPts val="1400"/>
              <a:buChar char="●"/>
            </a:pPr>
            <a:r>
              <a:rPr lang="en" sz="1600">
                <a:solidFill>
                  <a:srgbClr val="FF0000"/>
                </a:solidFill>
              </a:rPr>
              <a:t>Layer D</a:t>
            </a:r>
            <a:r>
              <a:rPr lang="en" sz="1300">
                <a:solidFill>
                  <a:srgbClr val="FF0000"/>
                </a:solidFill>
              </a:rPr>
              <a:t> </a:t>
            </a:r>
            <a:endParaRPr sz="1300">
              <a:solidFill>
                <a:srgbClr val="FF0000"/>
              </a:solidFill>
            </a:endParaRPr>
          </a:p>
          <a:p>
            <a:pPr indent="0" lvl="0" marL="457200" rtl="0" algn="l">
              <a:spcBef>
                <a:spcPts val="0"/>
              </a:spcBef>
              <a:spcAft>
                <a:spcPts val="0"/>
              </a:spcAft>
              <a:buNone/>
            </a:pPr>
            <a:r>
              <a:rPr lang="en" sz="1300">
                <a:solidFill>
                  <a:srgbClr val="FF0000"/>
                </a:solidFill>
              </a:rPr>
              <a:t>Increases slowly in temperature from 5500 Celsius to about 6500 Celsius, and a </a:t>
            </a:r>
            <a:r>
              <a:rPr b="1" lang="en" sz="1300">
                <a:solidFill>
                  <a:srgbClr val="FF0000"/>
                </a:solidFill>
              </a:rPr>
              <a:t>thickness of 2500 km</a:t>
            </a:r>
            <a:r>
              <a:rPr lang="en" sz="1300">
                <a:solidFill>
                  <a:srgbClr val="FF0000"/>
                </a:solidFill>
              </a:rPr>
              <a:t> </a:t>
            </a:r>
            <a:endParaRPr sz="1300">
              <a:solidFill>
                <a:srgbClr val="FF0000"/>
              </a:solidFill>
            </a:endParaRPr>
          </a:p>
          <a:p>
            <a:pPr indent="0" lvl="0" marL="457200" rtl="0" algn="l">
              <a:spcBef>
                <a:spcPts val="0"/>
              </a:spcBef>
              <a:spcAft>
                <a:spcPts val="0"/>
              </a:spcAft>
              <a:buNone/>
            </a:pPr>
            <a:r>
              <a:t/>
            </a:r>
            <a:endParaRPr sz="700"/>
          </a:p>
          <a:p>
            <a:pPr indent="0" lvl="0" marL="457200" rtl="0" algn="l">
              <a:spcBef>
                <a:spcPts val="0"/>
              </a:spcBef>
              <a:spcAft>
                <a:spcPts val="0"/>
              </a:spcAft>
              <a:buNone/>
            </a:pPr>
            <a:r>
              <a:t/>
            </a:r>
            <a:endParaRPr sz="1300"/>
          </a:p>
          <a:p>
            <a:pPr indent="0" lvl="0" marL="0" rtl="0" algn="l">
              <a:spcBef>
                <a:spcPts val="0"/>
              </a:spcBef>
              <a:spcAft>
                <a:spcPts val="0"/>
              </a:spcAft>
              <a:buNone/>
            </a:pPr>
            <a:r>
              <a:t/>
            </a:r>
            <a:endParaRPr sz="16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0"/>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pic>
        <p:nvPicPr>
          <p:cNvPr id="270" name="Google Shape;270;p30"/>
          <p:cNvPicPr preferRelativeResize="0"/>
          <p:nvPr/>
        </p:nvPicPr>
        <p:blipFill>
          <a:blip r:embed="rId3">
            <a:alphaModFix/>
          </a:blip>
          <a:stretch>
            <a:fillRect/>
          </a:stretch>
        </p:blipFill>
        <p:spPr>
          <a:xfrm>
            <a:off x="7443600" y="120825"/>
            <a:ext cx="1571475" cy="1290275"/>
          </a:xfrm>
          <a:prstGeom prst="rect">
            <a:avLst/>
          </a:prstGeom>
          <a:noFill/>
          <a:ln>
            <a:noFill/>
          </a:ln>
        </p:spPr>
      </p:pic>
      <p:sp>
        <p:nvSpPr>
          <p:cNvPr id="271" name="Google Shape;271;p30"/>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pic>
        <p:nvPicPr>
          <p:cNvPr id="272" name="Google Shape;272;p30"/>
          <p:cNvPicPr preferRelativeResize="0"/>
          <p:nvPr/>
        </p:nvPicPr>
        <p:blipFill>
          <a:blip r:embed="rId4">
            <a:alphaModFix/>
          </a:blip>
          <a:stretch>
            <a:fillRect/>
          </a:stretch>
        </p:blipFill>
        <p:spPr>
          <a:xfrm>
            <a:off x="5069913" y="2196800"/>
            <a:ext cx="3762375" cy="2647950"/>
          </a:xfrm>
          <a:prstGeom prst="rect">
            <a:avLst/>
          </a:prstGeom>
          <a:noFill/>
          <a:ln>
            <a:noFill/>
          </a:ln>
        </p:spPr>
      </p:pic>
      <p:cxnSp>
        <p:nvCxnSpPr>
          <p:cNvPr id="273" name="Google Shape;273;p30"/>
          <p:cNvCxnSpPr/>
          <p:nvPr/>
        </p:nvCxnSpPr>
        <p:spPr>
          <a:xfrm>
            <a:off x="5594625" y="2561575"/>
            <a:ext cx="3190200" cy="13500"/>
          </a:xfrm>
          <a:prstGeom prst="straightConnector1">
            <a:avLst/>
          </a:prstGeom>
          <a:noFill/>
          <a:ln cap="flat" cmpd="sng" w="9525">
            <a:solidFill>
              <a:schemeClr val="dk2"/>
            </a:solidFill>
            <a:prstDash val="solid"/>
            <a:round/>
            <a:headEnd len="med" w="med" type="none"/>
            <a:tailEnd len="med" w="med" type="none"/>
          </a:ln>
        </p:spPr>
      </p:cxnSp>
      <p:cxnSp>
        <p:nvCxnSpPr>
          <p:cNvPr id="274" name="Google Shape;274;p30"/>
          <p:cNvCxnSpPr/>
          <p:nvPr/>
        </p:nvCxnSpPr>
        <p:spPr>
          <a:xfrm>
            <a:off x="5587875" y="4099275"/>
            <a:ext cx="3203700" cy="6900"/>
          </a:xfrm>
          <a:prstGeom prst="straightConnector1">
            <a:avLst/>
          </a:prstGeom>
          <a:noFill/>
          <a:ln cap="flat" cmpd="sng" w="9525">
            <a:solidFill>
              <a:schemeClr val="dk2"/>
            </a:solidFill>
            <a:prstDash val="solid"/>
            <a:round/>
            <a:headEnd len="med" w="med" type="none"/>
            <a:tailEnd len="med" w="med" type="none"/>
          </a:ln>
        </p:spPr>
      </p:cxnSp>
      <p:cxnSp>
        <p:nvCxnSpPr>
          <p:cNvPr id="275" name="Google Shape;275;p30"/>
          <p:cNvCxnSpPr/>
          <p:nvPr/>
        </p:nvCxnSpPr>
        <p:spPr>
          <a:xfrm>
            <a:off x="5574375" y="3443650"/>
            <a:ext cx="3230700" cy="33900"/>
          </a:xfrm>
          <a:prstGeom prst="straightConnector1">
            <a:avLst/>
          </a:prstGeom>
          <a:noFill/>
          <a:ln cap="flat" cmpd="sng" w="9525">
            <a:solidFill>
              <a:schemeClr val="dk2"/>
            </a:solidFill>
            <a:prstDash val="solid"/>
            <a:round/>
            <a:headEnd len="med" w="med" type="none"/>
            <a:tailEnd len="med" w="med" type="none"/>
          </a:ln>
        </p:spPr>
      </p:cxnSp>
      <p:cxnSp>
        <p:nvCxnSpPr>
          <p:cNvPr id="276" name="Google Shape;276;p30"/>
          <p:cNvCxnSpPr/>
          <p:nvPr/>
        </p:nvCxnSpPr>
        <p:spPr>
          <a:xfrm>
            <a:off x="5584425" y="3325313"/>
            <a:ext cx="3210600" cy="23700"/>
          </a:xfrm>
          <a:prstGeom prst="straightConnector1">
            <a:avLst/>
          </a:prstGeom>
          <a:noFill/>
          <a:ln cap="flat" cmpd="sng" w="9525">
            <a:solidFill>
              <a:schemeClr val="dk2"/>
            </a:solidFill>
            <a:prstDash val="solid"/>
            <a:round/>
            <a:headEnd len="med" w="med" type="none"/>
            <a:tailEnd len="med" w="med" type="none"/>
          </a:ln>
        </p:spPr>
      </p:cxnSp>
      <p:sp>
        <p:nvSpPr>
          <p:cNvPr id="277" name="Google Shape;277;p30"/>
          <p:cNvSpPr txBox="1"/>
          <p:nvPr/>
        </p:nvSpPr>
        <p:spPr>
          <a:xfrm>
            <a:off x="6600075" y="2789763"/>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B</a:t>
            </a:r>
            <a:endParaRPr>
              <a:solidFill>
                <a:srgbClr val="B7B7B7"/>
              </a:solidFill>
            </a:endParaRPr>
          </a:p>
        </p:txBody>
      </p:sp>
      <p:sp>
        <p:nvSpPr>
          <p:cNvPr id="278" name="Google Shape;278;p30"/>
          <p:cNvSpPr txBox="1"/>
          <p:nvPr/>
        </p:nvSpPr>
        <p:spPr>
          <a:xfrm>
            <a:off x="6603525" y="320185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C</a:t>
            </a:r>
            <a:endParaRPr>
              <a:solidFill>
                <a:srgbClr val="B7B7B7"/>
              </a:solidFill>
            </a:endParaRPr>
          </a:p>
        </p:txBody>
      </p:sp>
      <p:sp>
        <p:nvSpPr>
          <p:cNvPr id="279" name="Google Shape;279;p30"/>
          <p:cNvSpPr txBox="1"/>
          <p:nvPr/>
        </p:nvSpPr>
        <p:spPr>
          <a:xfrm>
            <a:off x="6627225" y="35958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D</a:t>
            </a:r>
            <a:endParaRPr>
              <a:solidFill>
                <a:srgbClr val="B7B7B7"/>
              </a:solidFill>
            </a:endParaRPr>
          </a:p>
        </p:txBody>
      </p:sp>
      <p:sp>
        <p:nvSpPr>
          <p:cNvPr id="280" name="Google Shape;280;p30"/>
          <p:cNvSpPr txBox="1"/>
          <p:nvPr/>
        </p:nvSpPr>
        <p:spPr>
          <a:xfrm>
            <a:off x="6627225" y="409927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E</a:t>
            </a:r>
            <a:endParaRPr>
              <a:solidFill>
                <a:srgbClr val="FF0000"/>
              </a:solidFill>
            </a:endParaRPr>
          </a:p>
        </p:txBody>
      </p:sp>
      <p:sp>
        <p:nvSpPr>
          <p:cNvPr id="281" name="Google Shape;281;p30"/>
          <p:cNvSpPr txBox="1"/>
          <p:nvPr/>
        </p:nvSpPr>
        <p:spPr>
          <a:xfrm>
            <a:off x="6600075" y="2308225"/>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7B7B7"/>
                </a:solidFill>
              </a:rPr>
              <a:t>A</a:t>
            </a:r>
            <a:endParaRPr>
              <a:solidFill>
                <a:srgbClr val="B7B7B7"/>
              </a:solidFill>
            </a:endParaRPr>
          </a:p>
        </p:txBody>
      </p:sp>
      <p:sp>
        <p:nvSpPr>
          <p:cNvPr id="282" name="Google Shape;282;p30"/>
          <p:cNvSpPr txBox="1"/>
          <p:nvPr/>
        </p:nvSpPr>
        <p:spPr>
          <a:xfrm>
            <a:off x="192825" y="930625"/>
            <a:ext cx="5091900" cy="13776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rgbClr val="B7B7B7"/>
              </a:buClr>
              <a:buSzPts val="1600"/>
              <a:buChar char="●"/>
            </a:pPr>
            <a:r>
              <a:rPr lang="en" sz="1600">
                <a:solidFill>
                  <a:srgbClr val="B7B7B7"/>
                </a:solidFill>
              </a:rPr>
              <a:t>Layer A</a:t>
            </a:r>
            <a:endParaRPr sz="1600">
              <a:solidFill>
                <a:srgbClr val="B7B7B7"/>
              </a:solidFill>
            </a:endParaRPr>
          </a:p>
          <a:p>
            <a:pPr indent="0" lvl="0" marL="457200" rtl="0" algn="l">
              <a:spcBef>
                <a:spcPts val="0"/>
              </a:spcBef>
              <a:spcAft>
                <a:spcPts val="0"/>
              </a:spcAft>
              <a:buNone/>
            </a:pPr>
            <a:r>
              <a:rPr lang="en" sz="1300">
                <a:solidFill>
                  <a:srgbClr val="B7B7B7"/>
                </a:solidFill>
              </a:rPr>
              <a:t>Increases rapidly in temperature from 0 to 3000 Celsius in only </a:t>
            </a:r>
            <a:r>
              <a:rPr b="1" lang="en" sz="1300">
                <a:solidFill>
                  <a:srgbClr val="B7B7B7"/>
                </a:solidFill>
              </a:rPr>
              <a:t>about 100km</a:t>
            </a:r>
            <a:r>
              <a:rPr lang="en" sz="1300">
                <a:solidFill>
                  <a:srgbClr val="B7B7B7"/>
                </a:solidFill>
              </a:rPr>
              <a:t>. </a:t>
            </a:r>
            <a:endParaRPr sz="1300">
              <a:solidFill>
                <a:srgbClr val="B7B7B7"/>
              </a:solidFill>
            </a:endParaRPr>
          </a:p>
          <a:p>
            <a:pPr indent="0" lvl="0" marL="457200" rtl="0" algn="l">
              <a:spcBef>
                <a:spcPts val="0"/>
              </a:spcBef>
              <a:spcAft>
                <a:spcPts val="0"/>
              </a:spcAft>
              <a:buNone/>
            </a:pPr>
            <a:r>
              <a:t/>
            </a:r>
            <a:endParaRPr sz="1300">
              <a:solidFill>
                <a:srgbClr val="B7B7B7"/>
              </a:solidFill>
            </a:endParaRPr>
          </a:p>
          <a:p>
            <a:pPr indent="-330200" lvl="0" marL="457200" rtl="0" algn="l">
              <a:spcBef>
                <a:spcPts val="0"/>
              </a:spcBef>
              <a:spcAft>
                <a:spcPts val="0"/>
              </a:spcAft>
              <a:buClr>
                <a:srgbClr val="B7B7B7"/>
              </a:buClr>
              <a:buSzPts val="1600"/>
              <a:buChar char="●"/>
            </a:pPr>
            <a:r>
              <a:rPr lang="en" sz="1600">
                <a:solidFill>
                  <a:srgbClr val="B7B7B7"/>
                </a:solidFill>
              </a:rPr>
              <a:t>Layer B </a:t>
            </a:r>
            <a:endParaRPr sz="1600">
              <a:solidFill>
                <a:srgbClr val="B7B7B7"/>
              </a:solidFill>
            </a:endParaRPr>
          </a:p>
          <a:p>
            <a:pPr indent="0" lvl="0" marL="457200" rtl="0" algn="l">
              <a:spcBef>
                <a:spcPts val="0"/>
              </a:spcBef>
              <a:spcAft>
                <a:spcPts val="0"/>
              </a:spcAft>
              <a:buNone/>
            </a:pPr>
            <a:r>
              <a:rPr lang="en" sz="1300">
                <a:solidFill>
                  <a:srgbClr val="B7B7B7"/>
                </a:solidFill>
              </a:rPr>
              <a:t>Increases more slowly from 3000 to about 4200 Celsius</a:t>
            </a:r>
            <a:endParaRPr sz="1300">
              <a:solidFill>
                <a:srgbClr val="B7B7B7"/>
              </a:solidFill>
            </a:endParaRPr>
          </a:p>
          <a:p>
            <a:pPr indent="0" lvl="0" marL="457200" rtl="0" algn="l">
              <a:spcBef>
                <a:spcPts val="0"/>
              </a:spcBef>
              <a:spcAft>
                <a:spcPts val="0"/>
              </a:spcAft>
              <a:buNone/>
            </a:pPr>
            <a:r>
              <a:rPr lang="en" sz="1300">
                <a:solidFill>
                  <a:srgbClr val="B7B7B7"/>
                </a:solidFill>
              </a:rPr>
              <a:t>around </a:t>
            </a:r>
            <a:r>
              <a:rPr b="1" lang="en" sz="1300">
                <a:solidFill>
                  <a:srgbClr val="B7B7B7"/>
                </a:solidFill>
              </a:rPr>
              <a:t>2200 km of thickness</a:t>
            </a:r>
            <a:r>
              <a:rPr lang="en" sz="1300">
                <a:solidFill>
                  <a:srgbClr val="B7B7B7"/>
                </a:solidFill>
              </a:rPr>
              <a:t>. </a:t>
            </a:r>
            <a:endParaRPr sz="1300">
              <a:solidFill>
                <a:srgbClr val="B7B7B7"/>
              </a:solidFill>
            </a:endParaRPr>
          </a:p>
          <a:p>
            <a:pPr indent="0" lvl="0" marL="457200" rtl="0" algn="l">
              <a:spcBef>
                <a:spcPts val="0"/>
              </a:spcBef>
              <a:spcAft>
                <a:spcPts val="0"/>
              </a:spcAft>
              <a:buNone/>
            </a:pPr>
            <a:r>
              <a:t/>
            </a:r>
            <a:endParaRPr sz="600">
              <a:solidFill>
                <a:srgbClr val="B7B7B7"/>
              </a:solidFill>
            </a:endParaRPr>
          </a:p>
          <a:p>
            <a:pPr indent="-330200" lvl="0" marL="457200" rtl="0" algn="l">
              <a:spcBef>
                <a:spcPts val="0"/>
              </a:spcBef>
              <a:spcAft>
                <a:spcPts val="0"/>
              </a:spcAft>
              <a:buClr>
                <a:srgbClr val="B7B7B7"/>
              </a:buClr>
              <a:buSzPts val="1600"/>
              <a:buChar char="●"/>
            </a:pPr>
            <a:r>
              <a:rPr lang="en" sz="1600">
                <a:solidFill>
                  <a:srgbClr val="B7B7B7"/>
                </a:solidFill>
              </a:rPr>
              <a:t>Layer C </a:t>
            </a:r>
            <a:endParaRPr sz="1600">
              <a:solidFill>
                <a:srgbClr val="B7B7B7"/>
              </a:solidFill>
            </a:endParaRPr>
          </a:p>
          <a:p>
            <a:pPr indent="0" lvl="0" marL="457200" rtl="0" algn="l">
              <a:spcBef>
                <a:spcPts val="0"/>
              </a:spcBef>
              <a:spcAft>
                <a:spcPts val="0"/>
              </a:spcAft>
              <a:buNone/>
            </a:pPr>
            <a:r>
              <a:rPr lang="en" sz="1300">
                <a:solidFill>
                  <a:srgbClr val="B7B7B7"/>
                </a:solidFill>
              </a:rPr>
              <a:t>Increases quickly from about 4200 Celsius to 5500 Celsius. </a:t>
            </a:r>
            <a:endParaRPr sz="1300">
              <a:solidFill>
                <a:srgbClr val="B7B7B7"/>
              </a:solidFill>
            </a:endParaRPr>
          </a:p>
          <a:p>
            <a:pPr indent="0" lvl="0" marL="457200" rtl="0" algn="l">
              <a:spcBef>
                <a:spcPts val="0"/>
              </a:spcBef>
              <a:spcAft>
                <a:spcPts val="0"/>
              </a:spcAft>
              <a:buNone/>
            </a:pPr>
            <a:r>
              <a:rPr lang="en" sz="1300">
                <a:solidFill>
                  <a:srgbClr val="B7B7B7"/>
                </a:solidFill>
              </a:rPr>
              <a:t>The </a:t>
            </a:r>
            <a:r>
              <a:rPr b="1" lang="en" sz="1300">
                <a:solidFill>
                  <a:srgbClr val="B7B7B7"/>
                </a:solidFill>
              </a:rPr>
              <a:t>thickness is about 100 km</a:t>
            </a:r>
            <a:r>
              <a:rPr lang="en" sz="1300">
                <a:solidFill>
                  <a:srgbClr val="B7B7B7"/>
                </a:solidFill>
              </a:rPr>
              <a:t>. </a:t>
            </a:r>
            <a:endParaRPr sz="1300">
              <a:solidFill>
                <a:srgbClr val="B7B7B7"/>
              </a:solidFill>
            </a:endParaRPr>
          </a:p>
          <a:p>
            <a:pPr indent="0" lvl="0" marL="457200" rtl="0" algn="l">
              <a:spcBef>
                <a:spcPts val="0"/>
              </a:spcBef>
              <a:spcAft>
                <a:spcPts val="0"/>
              </a:spcAft>
              <a:buNone/>
            </a:pPr>
            <a:r>
              <a:t/>
            </a:r>
            <a:endParaRPr sz="600">
              <a:solidFill>
                <a:srgbClr val="B7B7B7"/>
              </a:solidFill>
            </a:endParaRPr>
          </a:p>
          <a:p>
            <a:pPr indent="-317500" lvl="0" marL="457200" rtl="0" algn="l">
              <a:spcBef>
                <a:spcPts val="0"/>
              </a:spcBef>
              <a:spcAft>
                <a:spcPts val="0"/>
              </a:spcAft>
              <a:buClr>
                <a:srgbClr val="B7B7B7"/>
              </a:buClr>
              <a:buSzPts val="1400"/>
              <a:buChar char="●"/>
            </a:pPr>
            <a:r>
              <a:rPr lang="en" sz="1600">
                <a:solidFill>
                  <a:srgbClr val="B7B7B7"/>
                </a:solidFill>
              </a:rPr>
              <a:t>Layer D</a:t>
            </a:r>
            <a:r>
              <a:rPr lang="en" sz="1300">
                <a:solidFill>
                  <a:srgbClr val="B7B7B7"/>
                </a:solidFill>
              </a:rPr>
              <a:t> </a:t>
            </a:r>
            <a:endParaRPr sz="1300">
              <a:solidFill>
                <a:srgbClr val="B7B7B7"/>
              </a:solidFill>
            </a:endParaRPr>
          </a:p>
          <a:p>
            <a:pPr indent="0" lvl="0" marL="457200" rtl="0" algn="l">
              <a:spcBef>
                <a:spcPts val="0"/>
              </a:spcBef>
              <a:spcAft>
                <a:spcPts val="0"/>
              </a:spcAft>
              <a:buNone/>
            </a:pPr>
            <a:r>
              <a:rPr lang="en" sz="1300">
                <a:solidFill>
                  <a:srgbClr val="B7B7B7"/>
                </a:solidFill>
              </a:rPr>
              <a:t>Increases slowly in temperature from 5500 Celsius to about 6500 Celsius, and a </a:t>
            </a:r>
            <a:r>
              <a:rPr b="1" lang="en" sz="1300">
                <a:solidFill>
                  <a:srgbClr val="B7B7B7"/>
                </a:solidFill>
              </a:rPr>
              <a:t>thickness of 2500 km</a:t>
            </a:r>
            <a:r>
              <a:rPr lang="en" sz="1300">
                <a:solidFill>
                  <a:srgbClr val="B7B7B7"/>
                </a:solidFill>
              </a:rPr>
              <a:t> </a:t>
            </a:r>
            <a:endParaRPr sz="1300">
              <a:solidFill>
                <a:srgbClr val="B7B7B7"/>
              </a:solidFill>
            </a:endParaRPr>
          </a:p>
          <a:p>
            <a:pPr indent="0" lvl="0" marL="457200" rtl="0" algn="l">
              <a:spcBef>
                <a:spcPts val="0"/>
              </a:spcBef>
              <a:spcAft>
                <a:spcPts val="0"/>
              </a:spcAft>
              <a:buNone/>
            </a:pPr>
            <a:r>
              <a:t/>
            </a:r>
            <a:endParaRPr sz="700">
              <a:solidFill>
                <a:srgbClr val="FF0000"/>
              </a:solidFill>
            </a:endParaRPr>
          </a:p>
          <a:p>
            <a:pPr indent="-330200" lvl="0" marL="457200" rtl="0" algn="l">
              <a:spcBef>
                <a:spcPts val="0"/>
              </a:spcBef>
              <a:spcAft>
                <a:spcPts val="0"/>
              </a:spcAft>
              <a:buClr>
                <a:srgbClr val="FF0000"/>
              </a:buClr>
              <a:buSzPts val="1600"/>
              <a:buChar char="●"/>
            </a:pPr>
            <a:r>
              <a:rPr lang="en" sz="1600">
                <a:solidFill>
                  <a:srgbClr val="FF0000"/>
                </a:solidFill>
              </a:rPr>
              <a:t>Layer E </a:t>
            </a:r>
            <a:endParaRPr sz="1600">
              <a:solidFill>
                <a:srgbClr val="FF0000"/>
              </a:solidFill>
            </a:endParaRPr>
          </a:p>
          <a:p>
            <a:pPr indent="0" lvl="0" marL="457200" rtl="0" algn="l">
              <a:spcBef>
                <a:spcPts val="0"/>
              </a:spcBef>
              <a:spcAft>
                <a:spcPts val="0"/>
              </a:spcAft>
              <a:buNone/>
            </a:pPr>
            <a:r>
              <a:rPr lang="en" sz="1300">
                <a:solidFill>
                  <a:srgbClr val="FF0000"/>
                </a:solidFill>
              </a:rPr>
              <a:t>relatively constant 6500 Celsius </a:t>
            </a:r>
            <a:endParaRPr sz="1300">
              <a:solidFill>
                <a:srgbClr val="FF0000"/>
              </a:solidFill>
            </a:endParaRPr>
          </a:p>
          <a:p>
            <a:pPr indent="0" lvl="0" marL="457200" rtl="0" algn="l">
              <a:spcBef>
                <a:spcPts val="0"/>
              </a:spcBef>
              <a:spcAft>
                <a:spcPts val="0"/>
              </a:spcAft>
              <a:buNone/>
            </a:pPr>
            <a:r>
              <a:rPr lang="en" sz="1300">
                <a:solidFill>
                  <a:srgbClr val="FF0000"/>
                </a:solidFill>
              </a:rPr>
              <a:t>around </a:t>
            </a:r>
            <a:r>
              <a:rPr b="1" lang="en" sz="1300">
                <a:solidFill>
                  <a:srgbClr val="FF0000"/>
                </a:solidFill>
              </a:rPr>
              <a:t>1000km thick</a:t>
            </a:r>
            <a:r>
              <a:rPr lang="en" sz="1300">
                <a:solidFill>
                  <a:srgbClr val="FF0000"/>
                </a:solidFill>
              </a:rPr>
              <a:t> </a:t>
            </a:r>
            <a:endParaRPr sz="1300">
              <a:solidFill>
                <a:srgbClr val="FF0000"/>
              </a:solidFill>
            </a:endParaRPr>
          </a:p>
          <a:p>
            <a:pPr indent="0" lvl="0" marL="0" rtl="0" algn="l">
              <a:spcBef>
                <a:spcPts val="0"/>
              </a:spcBef>
              <a:spcAft>
                <a:spcPts val="0"/>
              </a:spcAft>
              <a:buNone/>
            </a:pPr>
            <a:r>
              <a:t/>
            </a:r>
            <a:endParaRPr sz="16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p31"/>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288" name="Google Shape;288;p31"/>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289" name="Google Shape;289;p31"/>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290" name="Google Shape;290;p31"/>
          <p:cNvSpPr txBox="1"/>
          <p:nvPr/>
        </p:nvSpPr>
        <p:spPr>
          <a:xfrm>
            <a:off x="311700" y="741500"/>
            <a:ext cx="4260300" cy="4259100"/>
          </a:xfrm>
          <a:prstGeom prst="rect">
            <a:avLst/>
          </a:prstGeom>
          <a:solidFill>
            <a:srgbClr val="FFFFFF"/>
          </a:solid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What does this all leave us with? </a:t>
            </a:r>
            <a:endParaRPr sz="1800"/>
          </a:p>
          <a:p>
            <a:pPr indent="0" lvl="0" marL="457200" rtl="0" algn="l">
              <a:spcBef>
                <a:spcPts val="0"/>
              </a:spcBef>
              <a:spcAft>
                <a:spcPts val="0"/>
              </a:spcAft>
              <a:buNone/>
            </a:pPr>
            <a:r>
              <a:rPr lang="en" sz="1800"/>
              <a:t>A series of 5 layers: </a:t>
            </a:r>
            <a:endParaRPr sz="1800"/>
          </a:p>
          <a:p>
            <a:pPr indent="0" lvl="0" marL="457200" rtl="0" algn="l">
              <a:spcBef>
                <a:spcPts val="0"/>
              </a:spcBef>
              <a:spcAft>
                <a:spcPts val="0"/>
              </a:spcAft>
              <a:buNone/>
            </a:pPr>
            <a:r>
              <a:t/>
            </a:r>
            <a:endParaRPr sz="1800"/>
          </a:p>
          <a:p>
            <a:pPr indent="0" lvl="0" marL="0" rtl="0" algn="l">
              <a:spcBef>
                <a:spcPts val="0"/>
              </a:spcBef>
              <a:spcAft>
                <a:spcPts val="0"/>
              </a:spcAft>
              <a:buNone/>
            </a:pPr>
            <a:r>
              <a:rPr lang="en" sz="1800"/>
              <a:t>Layer A:  </a:t>
            </a:r>
            <a:r>
              <a:rPr lang="en" sz="1500"/>
              <a:t>100 km thick</a:t>
            </a:r>
            <a:endParaRPr sz="1500"/>
          </a:p>
          <a:p>
            <a:pPr indent="0" lvl="0" marL="0" rtl="0" algn="l">
              <a:spcBef>
                <a:spcPts val="0"/>
              </a:spcBef>
              <a:spcAft>
                <a:spcPts val="0"/>
              </a:spcAft>
              <a:buNone/>
            </a:pPr>
            <a:r>
              <a:rPr lang="en" sz="1800"/>
              <a:t>Layer B: </a:t>
            </a:r>
            <a:r>
              <a:rPr lang="en" sz="1500"/>
              <a:t>2200 km thick</a:t>
            </a:r>
            <a:endParaRPr sz="1500"/>
          </a:p>
          <a:p>
            <a:pPr indent="0" lvl="0" marL="0" rtl="0" algn="l">
              <a:spcBef>
                <a:spcPts val="0"/>
              </a:spcBef>
              <a:spcAft>
                <a:spcPts val="0"/>
              </a:spcAft>
              <a:buNone/>
            </a:pPr>
            <a:r>
              <a:rPr lang="en" sz="1800"/>
              <a:t>Layer C:  </a:t>
            </a:r>
            <a:r>
              <a:rPr lang="en" sz="1500"/>
              <a:t>100 km thick </a:t>
            </a:r>
            <a:endParaRPr sz="1500"/>
          </a:p>
          <a:p>
            <a:pPr indent="0" lvl="0" marL="0" rtl="0" algn="l">
              <a:spcBef>
                <a:spcPts val="0"/>
              </a:spcBef>
              <a:spcAft>
                <a:spcPts val="0"/>
              </a:spcAft>
              <a:buNone/>
            </a:pPr>
            <a:r>
              <a:rPr lang="en" sz="1800"/>
              <a:t>Layer D: </a:t>
            </a:r>
            <a:r>
              <a:rPr lang="en" sz="1500"/>
              <a:t>2500 km thick</a:t>
            </a:r>
            <a:r>
              <a:rPr lang="en" sz="1800"/>
              <a:t> </a:t>
            </a:r>
            <a:endParaRPr sz="1800"/>
          </a:p>
          <a:p>
            <a:pPr indent="0" lvl="0" marL="0" rtl="0" algn="l">
              <a:spcBef>
                <a:spcPts val="0"/>
              </a:spcBef>
              <a:spcAft>
                <a:spcPts val="0"/>
              </a:spcAft>
              <a:buNone/>
            </a:pPr>
            <a:r>
              <a:rPr lang="en" sz="1800"/>
              <a:t>Layer E: </a:t>
            </a:r>
            <a:r>
              <a:rPr lang="en" sz="1500"/>
              <a:t>1000 km thick</a:t>
            </a:r>
            <a:r>
              <a:rPr lang="en" sz="1800"/>
              <a:t> </a:t>
            </a:r>
            <a:endParaRPr sz="1800"/>
          </a:p>
          <a:p>
            <a:pPr indent="0" lvl="0" marL="0" rtl="0" algn="l">
              <a:spcBef>
                <a:spcPts val="0"/>
              </a:spcBef>
              <a:spcAft>
                <a:spcPts val="0"/>
              </a:spcAft>
              <a:buNone/>
            </a:pPr>
            <a:r>
              <a:rPr lang="en" sz="1800"/>
              <a:t>Total thickness = </a:t>
            </a:r>
            <a:r>
              <a:rPr lang="en" sz="1500"/>
              <a:t>5900 km</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p:txBody>
      </p:sp>
      <p:sp>
        <p:nvSpPr>
          <p:cNvPr id="291" name="Google Shape;291;p31"/>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31"/>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1"/>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1"/>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31"/>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31"/>
          <p:cNvSpPr txBox="1"/>
          <p:nvPr/>
        </p:nvSpPr>
        <p:spPr>
          <a:xfrm>
            <a:off x="6412750" y="1782250"/>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00"/>
                </a:solidFill>
              </a:rPr>
              <a:t>B</a:t>
            </a:r>
            <a:endParaRPr>
              <a:solidFill>
                <a:srgbClr val="990000"/>
              </a:solidFill>
            </a:endParaRPr>
          </a:p>
        </p:txBody>
      </p:sp>
      <p:sp>
        <p:nvSpPr>
          <p:cNvPr id="297" name="Google Shape;297;p31"/>
          <p:cNvSpPr txBox="1"/>
          <p:nvPr/>
        </p:nvSpPr>
        <p:spPr>
          <a:xfrm>
            <a:off x="6416200" y="216300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F9000"/>
                </a:solidFill>
              </a:rPr>
              <a:t>C</a:t>
            </a:r>
            <a:endParaRPr>
              <a:solidFill>
                <a:srgbClr val="BF9000"/>
              </a:solidFill>
            </a:endParaRPr>
          </a:p>
        </p:txBody>
      </p:sp>
      <p:sp>
        <p:nvSpPr>
          <p:cNvPr id="298" name="Google Shape;298;p31"/>
          <p:cNvSpPr txBox="1"/>
          <p:nvPr/>
        </p:nvSpPr>
        <p:spPr>
          <a:xfrm>
            <a:off x="6412750" y="259030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1C232"/>
                </a:solidFill>
              </a:rPr>
              <a:t>D</a:t>
            </a:r>
            <a:endParaRPr>
              <a:solidFill>
                <a:srgbClr val="F1C232"/>
              </a:solidFill>
            </a:endParaRPr>
          </a:p>
        </p:txBody>
      </p:sp>
      <p:sp>
        <p:nvSpPr>
          <p:cNvPr id="299" name="Google Shape;299;p31"/>
          <p:cNvSpPr txBox="1"/>
          <p:nvPr/>
        </p:nvSpPr>
        <p:spPr>
          <a:xfrm>
            <a:off x="6434675" y="312515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CCCCCC"/>
                </a:solidFill>
              </a:rPr>
              <a:t>E</a:t>
            </a:r>
            <a:endParaRPr>
              <a:solidFill>
                <a:srgbClr val="CCCCCC"/>
              </a:solidFill>
            </a:endParaRPr>
          </a:p>
        </p:txBody>
      </p:sp>
      <p:sp>
        <p:nvSpPr>
          <p:cNvPr id="300" name="Google Shape;300;p31"/>
          <p:cNvSpPr txBox="1"/>
          <p:nvPr/>
        </p:nvSpPr>
        <p:spPr>
          <a:xfrm>
            <a:off x="6412750" y="14531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7F6000"/>
                </a:solidFill>
              </a:rPr>
              <a:t>A</a:t>
            </a:r>
            <a:endParaRPr>
              <a:solidFill>
                <a:srgbClr val="7F6000"/>
              </a:solidFill>
            </a:endParaRPr>
          </a:p>
        </p:txBody>
      </p:sp>
      <p:cxnSp>
        <p:nvCxnSpPr>
          <p:cNvPr id="301" name="Google Shape;301;p31"/>
          <p:cNvCxnSpPr/>
          <p:nvPr/>
        </p:nvCxnSpPr>
        <p:spPr>
          <a:xfrm flipH="1">
            <a:off x="4715075" y="3323175"/>
            <a:ext cx="1719600" cy="6600"/>
          </a:xfrm>
          <a:prstGeom prst="straightConnector1">
            <a:avLst/>
          </a:prstGeom>
          <a:noFill/>
          <a:ln cap="flat" cmpd="sng" w="19050">
            <a:solidFill>
              <a:srgbClr val="000000"/>
            </a:solidFill>
            <a:prstDash val="solid"/>
            <a:round/>
            <a:headEnd len="med" w="med" type="none"/>
            <a:tailEnd len="med" w="med" type="triangle"/>
          </a:ln>
        </p:spPr>
      </p:cxnSp>
      <p:cxnSp>
        <p:nvCxnSpPr>
          <p:cNvPr id="302" name="Google Shape;302;p31"/>
          <p:cNvCxnSpPr>
            <a:stCxn id="299" idx="1"/>
          </p:cNvCxnSpPr>
          <p:nvPr/>
        </p:nvCxnSpPr>
        <p:spPr>
          <a:xfrm rot="10800000">
            <a:off x="6434675" y="3026750"/>
            <a:ext cx="0" cy="291000"/>
          </a:xfrm>
          <a:prstGeom prst="straightConnector1">
            <a:avLst/>
          </a:prstGeom>
          <a:noFill/>
          <a:ln cap="flat" cmpd="sng" w="19050">
            <a:solidFill>
              <a:srgbClr val="CCCCCC"/>
            </a:solidFill>
            <a:prstDash val="solid"/>
            <a:round/>
            <a:headEnd len="med" w="med" type="stealth"/>
            <a:tailEnd len="med" w="med" type="stealth"/>
          </a:ln>
        </p:spPr>
      </p:cxnSp>
      <p:cxnSp>
        <p:nvCxnSpPr>
          <p:cNvPr id="303" name="Google Shape;303;p31"/>
          <p:cNvCxnSpPr>
            <a:endCxn id="294" idx="0"/>
          </p:cNvCxnSpPr>
          <p:nvPr/>
        </p:nvCxnSpPr>
        <p:spPr>
          <a:xfrm rot="10800000">
            <a:off x="6416100" y="2400050"/>
            <a:ext cx="11400" cy="626700"/>
          </a:xfrm>
          <a:prstGeom prst="straightConnector1">
            <a:avLst/>
          </a:prstGeom>
          <a:noFill/>
          <a:ln cap="flat" cmpd="sng" w="19050">
            <a:solidFill>
              <a:srgbClr val="F1C232"/>
            </a:solidFill>
            <a:prstDash val="solid"/>
            <a:round/>
            <a:headEnd len="med" w="med" type="stealth"/>
            <a:tailEnd len="med" w="med" type="stealth"/>
          </a:ln>
        </p:spPr>
      </p:cxnSp>
      <p:cxnSp>
        <p:nvCxnSpPr>
          <p:cNvPr id="304" name="Google Shape;304;p31"/>
          <p:cNvCxnSpPr/>
          <p:nvPr/>
        </p:nvCxnSpPr>
        <p:spPr>
          <a:xfrm rot="10800000">
            <a:off x="6410400" y="1692913"/>
            <a:ext cx="11400" cy="626700"/>
          </a:xfrm>
          <a:prstGeom prst="straightConnector1">
            <a:avLst/>
          </a:prstGeom>
          <a:noFill/>
          <a:ln cap="flat" cmpd="sng" w="19050">
            <a:solidFill>
              <a:srgbClr val="990000"/>
            </a:solidFill>
            <a:prstDash val="solid"/>
            <a:round/>
            <a:headEnd len="med" w="med" type="stealth"/>
            <a:tailEnd len="med" w="med" type="stealth"/>
          </a:ln>
        </p:spPr>
      </p:cxnSp>
      <p:cxnSp>
        <p:nvCxnSpPr>
          <p:cNvPr id="305" name="Google Shape;305;p31"/>
          <p:cNvCxnSpPr/>
          <p:nvPr/>
        </p:nvCxnSpPr>
        <p:spPr>
          <a:xfrm flipH="1" rot="10800000">
            <a:off x="6416100" y="1551263"/>
            <a:ext cx="5700" cy="156000"/>
          </a:xfrm>
          <a:prstGeom prst="straightConnector1">
            <a:avLst/>
          </a:prstGeom>
          <a:noFill/>
          <a:ln cap="flat" cmpd="sng" w="19050">
            <a:solidFill>
              <a:srgbClr val="7F6000"/>
            </a:solidFill>
            <a:prstDash val="solid"/>
            <a:round/>
            <a:headEnd len="med" w="med" type="stealth"/>
            <a:tailEnd len="med" w="med" type="stealth"/>
          </a:ln>
        </p:spPr>
      </p:cxnSp>
      <p:cxnSp>
        <p:nvCxnSpPr>
          <p:cNvPr id="306" name="Google Shape;306;p31"/>
          <p:cNvCxnSpPr/>
          <p:nvPr/>
        </p:nvCxnSpPr>
        <p:spPr>
          <a:xfrm flipH="1" rot="10800000">
            <a:off x="6419050" y="2308638"/>
            <a:ext cx="5700" cy="156000"/>
          </a:xfrm>
          <a:prstGeom prst="straightConnector1">
            <a:avLst/>
          </a:prstGeom>
          <a:noFill/>
          <a:ln cap="flat" cmpd="sng" w="9525">
            <a:solidFill>
              <a:schemeClr val="dk2"/>
            </a:solidFill>
            <a:prstDash val="solid"/>
            <a:round/>
            <a:headEnd len="med" w="med" type="stealth"/>
            <a:tailEnd len="med" w="med" type="stealth"/>
          </a:ln>
        </p:spPr>
      </p:cxnSp>
      <p:sp>
        <p:nvSpPr>
          <p:cNvPr id="307" name="Google Shape;307;p31"/>
          <p:cNvSpPr txBox="1"/>
          <p:nvPr/>
        </p:nvSpPr>
        <p:spPr>
          <a:xfrm>
            <a:off x="5796875" y="1441775"/>
            <a:ext cx="7407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FFFFFF"/>
                </a:solidFill>
                <a:latin typeface="Open Sans"/>
                <a:ea typeface="Open Sans"/>
                <a:cs typeface="Open Sans"/>
                <a:sym typeface="Open Sans"/>
              </a:rPr>
              <a:t>100km</a:t>
            </a:r>
            <a:endParaRPr sz="1100">
              <a:solidFill>
                <a:srgbClr val="FFFFFF"/>
              </a:solidFill>
              <a:latin typeface="Open Sans"/>
              <a:ea typeface="Open Sans"/>
              <a:cs typeface="Open Sans"/>
              <a:sym typeface="Open Sans"/>
            </a:endParaRPr>
          </a:p>
        </p:txBody>
      </p:sp>
      <p:sp>
        <p:nvSpPr>
          <p:cNvPr id="308" name="Google Shape;308;p31"/>
          <p:cNvSpPr txBox="1"/>
          <p:nvPr/>
        </p:nvSpPr>
        <p:spPr>
          <a:xfrm>
            <a:off x="5796875" y="1822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2200km</a:t>
            </a:r>
            <a:endParaRPr sz="1100">
              <a:latin typeface="Open Sans"/>
              <a:ea typeface="Open Sans"/>
              <a:cs typeface="Open Sans"/>
              <a:sym typeface="Open Sans"/>
            </a:endParaRPr>
          </a:p>
        </p:txBody>
      </p:sp>
      <p:sp>
        <p:nvSpPr>
          <p:cNvPr id="309" name="Google Shape;309;p31"/>
          <p:cNvSpPr txBox="1"/>
          <p:nvPr/>
        </p:nvSpPr>
        <p:spPr>
          <a:xfrm>
            <a:off x="5796875" y="2203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100km</a:t>
            </a:r>
            <a:endParaRPr sz="1100">
              <a:latin typeface="Open Sans"/>
              <a:ea typeface="Open Sans"/>
              <a:cs typeface="Open Sans"/>
              <a:sym typeface="Open Sans"/>
            </a:endParaRPr>
          </a:p>
        </p:txBody>
      </p:sp>
      <p:sp>
        <p:nvSpPr>
          <p:cNvPr id="310" name="Google Shape;310;p31"/>
          <p:cNvSpPr txBox="1"/>
          <p:nvPr/>
        </p:nvSpPr>
        <p:spPr>
          <a:xfrm>
            <a:off x="5796875" y="2584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2500km</a:t>
            </a:r>
            <a:endParaRPr sz="1100">
              <a:latin typeface="Open Sans"/>
              <a:ea typeface="Open Sans"/>
              <a:cs typeface="Open Sans"/>
              <a:sym typeface="Open Sans"/>
            </a:endParaRPr>
          </a:p>
        </p:txBody>
      </p:sp>
      <p:sp>
        <p:nvSpPr>
          <p:cNvPr id="311" name="Google Shape;311;p31"/>
          <p:cNvSpPr txBox="1"/>
          <p:nvPr/>
        </p:nvSpPr>
        <p:spPr>
          <a:xfrm>
            <a:off x="5747475" y="2951288"/>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1000km</a:t>
            </a:r>
            <a:endParaRPr sz="1100">
              <a:latin typeface="Open Sans"/>
              <a:ea typeface="Open Sans"/>
              <a:cs typeface="Open Sans"/>
              <a:sym typeface="Open Sans"/>
            </a:endParaRPr>
          </a:p>
        </p:txBody>
      </p:sp>
      <p:sp>
        <p:nvSpPr>
          <p:cNvPr id="312" name="Google Shape;312;p31"/>
          <p:cNvSpPr txBox="1"/>
          <p:nvPr/>
        </p:nvSpPr>
        <p:spPr>
          <a:xfrm>
            <a:off x="5229600" y="32469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Open Sans"/>
                <a:ea typeface="Open Sans"/>
                <a:cs typeface="Open Sans"/>
                <a:sym typeface="Open Sans"/>
              </a:rPr>
              <a:t>5900 km</a:t>
            </a:r>
            <a:endParaRPr b="1" sz="1100">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4"/>
          <p:cNvSpPr txBox="1"/>
          <p:nvPr>
            <p:ph type="title"/>
          </p:nvPr>
        </p:nvSpPr>
        <p:spPr>
          <a:xfrm>
            <a:off x="311700" y="445025"/>
            <a:ext cx="8520600" cy="7074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t>Introducing the Project</a:t>
            </a:r>
            <a:endParaRPr/>
          </a:p>
        </p:txBody>
      </p:sp>
      <p:sp>
        <p:nvSpPr>
          <p:cNvPr id="78" name="Google Shape;78;p14"/>
          <p:cNvSpPr txBox="1"/>
          <p:nvPr>
            <p:ph idx="1" type="body"/>
          </p:nvPr>
        </p:nvSpPr>
        <p:spPr>
          <a:xfrm>
            <a:off x="277800" y="1152425"/>
            <a:ext cx="4294200" cy="18834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Over the next few lessons, you will be working in teams to build up and present a mathematical model of a planet.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457200" rtl="0" algn="l">
              <a:spcBef>
                <a:spcPts val="1600"/>
              </a:spcBef>
              <a:spcAft>
                <a:spcPts val="1600"/>
              </a:spcAft>
              <a:buNone/>
            </a:pPr>
            <a:r>
              <a:t/>
            </a:r>
            <a:endParaRPr/>
          </a:p>
        </p:txBody>
      </p:sp>
      <p:pic>
        <p:nvPicPr>
          <p:cNvPr id="79" name="Google Shape;79;p14"/>
          <p:cNvPicPr preferRelativeResize="0"/>
          <p:nvPr/>
        </p:nvPicPr>
        <p:blipFill>
          <a:blip r:embed="rId3">
            <a:alphaModFix/>
          </a:blip>
          <a:stretch>
            <a:fillRect/>
          </a:stretch>
        </p:blipFill>
        <p:spPr>
          <a:xfrm>
            <a:off x="4571994" y="627311"/>
            <a:ext cx="1680795" cy="1707075"/>
          </a:xfrm>
          <a:prstGeom prst="rect">
            <a:avLst/>
          </a:prstGeom>
          <a:noFill/>
          <a:ln>
            <a:noFill/>
          </a:ln>
        </p:spPr>
      </p:pic>
      <p:pic>
        <p:nvPicPr>
          <p:cNvPr id="80" name="Google Shape;80;p14"/>
          <p:cNvPicPr preferRelativeResize="0"/>
          <p:nvPr/>
        </p:nvPicPr>
        <p:blipFill>
          <a:blip r:embed="rId4">
            <a:alphaModFix/>
          </a:blip>
          <a:stretch>
            <a:fillRect/>
          </a:stretch>
        </p:blipFill>
        <p:spPr>
          <a:xfrm>
            <a:off x="5913815" y="148675"/>
            <a:ext cx="752350" cy="764114"/>
          </a:xfrm>
          <a:prstGeom prst="rect">
            <a:avLst/>
          </a:prstGeom>
          <a:noFill/>
          <a:ln>
            <a:noFill/>
          </a:ln>
        </p:spPr>
      </p:pic>
      <p:pic>
        <p:nvPicPr>
          <p:cNvPr id="81" name="Google Shape;81;p14"/>
          <p:cNvPicPr preferRelativeResize="0"/>
          <p:nvPr/>
        </p:nvPicPr>
        <p:blipFill>
          <a:blip r:embed="rId5">
            <a:alphaModFix/>
          </a:blip>
          <a:stretch>
            <a:fillRect/>
          </a:stretch>
        </p:blipFill>
        <p:spPr>
          <a:xfrm>
            <a:off x="5682327" y="736504"/>
            <a:ext cx="3862672" cy="3770230"/>
          </a:xfrm>
          <a:prstGeom prst="rect">
            <a:avLst/>
          </a:prstGeom>
          <a:noFill/>
          <a:ln>
            <a:noFill/>
          </a:ln>
        </p:spPr>
      </p:pic>
      <p:pic>
        <p:nvPicPr>
          <p:cNvPr id="82" name="Google Shape;82;p14"/>
          <p:cNvPicPr preferRelativeResize="0"/>
          <p:nvPr/>
        </p:nvPicPr>
        <p:blipFill>
          <a:blip r:embed="rId6">
            <a:alphaModFix/>
          </a:blip>
          <a:stretch>
            <a:fillRect/>
          </a:stretch>
        </p:blipFill>
        <p:spPr>
          <a:xfrm>
            <a:off x="4056925" y="2993910"/>
            <a:ext cx="4232988" cy="2149590"/>
          </a:xfrm>
          <a:prstGeom prst="rect">
            <a:avLst/>
          </a:prstGeom>
          <a:noFill/>
          <a:ln>
            <a:noFill/>
          </a:ln>
        </p:spPr>
      </p:pic>
      <p:pic>
        <p:nvPicPr>
          <p:cNvPr id="83" name="Google Shape;83;p14"/>
          <p:cNvPicPr preferRelativeResize="0"/>
          <p:nvPr/>
        </p:nvPicPr>
        <p:blipFill>
          <a:blip r:embed="rId7">
            <a:alphaModFix/>
          </a:blip>
          <a:stretch>
            <a:fillRect/>
          </a:stretch>
        </p:blipFill>
        <p:spPr>
          <a:xfrm>
            <a:off x="4171050" y="2040350"/>
            <a:ext cx="1520075" cy="15140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pic>
        <p:nvPicPr>
          <p:cNvPr id="317" name="Google Shape;317;p32"/>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318" name="Google Shape;318;p32"/>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319" name="Google Shape;319;p32"/>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2"/>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32"/>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32"/>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32"/>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32"/>
          <p:cNvSpPr txBox="1"/>
          <p:nvPr/>
        </p:nvSpPr>
        <p:spPr>
          <a:xfrm>
            <a:off x="6533925" y="1362525"/>
            <a:ext cx="1380900" cy="27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0℃</a:t>
            </a:r>
            <a:endParaRPr/>
          </a:p>
        </p:txBody>
      </p:sp>
      <p:sp>
        <p:nvSpPr>
          <p:cNvPr id="325" name="Google Shape;325;p32"/>
          <p:cNvSpPr txBox="1"/>
          <p:nvPr/>
        </p:nvSpPr>
        <p:spPr>
          <a:xfrm>
            <a:off x="6281375" y="1701200"/>
            <a:ext cx="1170300" cy="29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3000℃</a:t>
            </a:r>
            <a:endParaRPr>
              <a:solidFill>
                <a:srgbClr val="FFFFFF"/>
              </a:solidFill>
            </a:endParaRPr>
          </a:p>
        </p:txBody>
      </p:sp>
      <p:sp>
        <p:nvSpPr>
          <p:cNvPr id="326" name="Google Shape;326;p32"/>
          <p:cNvSpPr txBox="1"/>
          <p:nvPr/>
        </p:nvSpPr>
        <p:spPr>
          <a:xfrm>
            <a:off x="6247675" y="2059025"/>
            <a:ext cx="913500" cy="27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4200℃</a:t>
            </a:r>
            <a:endParaRPr>
              <a:solidFill>
                <a:srgbClr val="FFFFFF"/>
              </a:solidFill>
            </a:endParaRPr>
          </a:p>
        </p:txBody>
      </p:sp>
      <p:sp>
        <p:nvSpPr>
          <p:cNvPr id="327" name="Google Shape;327;p32"/>
          <p:cNvSpPr txBox="1"/>
          <p:nvPr/>
        </p:nvSpPr>
        <p:spPr>
          <a:xfrm>
            <a:off x="6247675" y="2456500"/>
            <a:ext cx="8253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5500℃</a:t>
            </a:r>
            <a:endParaRPr/>
          </a:p>
        </p:txBody>
      </p:sp>
      <p:sp>
        <p:nvSpPr>
          <p:cNvPr id="328" name="Google Shape;328;p32"/>
          <p:cNvSpPr txBox="1"/>
          <p:nvPr/>
        </p:nvSpPr>
        <p:spPr>
          <a:xfrm>
            <a:off x="6105150" y="3007650"/>
            <a:ext cx="766200" cy="25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6500℃</a:t>
            </a:r>
            <a:endParaRPr/>
          </a:p>
        </p:txBody>
      </p:sp>
      <p:sp>
        <p:nvSpPr>
          <p:cNvPr id="329" name="Google Shape;329;p32"/>
          <p:cNvSpPr txBox="1"/>
          <p:nvPr/>
        </p:nvSpPr>
        <p:spPr>
          <a:xfrm>
            <a:off x="311700" y="741500"/>
            <a:ext cx="4260300" cy="4259100"/>
          </a:xfrm>
          <a:prstGeom prst="rect">
            <a:avLst/>
          </a:prstGeom>
          <a:solidFill>
            <a:srgbClr val="FFFFFF"/>
          </a:solid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What does this all leave us with? </a:t>
            </a:r>
            <a:endParaRPr sz="1800"/>
          </a:p>
          <a:p>
            <a:pPr indent="0" lvl="0" marL="457200" rtl="0" algn="l">
              <a:spcBef>
                <a:spcPts val="0"/>
              </a:spcBef>
              <a:spcAft>
                <a:spcPts val="0"/>
              </a:spcAft>
              <a:buNone/>
            </a:pPr>
            <a:r>
              <a:rPr lang="en" sz="1800"/>
              <a:t>A series of 5 layers: </a:t>
            </a:r>
            <a:endParaRPr sz="1800"/>
          </a:p>
          <a:p>
            <a:pPr indent="0" lvl="0" marL="457200" rtl="0" algn="l">
              <a:spcBef>
                <a:spcPts val="0"/>
              </a:spcBef>
              <a:spcAft>
                <a:spcPts val="0"/>
              </a:spcAft>
              <a:buNone/>
            </a:pPr>
            <a:r>
              <a:t/>
            </a:r>
            <a:endParaRPr sz="1800"/>
          </a:p>
          <a:p>
            <a:pPr indent="0" lvl="0" marL="0" rtl="0" algn="l">
              <a:spcBef>
                <a:spcPts val="0"/>
              </a:spcBef>
              <a:spcAft>
                <a:spcPts val="0"/>
              </a:spcAft>
              <a:buNone/>
            </a:pPr>
            <a:r>
              <a:rPr lang="en" sz="1800"/>
              <a:t>Layer A:  </a:t>
            </a:r>
            <a:r>
              <a:rPr lang="en" sz="1500"/>
              <a:t>100 km thick</a:t>
            </a:r>
            <a:endParaRPr sz="1500"/>
          </a:p>
          <a:p>
            <a:pPr indent="0" lvl="0" marL="0" rtl="0" algn="l">
              <a:spcBef>
                <a:spcPts val="0"/>
              </a:spcBef>
              <a:spcAft>
                <a:spcPts val="0"/>
              </a:spcAft>
              <a:buNone/>
            </a:pPr>
            <a:r>
              <a:rPr lang="en" sz="1800"/>
              <a:t>Layer B: </a:t>
            </a:r>
            <a:r>
              <a:rPr lang="en" sz="1500"/>
              <a:t>2200 km thick</a:t>
            </a:r>
            <a:endParaRPr sz="1500"/>
          </a:p>
          <a:p>
            <a:pPr indent="0" lvl="0" marL="0" rtl="0" algn="l">
              <a:spcBef>
                <a:spcPts val="0"/>
              </a:spcBef>
              <a:spcAft>
                <a:spcPts val="0"/>
              </a:spcAft>
              <a:buNone/>
            </a:pPr>
            <a:r>
              <a:rPr lang="en" sz="1800"/>
              <a:t>Layer C:  </a:t>
            </a:r>
            <a:r>
              <a:rPr lang="en" sz="1500"/>
              <a:t>100 km thick </a:t>
            </a:r>
            <a:endParaRPr sz="1500"/>
          </a:p>
          <a:p>
            <a:pPr indent="0" lvl="0" marL="0" rtl="0" algn="l">
              <a:spcBef>
                <a:spcPts val="0"/>
              </a:spcBef>
              <a:spcAft>
                <a:spcPts val="0"/>
              </a:spcAft>
              <a:buNone/>
            </a:pPr>
            <a:r>
              <a:rPr lang="en" sz="1800"/>
              <a:t>Layer D: </a:t>
            </a:r>
            <a:r>
              <a:rPr lang="en" sz="1500"/>
              <a:t>2500 km thick</a:t>
            </a:r>
            <a:r>
              <a:rPr lang="en" sz="1800"/>
              <a:t> </a:t>
            </a:r>
            <a:endParaRPr sz="1800"/>
          </a:p>
          <a:p>
            <a:pPr indent="0" lvl="0" marL="0" rtl="0" algn="l">
              <a:spcBef>
                <a:spcPts val="0"/>
              </a:spcBef>
              <a:spcAft>
                <a:spcPts val="0"/>
              </a:spcAft>
              <a:buNone/>
            </a:pPr>
            <a:r>
              <a:rPr lang="en" sz="1800"/>
              <a:t>Layer E: </a:t>
            </a:r>
            <a:r>
              <a:rPr lang="en" sz="1500"/>
              <a:t>1000 km thick</a:t>
            </a:r>
            <a:r>
              <a:rPr lang="en" sz="1800"/>
              <a:t> </a:t>
            </a:r>
            <a:endParaRPr sz="1800"/>
          </a:p>
          <a:p>
            <a:pPr indent="0" lvl="0" marL="0" rtl="0" algn="l">
              <a:spcBef>
                <a:spcPts val="0"/>
              </a:spcBef>
              <a:spcAft>
                <a:spcPts val="0"/>
              </a:spcAft>
              <a:buNone/>
            </a:pPr>
            <a:r>
              <a:rPr lang="en" sz="1800"/>
              <a:t>Total thickness = </a:t>
            </a:r>
            <a:r>
              <a:rPr lang="en" sz="1500"/>
              <a:t>5900 km</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We can also give the temperature of each section of the planet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id="334" name="Google Shape;334;p33"/>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335" name="Google Shape;335;p33"/>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336" name="Google Shape;336;p33"/>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33"/>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33"/>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33"/>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33"/>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33"/>
          <p:cNvSpPr txBox="1"/>
          <p:nvPr/>
        </p:nvSpPr>
        <p:spPr>
          <a:xfrm>
            <a:off x="6533925" y="1362525"/>
            <a:ext cx="1380900" cy="27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0℃</a:t>
            </a:r>
            <a:endParaRPr/>
          </a:p>
        </p:txBody>
      </p:sp>
      <p:sp>
        <p:nvSpPr>
          <p:cNvPr id="342" name="Google Shape;342;p33"/>
          <p:cNvSpPr txBox="1"/>
          <p:nvPr/>
        </p:nvSpPr>
        <p:spPr>
          <a:xfrm>
            <a:off x="6281375" y="1701200"/>
            <a:ext cx="1170300" cy="29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3000℃</a:t>
            </a:r>
            <a:endParaRPr>
              <a:solidFill>
                <a:srgbClr val="FFFFFF"/>
              </a:solidFill>
            </a:endParaRPr>
          </a:p>
        </p:txBody>
      </p:sp>
      <p:sp>
        <p:nvSpPr>
          <p:cNvPr id="343" name="Google Shape;343;p33"/>
          <p:cNvSpPr txBox="1"/>
          <p:nvPr/>
        </p:nvSpPr>
        <p:spPr>
          <a:xfrm>
            <a:off x="6247675" y="2059025"/>
            <a:ext cx="913500" cy="27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4200℃</a:t>
            </a:r>
            <a:endParaRPr>
              <a:solidFill>
                <a:srgbClr val="FFFFFF"/>
              </a:solidFill>
            </a:endParaRPr>
          </a:p>
        </p:txBody>
      </p:sp>
      <p:sp>
        <p:nvSpPr>
          <p:cNvPr id="344" name="Google Shape;344;p33"/>
          <p:cNvSpPr txBox="1"/>
          <p:nvPr/>
        </p:nvSpPr>
        <p:spPr>
          <a:xfrm>
            <a:off x="6247675" y="2456500"/>
            <a:ext cx="8253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5500℃</a:t>
            </a:r>
            <a:endParaRPr/>
          </a:p>
        </p:txBody>
      </p:sp>
      <p:sp>
        <p:nvSpPr>
          <p:cNvPr id="345" name="Google Shape;345;p33"/>
          <p:cNvSpPr txBox="1"/>
          <p:nvPr/>
        </p:nvSpPr>
        <p:spPr>
          <a:xfrm>
            <a:off x="6105150" y="3007650"/>
            <a:ext cx="766200" cy="25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6500℃</a:t>
            </a:r>
            <a:endParaRPr/>
          </a:p>
        </p:txBody>
      </p:sp>
      <p:sp>
        <p:nvSpPr>
          <p:cNvPr id="346" name="Google Shape;346;p33"/>
          <p:cNvSpPr txBox="1"/>
          <p:nvPr/>
        </p:nvSpPr>
        <p:spPr>
          <a:xfrm>
            <a:off x="311700" y="741500"/>
            <a:ext cx="4260300" cy="4259100"/>
          </a:xfrm>
          <a:prstGeom prst="rect">
            <a:avLst/>
          </a:prstGeom>
          <a:solidFill>
            <a:srgbClr val="FFFFFF"/>
          </a:solid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What does this all leave us with? </a:t>
            </a:r>
            <a:endParaRPr sz="1800"/>
          </a:p>
          <a:p>
            <a:pPr indent="0" lvl="0" marL="457200" rtl="0" algn="l">
              <a:spcBef>
                <a:spcPts val="0"/>
              </a:spcBef>
              <a:spcAft>
                <a:spcPts val="0"/>
              </a:spcAft>
              <a:buNone/>
            </a:pPr>
            <a:r>
              <a:rPr lang="en" sz="1800"/>
              <a:t>A series of 5 layers: </a:t>
            </a:r>
            <a:endParaRPr sz="1800"/>
          </a:p>
          <a:p>
            <a:pPr indent="0" lvl="0" marL="457200" rtl="0" algn="l">
              <a:spcBef>
                <a:spcPts val="0"/>
              </a:spcBef>
              <a:spcAft>
                <a:spcPts val="0"/>
              </a:spcAft>
              <a:buNone/>
            </a:pPr>
            <a:r>
              <a:t/>
            </a:r>
            <a:endParaRPr sz="1800"/>
          </a:p>
          <a:p>
            <a:pPr indent="0" lvl="0" marL="0" rtl="0" algn="l">
              <a:spcBef>
                <a:spcPts val="0"/>
              </a:spcBef>
              <a:spcAft>
                <a:spcPts val="0"/>
              </a:spcAft>
              <a:buNone/>
            </a:pPr>
            <a:r>
              <a:rPr lang="en" sz="1800"/>
              <a:t>Layer A:  </a:t>
            </a:r>
            <a:r>
              <a:rPr lang="en" sz="1500"/>
              <a:t>100 km thick</a:t>
            </a:r>
            <a:endParaRPr sz="1500"/>
          </a:p>
          <a:p>
            <a:pPr indent="0" lvl="0" marL="0" rtl="0" algn="l">
              <a:spcBef>
                <a:spcPts val="0"/>
              </a:spcBef>
              <a:spcAft>
                <a:spcPts val="0"/>
              </a:spcAft>
              <a:buNone/>
            </a:pPr>
            <a:r>
              <a:rPr lang="en" sz="1800"/>
              <a:t>Layer B: </a:t>
            </a:r>
            <a:r>
              <a:rPr lang="en" sz="1500"/>
              <a:t>2200 km thick</a:t>
            </a:r>
            <a:endParaRPr sz="1500"/>
          </a:p>
          <a:p>
            <a:pPr indent="0" lvl="0" marL="0" rtl="0" algn="l">
              <a:spcBef>
                <a:spcPts val="0"/>
              </a:spcBef>
              <a:spcAft>
                <a:spcPts val="0"/>
              </a:spcAft>
              <a:buNone/>
            </a:pPr>
            <a:r>
              <a:rPr lang="en" sz="1800"/>
              <a:t>Layer C:  </a:t>
            </a:r>
            <a:r>
              <a:rPr lang="en" sz="1500"/>
              <a:t>100 km thick </a:t>
            </a:r>
            <a:endParaRPr sz="1500"/>
          </a:p>
          <a:p>
            <a:pPr indent="0" lvl="0" marL="0" rtl="0" algn="l">
              <a:spcBef>
                <a:spcPts val="0"/>
              </a:spcBef>
              <a:spcAft>
                <a:spcPts val="0"/>
              </a:spcAft>
              <a:buNone/>
            </a:pPr>
            <a:r>
              <a:rPr lang="en" sz="1800"/>
              <a:t>Layer D: </a:t>
            </a:r>
            <a:r>
              <a:rPr lang="en" sz="1500"/>
              <a:t>2500 km thick</a:t>
            </a:r>
            <a:r>
              <a:rPr lang="en" sz="1800"/>
              <a:t> </a:t>
            </a:r>
            <a:endParaRPr sz="1800"/>
          </a:p>
          <a:p>
            <a:pPr indent="0" lvl="0" marL="0" rtl="0" algn="l">
              <a:spcBef>
                <a:spcPts val="0"/>
              </a:spcBef>
              <a:spcAft>
                <a:spcPts val="0"/>
              </a:spcAft>
              <a:buNone/>
            </a:pPr>
            <a:r>
              <a:rPr lang="en" sz="1800"/>
              <a:t>Layer E: </a:t>
            </a:r>
            <a:r>
              <a:rPr lang="en" sz="1500"/>
              <a:t>1000 km thick</a:t>
            </a:r>
            <a:r>
              <a:rPr lang="en" sz="1800"/>
              <a:t> </a:t>
            </a:r>
            <a:endParaRPr sz="1800"/>
          </a:p>
          <a:p>
            <a:pPr indent="0" lvl="0" marL="0" rtl="0" algn="l">
              <a:spcBef>
                <a:spcPts val="0"/>
              </a:spcBef>
              <a:spcAft>
                <a:spcPts val="0"/>
              </a:spcAft>
              <a:buNone/>
            </a:pPr>
            <a:r>
              <a:rPr lang="en" sz="1800"/>
              <a:t>Total thickness = </a:t>
            </a:r>
            <a:r>
              <a:rPr lang="en" sz="1500"/>
              <a:t>5900 km</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We can also give the temperature of each section of the planet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This is the final, approximately to scale </a:t>
            </a:r>
            <a:endParaRPr sz="1800"/>
          </a:p>
          <a:p>
            <a:pPr indent="0" lvl="0" marL="0" rtl="0" algn="l">
              <a:spcBef>
                <a:spcPts val="0"/>
              </a:spcBef>
              <a:spcAft>
                <a:spcPts val="0"/>
              </a:spcAft>
              <a:buNone/>
            </a:pPr>
            <a:r>
              <a:rPr lang="en" sz="1800"/>
              <a:t>model of Planet X!</a:t>
            </a:r>
            <a:endParaRPr sz="1800"/>
          </a:p>
          <a:p>
            <a:pPr indent="0" lvl="0" marL="0" rtl="0" algn="l">
              <a:spcBef>
                <a:spcPts val="0"/>
              </a:spcBef>
              <a:spcAft>
                <a:spcPts val="0"/>
              </a:spcAft>
              <a:buNone/>
            </a:pPr>
            <a:r>
              <a:t/>
            </a:r>
            <a:endParaRPr sz="18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34"/>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352" name="Google Shape;352;p34"/>
          <p:cNvSpPr txBox="1"/>
          <p:nvPr/>
        </p:nvSpPr>
        <p:spPr>
          <a:xfrm>
            <a:off x="0" y="2045975"/>
            <a:ext cx="9144000" cy="1251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t>Have a go at </a:t>
            </a:r>
            <a:r>
              <a:rPr lang="en" sz="2400" u="sng"/>
              <a:t>Graph Skills Q1</a:t>
            </a:r>
            <a:r>
              <a:rPr lang="en" sz="2400"/>
              <a:t> on the Worksheet...</a:t>
            </a:r>
            <a:endParaRPr sz="24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35"/>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358" name="Google Shape;358;p35"/>
          <p:cNvSpPr txBox="1"/>
          <p:nvPr/>
        </p:nvSpPr>
        <p:spPr>
          <a:xfrm>
            <a:off x="0" y="875625"/>
            <a:ext cx="9144000" cy="3797700"/>
          </a:xfrm>
          <a:prstGeom prst="rect">
            <a:avLst/>
          </a:prstGeom>
          <a:noFill/>
          <a:ln>
            <a:noFill/>
          </a:ln>
        </p:spPr>
        <p:txBody>
          <a:bodyPr anchorCtr="0" anchor="t" bIns="91425" lIns="91425" spcFirstLastPara="1" rIns="91425" wrap="square" tIns="91425">
            <a:noAutofit/>
          </a:bodyPr>
          <a:lstStyle/>
          <a:p>
            <a:pPr indent="-317500" lvl="0" marL="914400" rtl="0" algn="l">
              <a:lnSpc>
                <a:spcPct val="115000"/>
              </a:lnSpc>
              <a:spcBef>
                <a:spcPts val="0"/>
              </a:spcBef>
              <a:spcAft>
                <a:spcPts val="0"/>
              </a:spcAft>
              <a:buSzPts val="1400"/>
              <a:buAutoNum type="arabicPeriod"/>
            </a:pPr>
            <a:r>
              <a:rPr lang="en"/>
              <a:t>This is a graph of some Earthquake (“P wave”) velocities through the Earth. </a:t>
            </a:r>
            <a:endParaRPr/>
          </a:p>
          <a:p>
            <a:pPr indent="0" lvl="0" marL="914400" rtl="0" algn="l">
              <a:lnSpc>
                <a:spcPct val="115000"/>
              </a:lnSpc>
              <a:spcBef>
                <a:spcPts val="0"/>
              </a:spcBef>
              <a:spcAft>
                <a:spcPts val="0"/>
              </a:spcAft>
              <a:buNone/>
            </a:pPr>
            <a:r>
              <a:t/>
            </a:r>
            <a:endParaRPr/>
          </a:p>
          <a:p>
            <a:pPr indent="-317500" lvl="0" marL="914400" rtl="0" algn="l">
              <a:lnSpc>
                <a:spcPct val="115000"/>
              </a:lnSpc>
              <a:spcBef>
                <a:spcPts val="0"/>
              </a:spcBef>
              <a:spcAft>
                <a:spcPts val="0"/>
              </a:spcAft>
              <a:buSzPts val="1400"/>
              <a:buAutoNum type="alphaLcParenR"/>
            </a:pPr>
            <a:r>
              <a:rPr lang="en"/>
              <a:t>Whereabouts in the Earth do you think the “0km” and “6300km” radii are found? </a:t>
            </a:r>
            <a:endParaRPr/>
          </a:p>
          <a:p>
            <a:pPr indent="457200" lvl="0" marL="914400" rtl="0" algn="l">
              <a:lnSpc>
                <a:spcPct val="115000"/>
              </a:lnSpc>
              <a:spcBef>
                <a:spcPts val="0"/>
              </a:spcBef>
              <a:spcAft>
                <a:spcPts val="0"/>
              </a:spcAft>
              <a:buNone/>
            </a:pPr>
            <a:r>
              <a:rPr lang="en">
                <a:solidFill>
                  <a:srgbClr val="0000FF"/>
                </a:solidFill>
              </a:rPr>
              <a:t>0km is at the very centre of the Earth</a:t>
            </a:r>
            <a:endParaRPr>
              <a:solidFill>
                <a:srgbClr val="0000FF"/>
              </a:solidFill>
            </a:endParaRPr>
          </a:p>
          <a:p>
            <a:pPr indent="457200" lvl="0" marL="914400" rtl="0" algn="l">
              <a:lnSpc>
                <a:spcPct val="115000"/>
              </a:lnSpc>
              <a:spcBef>
                <a:spcPts val="0"/>
              </a:spcBef>
              <a:spcAft>
                <a:spcPts val="0"/>
              </a:spcAft>
              <a:buNone/>
            </a:pPr>
            <a:r>
              <a:rPr lang="en">
                <a:solidFill>
                  <a:srgbClr val="0000FF"/>
                </a:solidFill>
              </a:rPr>
              <a:t>6300km is on the surface of the Earth</a:t>
            </a:r>
            <a:endParaRPr>
              <a:solidFill>
                <a:srgbClr val="0000FF"/>
              </a:solidFill>
            </a:endParaRPr>
          </a:p>
          <a:p>
            <a:pPr indent="0" lvl="0" marL="0" rtl="0" algn="l">
              <a:lnSpc>
                <a:spcPct val="115000"/>
              </a:lnSpc>
              <a:spcBef>
                <a:spcPts val="0"/>
              </a:spcBef>
              <a:spcAft>
                <a:spcPts val="0"/>
              </a:spcAft>
              <a:buNone/>
            </a:pPr>
            <a:r>
              <a:t/>
            </a:r>
            <a:endParaRPr>
              <a:solidFill>
                <a:srgbClr val="0000FF"/>
              </a:solidFill>
            </a:endParaRPr>
          </a:p>
          <a:p>
            <a:pPr indent="-317500" lvl="0" marL="914400" rtl="0" algn="l">
              <a:lnSpc>
                <a:spcPct val="115000"/>
              </a:lnSpc>
              <a:spcBef>
                <a:spcPts val="0"/>
              </a:spcBef>
              <a:spcAft>
                <a:spcPts val="0"/>
              </a:spcAft>
              <a:buSzPts val="1400"/>
              <a:buAutoNum type="alphaLcParenR"/>
            </a:pPr>
            <a:r>
              <a:rPr lang="en"/>
              <a:t>How many distinct regions of the Earth can you make out? </a:t>
            </a:r>
            <a:endParaRPr/>
          </a:p>
          <a:p>
            <a:pPr indent="457200" lvl="0" marL="914400" rtl="0" algn="l">
              <a:lnSpc>
                <a:spcPct val="115000"/>
              </a:lnSpc>
              <a:spcBef>
                <a:spcPts val="0"/>
              </a:spcBef>
              <a:spcAft>
                <a:spcPts val="0"/>
              </a:spcAft>
              <a:buNone/>
            </a:pPr>
            <a:r>
              <a:rPr lang="en">
                <a:solidFill>
                  <a:srgbClr val="0000FF"/>
                </a:solidFill>
              </a:rPr>
              <a:t>3 or 4 distinct sections on the graph</a:t>
            </a:r>
            <a:endParaRPr>
              <a:solidFill>
                <a:srgbClr val="0000FF"/>
              </a:solidFill>
            </a:endParaRPr>
          </a:p>
          <a:p>
            <a:pPr indent="457200" lvl="0" marL="914400" rtl="0" algn="l">
              <a:lnSpc>
                <a:spcPct val="115000"/>
              </a:lnSpc>
              <a:spcBef>
                <a:spcPts val="0"/>
              </a:spcBef>
              <a:spcAft>
                <a:spcPts val="0"/>
              </a:spcAft>
              <a:buNone/>
            </a:pPr>
            <a:r>
              <a:rPr lang="en">
                <a:solidFill>
                  <a:srgbClr val="0000FF"/>
                </a:solidFill>
              </a:rPr>
              <a:t>0km-1100km; 1100km-3400km; 3400km-5500km; 5500km-6300km OR </a:t>
            </a:r>
            <a:endParaRPr>
              <a:solidFill>
                <a:srgbClr val="0000FF"/>
              </a:solidFill>
            </a:endParaRPr>
          </a:p>
          <a:p>
            <a:pPr indent="457200" lvl="0" marL="914400" rtl="0" algn="l">
              <a:lnSpc>
                <a:spcPct val="115000"/>
              </a:lnSpc>
              <a:spcBef>
                <a:spcPts val="0"/>
              </a:spcBef>
              <a:spcAft>
                <a:spcPts val="0"/>
              </a:spcAft>
              <a:buNone/>
            </a:pPr>
            <a:r>
              <a:rPr lang="en">
                <a:solidFill>
                  <a:srgbClr val="0000FF"/>
                </a:solidFill>
              </a:rPr>
              <a:t>0km-1100km; 1100km-3400km; 3400km-6300km</a:t>
            </a:r>
            <a:endParaRPr>
              <a:solidFill>
                <a:srgbClr val="0000FF"/>
              </a:solidFill>
            </a:endParaRPr>
          </a:p>
          <a:p>
            <a:pPr indent="0" lvl="0" marL="0" rtl="0" algn="l">
              <a:lnSpc>
                <a:spcPct val="115000"/>
              </a:lnSpc>
              <a:spcBef>
                <a:spcPts val="0"/>
              </a:spcBef>
              <a:spcAft>
                <a:spcPts val="0"/>
              </a:spcAft>
              <a:buNone/>
            </a:pPr>
            <a:r>
              <a:t/>
            </a:r>
            <a:endParaRPr>
              <a:solidFill>
                <a:srgbClr val="0000FF"/>
              </a:solidFill>
            </a:endParaRPr>
          </a:p>
          <a:p>
            <a:pPr indent="-317500" lvl="0" marL="914400" rtl="0" algn="l">
              <a:lnSpc>
                <a:spcPct val="115000"/>
              </a:lnSpc>
              <a:spcBef>
                <a:spcPts val="0"/>
              </a:spcBef>
              <a:spcAft>
                <a:spcPts val="0"/>
              </a:spcAft>
              <a:buSzPts val="1400"/>
              <a:buAutoNum type="alphaLcParenR"/>
            </a:pPr>
            <a:r>
              <a:rPr lang="en"/>
              <a:t>What do the vertical lines mean?</a:t>
            </a:r>
            <a:endParaRPr/>
          </a:p>
          <a:p>
            <a:pPr indent="0" lvl="0" marL="1371600" rtl="0" algn="l">
              <a:lnSpc>
                <a:spcPct val="115000"/>
              </a:lnSpc>
              <a:spcBef>
                <a:spcPts val="0"/>
              </a:spcBef>
              <a:spcAft>
                <a:spcPts val="0"/>
              </a:spcAft>
              <a:buNone/>
            </a:pPr>
            <a:r>
              <a:rPr lang="en">
                <a:solidFill>
                  <a:srgbClr val="0000FF"/>
                </a:solidFill>
              </a:rPr>
              <a:t>Distinct regions or layers of the Earth have very different Earthquake wave speeds, hence the vertical ‘jumps’ at boundaries between these layers.</a:t>
            </a:r>
            <a:endParaRPr>
              <a:solidFill>
                <a:srgbClr val="0000FF"/>
              </a:solidFill>
            </a:endParaRPr>
          </a:p>
          <a:p>
            <a:pPr indent="0" lvl="0" marL="914400" rtl="0" algn="ctr">
              <a:lnSpc>
                <a:spcPct val="115000"/>
              </a:lnSpc>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36"/>
          <p:cNvSpPr txBox="1"/>
          <p:nvPr>
            <p:ph type="title"/>
          </p:nvPr>
        </p:nvSpPr>
        <p:spPr>
          <a:xfrm>
            <a:off x="311700" y="1166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364" name="Google Shape;364;p36"/>
          <p:cNvSpPr txBox="1"/>
          <p:nvPr/>
        </p:nvSpPr>
        <p:spPr>
          <a:xfrm>
            <a:off x="0" y="875625"/>
            <a:ext cx="9144000" cy="3370500"/>
          </a:xfrm>
          <a:prstGeom prst="rect">
            <a:avLst/>
          </a:prstGeom>
          <a:noFill/>
          <a:ln>
            <a:noFill/>
          </a:ln>
        </p:spPr>
        <p:txBody>
          <a:bodyPr anchorCtr="0" anchor="t" bIns="91425" lIns="91425" spcFirstLastPara="1" rIns="91425" wrap="square" tIns="91425">
            <a:noAutofit/>
          </a:bodyPr>
          <a:lstStyle/>
          <a:p>
            <a:pPr indent="457200" lvl="0" marL="0" rtl="0" algn="l">
              <a:lnSpc>
                <a:spcPct val="115000"/>
              </a:lnSpc>
              <a:spcBef>
                <a:spcPts val="0"/>
              </a:spcBef>
              <a:spcAft>
                <a:spcPts val="0"/>
              </a:spcAft>
              <a:buNone/>
            </a:pPr>
            <a:r>
              <a:rPr lang="en"/>
              <a:t>d) </a:t>
            </a:r>
            <a:r>
              <a:rPr lang="en"/>
              <a:t>At what radius is i) the highest Earthquake speed and ii) the lowest Earthquake speed? </a:t>
            </a:r>
            <a:endParaRPr/>
          </a:p>
          <a:p>
            <a:pPr indent="0" lvl="0" marL="914400" rtl="0" algn="l">
              <a:lnSpc>
                <a:spcPct val="115000"/>
              </a:lnSpc>
              <a:spcBef>
                <a:spcPts val="0"/>
              </a:spcBef>
              <a:spcAft>
                <a:spcPts val="0"/>
              </a:spcAft>
              <a:buNone/>
            </a:pPr>
            <a:r>
              <a:t/>
            </a:r>
            <a:endParaRPr/>
          </a:p>
          <a:p>
            <a:pPr indent="0" lvl="0" marL="914400" rtl="0" algn="l">
              <a:lnSpc>
                <a:spcPct val="115000"/>
              </a:lnSpc>
              <a:spcBef>
                <a:spcPts val="0"/>
              </a:spcBef>
              <a:spcAft>
                <a:spcPts val="0"/>
              </a:spcAft>
              <a:buNone/>
            </a:pPr>
            <a:r>
              <a:rPr lang="en">
                <a:solidFill>
                  <a:srgbClr val="0000FF"/>
                </a:solidFill>
              </a:rPr>
              <a:t>Highest speed just after 3400km (= 14km/s)</a:t>
            </a:r>
            <a:endParaRPr>
              <a:solidFill>
                <a:srgbClr val="0000FF"/>
              </a:solidFill>
            </a:endParaRPr>
          </a:p>
          <a:p>
            <a:pPr indent="0" lvl="0" marL="914400" rtl="0" algn="l">
              <a:lnSpc>
                <a:spcPct val="115000"/>
              </a:lnSpc>
              <a:spcBef>
                <a:spcPts val="0"/>
              </a:spcBef>
              <a:spcAft>
                <a:spcPts val="0"/>
              </a:spcAft>
              <a:buNone/>
            </a:pPr>
            <a:r>
              <a:rPr lang="en">
                <a:solidFill>
                  <a:srgbClr val="0000FF"/>
                </a:solidFill>
              </a:rPr>
              <a:t>Lowest speed at 6300km, right at the surface (= 6km/s)</a:t>
            </a:r>
            <a:endParaRPr>
              <a:solidFill>
                <a:srgbClr val="0000FF"/>
              </a:solidFill>
            </a:endParaRPr>
          </a:p>
          <a:p>
            <a:pPr indent="0" lvl="0" marL="914400" rtl="0" algn="ctr">
              <a:lnSpc>
                <a:spcPct val="115000"/>
              </a:lnSpc>
              <a:spcBef>
                <a:spcPts val="0"/>
              </a:spcBef>
              <a:spcAft>
                <a:spcPts val="0"/>
              </a:spcAft>
              <a:buNone/>
            </a:pPr>
            <a:r>
              <a:t/>
            </a:r>
            <a:endParaRPr>
              <a:solidFill>
                <a:srgbClr val="0000FF"/>
              </a:solidFill>
            </a:endParaRPr>
          </a:p>
          <a:p>
            <a:pPr indent="0" lvl="0" marL="457200" rtl="0" algn="l">
              <a:lnSpc>
                <a:spcPct val="115000"/>
              </a:lnSpc>
              <a:spcBef>
                <a:spcPts val="0"/>
              </a:spcBef>
              <a:spcAft>
                <a:spcPts val="0"/>
              </a:spcAft>
              <a:buNone/>
            </a:pPr>
            <a:r>
              <a:rPr lang="en"/>
              <a:t>e) </a:t>
            </a:r>
            <a:r>
              <a:rPr lang="en"/>
              <a:t>Describe, in a short paragraph, how you might explain the trends shown on this graph? Given that Earthquake velocities move surprisingly slowly through liquid, at what depths in the Earth is the rock likely a liquid? </a:t>
            </a:r>
            <a:endParaRPr/>
          </a:p>
          <a:p>
            <a:pPr indent="0" lvl="0" marL="914400" rtl="0" algn="l">
              <a:lnSpc>
                <a:spcPct val="115000"/>
              </a:lnSpc>
              <a:spcBef>
                <a:spcPts val="0"/>
              </a:spcBef>
              <a:spcAft>
                <a:spcPts val="0"/>
              </a:spcAft>
              <a:buNone/>
            </a:pPr>
            <a:r>
              <a:t/>
            </a:r>
            <a:endParaRPr/>
          </a:p>
          <a:p>
            <a:pPr indent="0" lvl="0" marL="914400" rtl="0" algn="l">
              <a:lnSpc>
                <a:spcPct val="115000"/>
              </a:lnSpc>
              <a:spcBef>
                <a:spcPts val="0"/>
              </a:spcBef>
              <a:spcAft>
                <a:spcPts val="0"/>
              </a:spcAft>
              <a:buNone/>
            </a:pPr>
            <a:r>
              <a:rPr lang="en">
                <a:solidFill>
                  <a:srgbClr val="0000FF"/>
                </a:solidFill>
              </a:rPr>
              <a:t>The Earth is made of 3 or 4 distinct layers of material</a:t>
            </a:r>
            <a:endParaRPr>
              <a:solidFill>
                <a:srgbClr val="0000FF"/>
              </a:solidFill>
            </a:endParaRPr>
          </a:p>
          <a:p>
            <a:pPr indent="0" lvl="0" marL="914400" rtl="0" algn="l">
              <a:lnSpc>
                <a:spcPct val="115000"/>
              </a:lnSpc>
              <a:spcBef>
                <a:spcPts val="0"/>
              </a:spcBef>
              <a:spcAft>
                <a:spcPts val="0"/>
              </a:spcAft>
              <a:buNone/>
            </a:pPr>
            <a:r>
              <a:rPr lang="en">
                <a:solidFill>
                  <a:srgbClr val="0000FF"/>
                </a:solidFill>
              </a:rPr>
              <a:t>Velocity increases generally towards the centre of the Earth, as each section curves upwards approaching 0km </a:t>
            </a:r>
            <a:endParaRPr>
              <a:solidFill>
                <a:srgbClr val="0000FF"/>
              </a:solidFill>
            </a:endParaRPr>
          </a:p>
          <a:p>
            <a:pPr indent="0" lvl="0" marL="914400" rtl="0" algn="l">
              <a:lnSpc>
                <a:spcPct val="115000"/>
              </a:lnSpc>
              <a:spcBef>
                <a:spcPts val="0"/>
              </a:spcBef>
              <a:spcAft>
                <a:spcPts val="0"/>
              </a:spcAft>
              <a:buNone/>
            </a:pPr>
            <a:r>
              <a:rPr lang="en">
                <a:solidFill>
                  <a:srgbClr val="0000FF"/>
                </a:solidFill>
              </a:rPr>
              <a:t>Velocity is surprisingly low from 1100km-3400km, so it is probably liquid here.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pic>
        <p:nvPicPr>
          <p:cNvPr id="369" name="Google Shape;369;p37"/>
          <p:cNvPicPr preferRelativeResize="0"/>
          <p:nvPr/>
        </p:nvPicPr>
        <p:blipFill>
          <a:blip r:embed="rId3">
            <a:alphaModFix/>
          </a:blip>
          <a:stretch>
            <a:fillRect/>
          </a:stretch>
        </p:blipFill>
        <p:spPr>
          <a:xfrm>
            <a:off x="0" y="0"/>
            <a:ext cx="9144000" cy="5143500"/>
          </a:xfrm>
          <a:prstGeom prst="rect">
            <a:avLst/>
          </a:prstGeom>
          <a:noFill/>
          <a:ln>
            <a:noFill/>
          </a:ln>
        </p:spPr>
      </p:pic>
      <p:sp>
        <p:nvSpPr>
          <p:cNvPr id="370" name="Google Shape;370;p3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Standard form</a:t>
            </a:r>
            <a:endParaRPr/>
          </a:p>
        </p:txBody>
      </p:sp>
      <p:sp>
        <p:nvSpPr>
          <p:cNvPr id="371" name="Google Shape;371;p37"/>
          <p:cNvSpPr txBox="1"/>
          <p:nvPr>
            <p:ph idx="1" type="body"/>
          </p:nvPr>
        </p:nvSpPr>
        <p:spPr>
          <a:xfrm>
            <a:off x="375200" y="1538600"/>
            <a:ext cx="8520600" cy="1939800"/>
          </a:xfrm>
          <a:prstGeom prst="rect">
            <a:avLst/>
          </a:prstGeom>
          <a:noFill/>
        </p:spPr>
        <p:txBody>
          <a:bodyPr anchorCtr="0" anchor="t" bIns="91425" lIns="91425" spcFirstLastPara="1" rIns="91425" wrap="square" tIns="91425">
            <a:noAutofit/>
          </a:bodyPr>
          <a:lstStyle/>
          <a:p>
            <a:pPr indent="-342900" lvl="0" marL="457200" rtl="0" algn="l">
              <a:spcBef>
                <a:spcPts val="0"/>
              </a:spcBef>
              <a:spcAft>
                <a:spcPts val="0"/>
              </a:spcAft>
              <a:buClr>
                <a:srgbClr val="FFFFFF"/>
              </a:buClr>
              <a:buSzPts val="1800"/>
              <a:buChar char="●"/>
            </a:pPr>
            <a:r>
              <a:rPr lang="en">
                <a:solidFill>
                  <a:srgbClr val="FFFFFF"/>
                </a:solidFill>
              </a:rPr>
              <a:t>Sometimes, numbers are either too big or too small to use effectively.</a:t>
            </a:r>
            <a:endParaRPr>
              <a:solidFill>
                <a:srgbClr val="FFFFFF"/>
              </a:solidFill>
            </a:endParaRPr>
          </a:p>
          <a:p>
            <a:pPr indent="0" lvl="0" marL="457200" rtl="0" algn="l">
              <a:spcBef>
                <a:spcPts val="1600"/>
              </a:spcBef>
              <a:spcAft>
                <a:spcPts val="0"/>
              </a:spcAft>
              <a:buNone/>
            </a:pPr>
            <a:r>
              <a:t/>
            </a:r>
            <a:endParaRPr>
              <a:solidFill>
                <a:srgbClr val="FFFFFF"/>
              </a:solidFill>
            </a:endParaRPr>
          </a:p>
          <a:p>
            <a:pPr indent="-342900" lvl="0" marL="457200" rtl="0" algn="l">
              <a:spcBef>
                <a:spcPts val="1600"/>
              </a:spcBef>
              <a:spcAft>
                <a:spcPts val="0"/>
              </a:spcAft>
              <a:buClr>
                <a:srgbClr val="FFFFFF"/>
              </a:buClr>
              <a:buSzPts val="1800"/>
              <a:buChar char="●"/>
            </a:pPr>
            <a:r>
              <a:rPr lang="en">
                <a:solidFill>
                  <a:srgbClr val="FFFFFF"/>
                </a:solidFill>
              </a:rPr>
              <a:t>For example, “1000” is easy to write, but “100000000000000000” is impossible to make sense of, as is “0.0000000000000001”. </a:t>
            </a:r>
            <a:endParaRPr>
              <a:solidFill>
                <a:srgbClr val="FFFFFF"/>
              </a:solidFill>
            </a:endParaRPr>
          </a:p>
          <a:p>
            <a:pPr indent="0" lvl="0" marL="457200" rtl="0" algn="l">
              <a:spcBef>
                <a:spcPts val="1600"/>
              </a:spcBef>
              <a:spcAft>
                <a:spcPts val="0"/>
              </a:spcAft>
              <a:buNone/>
            </a:pPr>
            <a:r>
              <a:t/>
            </a:r>
            <a:endParaRPr>
              <a:solidFill>
                <a:srgbClr val="FFFFFF"/>
              </a:solidFill>
            </a:endParaRPr>
          </a:p>
          <a:p>
            <a:pPr indent="-342900" lvl="0" marL="457200" rtl="0" algn="l">
              <a:spcBef>
                <a:spcPts val="1600"/>
              </a:spcBef>
              <a:spcAft>
                <a:spcPts val="0"/>
              </a:spcAft>
              <a:buClr>
                <a:srgbClr val="FFFFFF"/>
              </a:buClr>
              <a:buSzPts val="1800"/>
              <a:buChar char="●"/>
            </a:pPr>
            <a:r>
              <a:rPr lang="en">
                <a:solidFill>
                  <a:srgbClr val="FFFFFF"/>
                </a:solidFill>
              </a:rPr>
              <a:t>We use “Standard Form” to represent these numbers. </a:t>
            </a:r>
            <a:endParaRPr>
              <a:solidFill>
                <a:srgbClr val="FFFF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pic>
        <p:nvPicPr>
          <p:cNvPr id="376" name="Google Shape;376;p38"/>
          <p:cNvPicPr preferRelativeResize="0"/>
          <p:nvPr/>
        </p:nvPicPr>
        <p:blipFill>
          <a:blip r:embed="rId3">
            <a:alphaModFix/>
          </a:blip>
          <a:stretch>
            <a:fillRect/>
          </a:stretch>
        </p:blipFill>
        <p:spPr>
          <a:xfrm>
            <a:off x="0" y="0"/>
            <a:ext cx="9144000" cy="5143500"/>
          </a:xfrm>
          <a:prstGeom prst="rect">
            <a:avLst/>
          </a:prstGeom>
          <a:noFill/>
          <a:ln>
            <a:noFill/>
          </a:ln>
        </p:spPr>
      </p:pic>
      <p:sp>
        <p:nvSpPr>
          <p:cNvPr id="377" name="Google Shape;377;p3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 examples of numbers</a:t>
            </a:r>
            <a:endParaRPr/>
          </a:p>
        </p:txBody>
      </p:sp>
      <p:sp>
        <p:nvSpPr>
          <p:cNvPr id="378" name="Google Shape;378;p38"/>
          <p:cNvSpPr/>
          <p:nvPr/>
        </p:nvSpPr>
        <p:spPr>
          <a:xfrm>
            <a:off x="273875" y="1266175"/>
            <a:ext cx="8530200" cy="37254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38"/>
          <p:cNvSpPr txBox="1"/>
          <p:nvPr>
            <p:ph idx="1" type="body"/>
          </p:nvPr>
        </p:nvSpPr>
        <p:spPr>
          <a:xfrm>
            <a:off x="278675" y="1266325"/>
            <a:ext cx="8520600" cy="37251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is always given with: </a:t>
            </a:r>
            <a:endParaRPr/>
          </a:p>
          <a:p>
            <a:pPr indent="-342900" lvl="0" marL="457200" rtl="0" algn="l">
              <a:spcBef>
                <a:spcPts val="1600"/>
              </a:spcBef>
              <a:spcAft>
                <a:spcPts val="0"/>
              </a:spcAft>
              <a:buSzPts val="1800"/>
              <a:buAutoNum type="arabicPeriod"/>
            </a:pPr>
            <a:r>
              <a:rPr lang="en"/>
              <a:t>a </a:t>
            </a:r>
            <a:r>
              <a:rPr lang="en">
                <a:solidFill>
                  <a:srgbClr val="0000FF"/>
                </a:solidFill>
              </a:rPr>
              <a:t>number between 1 and 10 </a:t>
            </a:r>
            <a:r>
              <a:rPr lang="en">
                <a:solidFill>
                  <a:srgbClr val="666666"/>
                </a:solidFill>
              </a:rPr>
              <a:t>(the digits match the ‘normal’ number), </a:t>
            </a:r>
            <a:endParaRPr>
              <a:solidFill>
                <a:srgbClr val="666666"/>
              </a:solidFill>
            </a:endParaRPr>
          </a:p>
          <a:p>
            <a:pPr indent="-342900" lvl="0" marL="457200" rtl="0" algn="l">
              <a:spcBef>
                <a:spcPts val="0"/>
              </a:spcBef>
              <a:spcAft>
                <a:spcPts val="0"/>
              </a:spcAft>
              <a:buSzPts val="1800"/>
              <a:buAutoNum type="arabicPeriod"/>
            </a:pPr>
            <a:r>
              <a:rPr lang="en">
                <a:solidFill>
                  <a:srgbClr val="666666"/>
                </a:solidFill>
              </a:rPr>
              <a:t> </a:t>
            </a:r>
            <a:r>
              <a:rPr lang="en">
                <a:solidFill>
                  <a:srgbClr val="FF0000"/>
                </a:solidFill>
              </a:rPr>
              <a:t>⨉ 10</a:t>
            </a:r>
            <a:r>
              <a:rPr lang="en"/>
              <a:t>ⁿ , and </a:t>
            </a:r>
            <a:endParaRPr/>
          </a:p>
          <a:p>
            <a:pPr indent="-342900" lvl="0" marL="457200" rtl="0" algn="l">
              <a:spcBef>
                <a:spcPts val="0"/>
              </a:spcBef>
              <a:spcAft>
                <a:spcPts val="0"/>
              </a:spcAft>
              <a:buSzPts val="1800"/>
              <a:buAutoNum type="arabicPeriod"/>
            </a:pPr>
            <a:r>
              <a:rPr lang="en"/>
              <a:t>n - a power or index above the ⨉ 10</a:t>
            </a:r>
            <a:r>
              <a:rPr lang="en">
                <a:solidFill>
                  <a:srgbClr val="38761D"/>
                </a:solidFill>
              </a:rPr>
              <a:t>ⁿ</a:t>
            </a:r>
            <a:r>
              <a:rPr lang="en">
                <a:solidFill>
                  <a:srgbClr val="666666"/>
                </a:solidFill>
              </a:rPr>
              <a:t>, which tells you how many zeroes or other numbers after the initial digit there are.</a:t>
            </a:r>
            <a:endParaRPr>
              <a:solidFill>
                <a:srgbClr val="666666"/>
              </a:solidFill>
            </a:endParaRPr>
          </a:p>
          <a:p>
            <a:pPr indent="0" lvl="0" marL="0" rtl="0" algn="l">
              <a:spcBef>
                <a:spcPts val="1600"/>
              </a:spcBef>
              <a:spcAft>
                <a:spcPts val="0"/>
              </a:spcAft>
              <a:buNone/>
            </a:pPr>
            <a:r>
              <a:t/>
            </a:r>
            <a:endParaRPr sz="100">
              <a:solidFill>
                <a:srgbClr val="666666"/>
              </a:solidFill>
            </a:endParaRPr>
          </a:p>
          <a:p>
            <a:pPr indent="0" lvl="0" marL="457200" rtl="0" algn="l">
              <a:spcBef>
                <a:spcPts val="1600"/>
              </a:spcBef>
              <a:spcAft>
                <a:spcPts val="1600"/>
              </a:spcAft>
              <a:buNone/>
            </a:pPr>
            <a:r>
              <a:t/>
            </a:r>
            <a:endParaRPr sz="16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pic>
        <p:nvPicPr>
          <p:cNvPr id="384" name="Google Shape;384;p39"/>
          <p:cNvPicPr preferRelativeResize="0"/>
          <p:nvPr/>
        </p:nvPicPr>
        <p:blipFill>
          <a:blip r:embed="rId3">
            <a:alphaModFix/>
          </a:blip>
          <a:stretch>
            <a:fillRect/>
          </a:stretch>
        </p:blipFill>
        <p:spPr>
          <a:xfrm>
            <a:off x="0" y="0"/>
            <a:ext cx="9144000" cy="5143500"/>
          </a:xfrm>
          <a:prstGeom prst="rect">
            <a:avLst/>
          </a:prstGeom>
          <a:noFill/>
          <a:ln>
            <a:noFill/>
          </a:ln>
        </p:spPr>
      </p:pic>
      <p:sp>
        <p:nvSpPr>
          <p:cNvPr id="385" name="Google Shape;385;p3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 examples of numbers</a:t>
            </a:r>
            <a:endParaRPr/>
          </a:p>
        </p:txBody>
      </p:sp>
      <p:sp>
        <p:nvSpPr>
          <p:cNvPr id="386" name="Google Shape;386;p39"/>
          <p:cNvSpPr/>
          <p:nvPr/>
        </p:nvSpPr>
        <p:spPr>
          <a:xfrm>
            <a:off x="273875" y="1266175"/>
            <a:ext cx="8530200" cy="37254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39"/>
          <p:cNvSpPr txBox="1"/>
          <p:nvPr>
            <p:ph idx="1" type="body"/>
          </p:nvPr>
        </p:nvSpPr>
        <p:spPr>
          <a:xfrm>
            <a:off x="278675" y="1266325"/>
            <a:ext cx="8520600" cy="37251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is always given with: </a:t>
            </a:r>
            <a:endParaRPr/>
          </a:p>
          <a:p>
            <a:pPr indent="-342900" lvl="0" marL="457200" rtl="0" algn="l">
              <a:spcBef>
                <a:spcPts val="1600"/>
              </a:spcBef>
              <a:spcAft>
                <a:spcPts val="0"/>
              </a:spcAft>
              <a:buSzPts val="1800"/>
              <a:buAutoNum type="arabicPeriod"/>
            </a:pPr>
            <a:r>
              <a:rPr lang="en"/>
              <a:t>a </a:t>
            </a:r>
            <a:r>
              <a:rPr lang="en">
                <a:solidFill>
                  <a:srgbClr val="0000FF"/>
                </a:solidFill>
              </a:rPr>
              <a:t>number between 1 and 10 </a:t>
            </a:r>
            <a:r>
              <a:rPr lang="en">
                <a:solidFill>
                  <a:srgbClr val="666666"/>
                </a:solidFill>
              </a:rPr>
              <a:t>(the digits match the ‘normal’ number), </a:t>
            </a:r>
            <a:endParaRPr>
              <a:solidFill>
                <a:srgbClr val="666666"/>
              </a:solidFill>
            </a:endParaRPr>
          </a:p>
          <a:p>
            <a:pPr indent="-342900" lvl="0" marL="457200" rtl="0" algn="l">
              <a:spcBef>
                <a:spcPts val="0"/>
              </a:spcBef>
              <a:spcAft>
                <a:spcPts val="0"/>
              </a:spcAft>
              <a:buSzPts val="1800"/>
              <a:buAutoNum type="arabicPeriod"/>
            </a:pPr>
            <a:r>
              <a:rPr lang="en">
                <a:solidFill>
                  <a:srgbClr val="666666"/>
                </a:solidFill>
              </a:rPr>
              <a:t> </a:t>
            </a:r>
            <a:r>
              <a:rPr lang="en">
                <a:solidFill>
                  <a:srgbClr val="FF0000"/>
                </a:solidFill>
              </a:rPr>
              <a:t>⨉ 10</a:t>
            </a:r>
            <a:r>
              <a:rPr lang="en"/>
              <a:t>ⁿ , and </a:t>
            </a:r>
            <a:endParaRPr/>
          </a:p>
          <a:p>
            <a:pPr indent="-342900" lvl="0" marL="457200" rtl="0" algn="l">
              <a:spcBef>
                <a:spcPts val="0"/>
              </a:spcBef>
              <a:spcAft>
                <a:spcPts val="0"/>
              </a:spcAft>
              <a:buSzPts val="1800"/>
              <a:buAutoNum type="arabicPeriod"/>
            </a:pPr>
            <a:r>
              <a:rPr lang="en"/>
              <a:t>n - a power or index above the ⨉ 10</a:t>
            </a:r>
            <a:r>
              <a:rPr lang="en">
                <a:solidFill>
                  <a:srgbClr val="38761D"/>
                </a:solidFill>
              </a:rPr>
              <a:t>ⁿ</a:t>
            </a:r>
            <a:r>
              <a:rPr lang="en">
                <a:solidFill>
                  <a:srgbClr val="666666"/>
                </a:solidFill>
              </a:rPr>
              <a:t>, which tells you how many zeroes or other numbers after the initial digit there are.</a:t>
            </a:r>
            <a:endParaRPr>
              <a:solidFill>
                <a:srgbClr val="666666"/>
              </a:solidFill>
            </a:endParaRPr>
          </a:p>
          <a:p>
            <a:pPr indent="0" lvl="0" marL="0" rtl="0" algn="l">
              <a:spcBef>
                <a:spcPts val="1600"/>
              </a:spcBef>
              <a:spcAft>
                <a:spcPts val="0"/>
              </a:spcAft>
              <a:buNone/>
            </a:pPr>
            <a:r>
              <a:rPr b="1" lang="en">
                <a:solidFill>
                  <a:srgbClr val="666666"/>
                </a:solidFill>
              </a:rPr>
              <a:t>Big number examples:</a:t>
            </a:r>
            <a:endParaRPr b="1" sz="100">
              <a:solidFill>
                <a:srgbClr val="666666"/>
              </a:solidFill>
            </a:endParaRPr>
          </a:p>
          <a:p>
            <a:pPr indent="-330200" lvl="0" marL="457200" rtl="0" algn="l">
              <a:spcBef>
                <a:spcPts val="1600"/>
              </a:spcBef>
              <a:spcAft>
                <a:spcPts val="0"/>
              </a:spcAft>
              <a:buSzPts val="1600"/>
              <a:buChar char="●"/>
            </a:pPr>
            <a:r>
              <a:rPr lang="en" sz="1600"/>
              <a:t>1,000,000,000 = </a:t>
            </a:r>
            <a:r>
              <a:rPr lang="en" sz="1600">
                <a:solidFill>
                  <a:srgbClr val="0000FF"/>
                </a:solidFill>
              </a:rPr>
              <a:t>1 </a:t>
            </a:r>
            <a:r>
              <a:rPr lang="en" sz="1600">
                <a:solidFill>
                  <a:srgbClr val="FF0000"/>
                </a:solidFill>
              </a:rPr>
              <a:t>⨉ 10</a:t>
            </a:r>
            <a:r>
              <a:rPr lang="en" sz="1600">
                <a:solidFill>
                  <a:srgbClr val="38761D"/>
                </a:solidFill>
              </a:rPr>
              <a:t>⁹ </a:t>
            </a:r>
            <a:r>
              <a:rPr lang="en" sz="1600">
                <a:solidFill>
                  <a:srgbClr val="666666"/>
                </a:solidFill>
              </a:rPr>
              <a:t>(first digit = 1, and 9 zeroes afterwards)</a:t>
            </a:r>
            <a:endParaRPr sz="1600">
              <a:solidFill>
                <a:srgbClr val="666666"/>
              </a:solidFill>
            </a:endParaRPr>
          </a:p>
          <a:p>
            <a:pPr indent="-330200" lvl="0" marL="457200" rtl="0" algn="l">
              <a:spcBef>
                <a:spcPts val="0"/>
              </a:spcBef>
              <a:spcAft>
                <a:spcPts val="0"/>
              </a:spcAft>
              <a:buSzPts val="1600"/>
              <a:buChar char="●"/>
            </a:pPr>
            <a:r>
              <a:rPr lang="en" sz="1600"/>
              <a:t>9,870,000,000,000,000 = </a:t>
            </a:r>
            <a:r>
              <a:rPr lang="en" sz="1600">
                <a:solidFill>
                  <a:srgbClr val="0000FF"/>
                </a:solidFill>
              </a:rPr>
              <a:t>9.87</a:t>
            </a:r>
            <a:r>
              <a:rPr lang="en" sz="1600"/>
              <a:t> </a:t>
            </a:r>
            <a:r>
              <a:rPr lang="en" sz="1600">
                <a:solidFill>
                  <a:srgbClr val="FF0000"/>
                </a:solidFill>
              </a:rPr>
              <a:t>⨉ 10</a:t>
            </a:r>
            <a:r>
              <a:rPr lang="en" sz="1600">
                <a:solidFill>
                  <a:srgbClr val="38761D"/>
                </a:solidFill>
              </a:rPr>
              <a:t>¹⁵ </a:t>
            </a:r>
            <a:r>
              <a:rPr lang="en" sz="1600">
                <a:solidFill>
                  <a:srgbClr val="666666"/>
                </a:solidFill>
              </a:rPr>
              <a:t>(first digits = 9.87, and 15 digits after the 9)</a:t>
            </a:r>
            <a:endParaRPr sz="1600">
              <a:solidFill>
                <a:srgbClr val="666666"/>
              </a:solidFill>
            </a:endParaRPr>
          </a:p>
          <a:p>
            <a:pPr indent="-330200" lvl="0" marL="457200" rtl="0" algn="l">
              <a:spcBef>
                <a:spcPts val="0"/>
              </a:spcBef>
              <a:spcAft>
                <a:spcPts val="0"/>
              </a:spcAft>
              <a:buSzPts val="1600"/>
              <a:buChar char="●"/>
            </a:pPr>
            <a:r>
              <a:rPr lang="en" sz="1600">
                <a:solidFill>
                  <a:srgbClr val="0000FF"/>
                </a:solidFill>
              </a:rPr>
              <a:t>5.6</a:t>
            </a:r>
            <a:r>
              <a:rPr lang="en" sz="1600"/>
              <a:t> </a:t>
            </a:r>
            <a:r>
              <a:rPr lang="en" sz="1600">
                <a:solidFill>
                  <a:srgbClr val="FF0000"/>
                </a:solidFill>
              </a:rPr>
              <a:t>⨉ 10</a:t>
            </a:r>
            <a:r>
              <a:rPr lang="en" sz="1600">
                <a:solidFill>
                  <a:srgbClr val="38761D"/>
                </a:solidFill>
              </a:rPr>
              <a:t>⁵</a:t>
            </a:r>
            <a:r>
              <a:rPr lang="en" sz="1600"/>
              <a:t> = 560,000 (first digits = 5.6, and 5 digits after the initial “5”)</a:t>
            </a:r>
            <a:endParaRPr sz="16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pic>
        <p:nvPicPr>
          <p:cNvPr id="392" name="Google Shape;392;p40"/>
          <p:cNvPicPr preferRelativeResize="0"/>
          <p:nvPr/>
        </p:nvPicPr>
        <p:blipFill>
          <a:blip r:embed="rId3">
            <a:alphaModFix/>
          </a:blip>
          <a:stretch>
            <a:fillRect/>
          </a:stretch>
        </p:blipFill>
        <p:spPr>
          <a:xfrm>
            <a:off x="0" y="0"/>
            <a:ext cx="9144000" cy="5143500"/>
          </a:xfrm>
          <a:prstGeom prst="rect">
            <a:avLst/>
          </a:prstGeom>
          <a:noFill/>
          <a:ln>
            <a:noFill/>
          </a:ln>
        </p:spPr>
      </p:pic>
      <p:sp>
        <p:nvSpPr>
          <p:cNvPr id="393" name="Google Shape;393;p4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 examples of numbers</a:t>
            </a:r>
            <a:endParaRPr/>
          </a:p>
        </p:txBody>
      </p:sp>
      <p:sp>
        <p:nvSpPr>
          <p:cNvPr id="394" name="Google Shape;394;p40"/>
          <p:cNvSpPr/>
          <p:nvPr/>
        </p:nvSpPr>
        <p:spPr>
          <a:xfrm>
            <a:off x="273875" y="1266175"/>
            <a:ext cx="8530200" cy="37254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40"/>
          <p:cNvSpPr txBox="1"/>
          <p:nvPr>
            <p:ph idx="1" type="body"/>
          </p:nvPr>
        </p:nvSpPr>
        <p:spPr>
          <a:xfrm>
            <a:off x="309875" y="1306575"/>
            <a:ext cx="8458200" cy="26571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666666"/>
                </a:solidFill>
              </a:rPr>
              <a:t>Small</a:t>
            </a:r>
            <a:r>
              <a:rPr b="1" lang="en">
                <a:solidFill>
                  <a:srgbClr val="666666"/>
                </a:solidFill>
              </a:rPr>
              <a:t> number examples:</a:t>
            </a:r>
            <a:endParaRPr b="1" sz="100">
              <a:solidFill>
                <a:srgbClr val="666666"/>
              </a:solidFill>
            </a:endParaRPr>
          </a:p>
          <a:p>
            <a:pPr indent="0" lvl="0" marL="0" rtl="0" algn="l">
              <a:spcBef>
                <a:spcPts val="1600"/>
              </a:spcBef>
              <a:spcAft>
                <a:spcPts val="0"/>
              </a:spcAft>
              <a:buNone/>
            </a:pPr>
            <a:r>
              <a:rPr lang="en"/>
              <a:t>If a number is very small, you count the </a:t>
            </a:r>
            <a:r>
              <a:rPr lang="en">
                <a:solidFill>
                  <a:srgbClr val="FF0000"/>
                </a:solidFill>
              </a:rPr>
              <a:t>number of </a:t>
            </a:r>
            <a:r>
              <a:rPr lang="en">
                <a:solidFill>
                  <a:srgbClr val="FF0000"/>
                </a:solidFill>
              </a:rPr>
              <a:t>zeros</a:t>
            </a:r>
            <a:r>
              <a:rPr lang="en">
                <a:solidFill>
                  <a:srgbClr val="FF0000"/>
                </a:solidFill>
              </a:rPr>
              <a:t> in front of the </a:t>
            </a:r>
            <a:r>
              <a:rPr lang="en">
                <a:solidFill>
                  <a:srgbClr val="FF0000"/>
                </a:solidFill>
              </a:rPr>
              <a:t>non-zero</a:t>
            </a:r>
            <a:r>
              <a:rPr lang="en">
                <a:solidFill>
                  <a:srgbClr val="FF0000"/>
                </a:solidFill>
              </a:rPr>
              <a:t> digit</a:t>
            </a:r>
            <a:r>
              <a:rPr lang="en"/>
              <a:t> and give the power </a:t>
            </a:r>
            <a:r>
              <a:rPr lang="en">
                <a:solidFill>
                  <a:srgbClr val="FF0000"/>
                </a:solidFill>
              </a:rPr>
              <a:t>a negative sign</a:t>
            </a:r>
            <a:r>
              <a:rPr lang="en"/>
              <a:t>. </a:t>
            </a:r>
            <a:endParaRPr/>
          </a:p>
          <a:p>
            <a:pPr indent="-342900" lvl="0" marL="457200" rtl="0" algn="l">
              <a:spcBef>
                <a:spcPts val="1600"/>
              </a:spcBef>
              <a:spcAft>
                <a:spcPts val="0"/>
              </a:spcAft>
              <a:buSzPts val="1800"/>
              <a:buChar char="●"/>
            </a:pPr>
            <a:r>
              <a:rPr lang="en"/>
              <a:t>0.00000075 = 7.5⨉ 10</a:t>
            </a:r>
            <a:r>
              <a:rPr lang="en">
                <a:solidFill>
                  <a:srgbClr val="FF0000"/>
                </a:solidFill>
              </a:rPr>
              <a:t>⁻⁷ </a:t>
            </a:r>
            <a:endParaRPr>
              <a:solidFill>
                <a:srgbClr val="FF0000"/>
              </a:solidFill>
            </a:endParaRPr>
          </a:p>
          <a:p>
            <a:pPr indent="-342900" lvl="0" marL="457200" rtl="0" algn="l">
              <a:spcBef>
                <a:spcPts val="0"/>
              </a:spcBef>
              <a:spcAft>
                <a:spcPts val="0"/>
              </a:spcAft>
              <a:buSzPts val="1800"/>
              <a:buChar char="●"/>
            </a:pPr>
            <a:r>
              <a:rPr lang="en"/>
              <a:t>0.000000000000034 = 3.4⨉ 10</a:t>
            </a:r>
            <a:r>
              <a:rPr lang="en">
                <a:solidFill>
                  <a:srgbClr val="FF0000"/>
                </a:solidFill>
              </a:rPr>
              <a:t>⁻¹⁴</a:t>
            </a:r>
            <a:endParaRPr>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id="400" name="Google Shape;400;p41"/>
          <p:cNvPicPr preferRelativeResize="0"/>
          <p:nvPr/>
        </p:nvPicPr>
        <p:blipFill>
          <a:blip r:embed="rId3">
            <a:alphaModFix/>
          </a:blip>
          <a:stretch>
            <a:fillRect/>
          </a:stretch>
        </p:blipFill>
        <p:spPr>
          <a:xfrm>
            <a:off x="0" y="0"/>
            <a:ext cx="9144000" cy="5143500"/>
          </a:xfrm>
          <a:prstGeom prst="rect">
            <a:avLst/>
          </a:prstGeom>
          <a:noFill/>
          <a:ln>
            <a:noFill/>
          </a:ln>
        </p:spPr>
      </p:pic>
      <p:sp>
        <p:nvSpPr>
          <p:cNvPr id="401" name="Google Shape;401;p4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 examples of numbers</a:t>
            </a:r>
            <a:endParaRPr/>
          </a:p>
        </p:txBody>
      </p:sp>
      <p:sp>
        <p:nvSpPr>
          <p:cNvPr id="402" name="Google Shape;402;p41"/>
          <p:cNvSpPr/>
          <p:nvPr/>
        </p:nvSpPr>
        <p:spPr>
          <a:xfrm>
            <a:off x="273875" y="1266175"/>
            <a:ext cx="8530200" cy="37254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41"/>
          <p:cNvSpPr txBox="1"/>
          <p:nvPr>
            <p:ph idx="1" type="body"/>
          </p:nvPr>
        </p:nvSpPr>
        <p:spPr>
          <a:xfrm>
            <a:off x="311700" y="1266175"/>
            <a:ext cx="8520600" cy="24402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u="sng"/>
              <a:t>Multiplying two numbers in standard form </a:t>
            </a:r>
            <a:endParaRPr u="sng"/>
          </a:p>
          <a:p>
            <a:pPr indent="-342900" lvl="0" marL="457200" rtl="0" algn="l">
              <a:spcBef>
                <a:spcPts val="1600"/>
              </a:spcBef>
              <a:spcAft>
                <a:spcPts val="0"/>
              </a:spcAft>
              <a:buSzPts val="1800"/>
              <a:buAutoNum type="arabicParenR"/>
            </a:pPr>
            <a:r>
              <a:rPr lang="en"/>
              <a:t>Multiply the numbers in front </a:t>
            </a:r>
            <a:endParaRPr/>
          </a:p>
          <a:p>
            <a:pPr indent="-342900" lvl="0" marL="457200" rtl="0" algn="l">
              <a:spcBef>
                <a:spcPts val="0"/>
              </a:spcBef>
              <a:spcAft>
                <a:spcPts val="0"/>
              </a:spcAft>
              <a:buSzPts val="1800"/>
              <a:buAutoNum type="arabicParenR"/>
            </a:pPr>
            <a:r>
              <a:rPr lang="en"/>
              <a:t>Add the powers of 10 </a:t>
            </a:r>
            <a:endParaRPr/>
          </a:p>
          <a:p>
            <a:pPr indent="457200" lvl="0" marL="0" rtl="0" algn="l">
              <a:spcBef>
                <a:spcPts val="1600"/>
              </a:spcBef>
              <a:spcAft>
                <a:spcPts val="1600"/>
              </a:spcAft>
              <a:buNone/>
            </a:pPr>
            <a:r>
              <a:rPr lang="en">
                <a:solidFill>
                  <a:srgbClr val="FF0000"/>
                </a:solidFill>
              </a:rPr>
              <a:t>3 ⨉ 10¹⁰ </a:t>
            </a:r>
            <a:r>
              <a:rPr lang="en"/>
              <a:t>⨉ </a:t>
            </a:r>
            <a:r>
              <a:rPr lang="en">
                <a:solidFill>
                  <a:srgbClr val="0000FF"/>
                </a:solidFill>
              </a:rPr>
              <a:t>5 ⨉ 10¹⁴ 	</a:t>
            </a:r>
            <a:r>
              <a:rPr lang="en">
                <a:solidFill>
                  <a:srgbClr val="000000"/>
                </a:solidFill>
              </a:rPr>
              <a:t>=	 </a:t>
            </a:r>
            <a:r>
              <a:rPr lang="en">
                <a:solidFill>
                  <a:srgbClr val="FF0000"/>
                </a:solidFill>
              </a:rPr>
              <a:t>3 </a:t>
            </a:r>
            <a:r>
              <a:rPr lang="en">
                <a:solidFill>
                  <a:srgbClr val="000000"/>
                </a:solidFill>
              </a:rPr>
              <a:t>⨉⁢ </a:t>
            </a:r>
            <a:r>
              <a:rPr lang="en">
                <a:solidFill>
                  <a:srgbClr val="0000FF"/>
                </a:solidFill>
              </a:rPr>
              <a:t>5 </a:t>
            </a:r>
            <a:r>
              <a:rPr lang="en">
                <a:solidFill>
                  <a:srgbClr val="000000"/>
                </a:solidFill>
              </a:rPr>
              <a:t>⨉ 10</a:t>
            </a:r>
            <a:r>
              <a:rPr lang="en">
                <a:solidFill>
                  <a:srgbClr val="FF0000"/>
                </a:solidFill>
              </a:rPr>
              <a:t>¹⁰</a:t>
            </a:r>
            <a:r>
              <a:rPr lang="en">
                <a:solidFill>
                  <a:srgbClr val="000000"/>
                </a:solidFill>
              </a:rPr>
              <a:t>⁺</a:t>
            </a:r>
            <a:r>
              <a:rPr lang="en">
                <a:solidFill>
                  <a:srgbClr val="0000FF"/>
                </a:solidFill>
              </a:rPr>
              <a:t>¹⁴ 	</a:t>
            </a:r>
            <a:r>
              <a:rPr lang="en">
                <a:solidFill>
                  <a:srgbClr val="6AA84F"/>
                </a:solidFill>
              </a:rPr>
              <a:t>= 	15 ⨉ 10²⁴ = 1.5 ⨉ 10²⁵</a:t>
            </a:r>
            <a:endParaRPr>
              <a:solidFill>
                <a:srgbClr val="6AA84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5"/>
          <p:cNvSpPr txBox="1"/>
          <p:nvPr>
            <p:ph type="title"/>
          </p:nvPr>
        </p:nvSpPr>
        <p:spPr>
          <a:xfrm>
            <a:off x="311700" y="445025"/>
            <a:ext cx="8520600" cy="7074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t>Introducing the Project</a:t>
            </a:r>
            <a:endParaRPr/>
          </a:p>
        </p:txBody>
      </p:sp>
      <p:sp>
        <p:nvSpPr>
          <p:cNvPr id="89" name="Google Shape;89;p15"/>
          <p:cNvSpPr txBox="1"/>
          <p:nvPr>
            <p:ph idx="1" type="body"/>
          </p:nvPr>
        </p:nvSpPr>
        <p:spPr>
          <a:xfrm>
            <a:off x="277800" y="1152425"/>
            <a:ext cx="4294200" cy="18834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Over the next few lessons, you will be working in teams to build up and present a mathematical model of a planet.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457200" rtl="0" algn="l">
              <a:spcBef>
                <a:spcPts val="1600"/>
              </a:spcBef>
              <a:spcAft>
                <a:spcPts val="1600"/>
              </a:spcAft>
              <a:buNone/>
            </a:pPr>
            <a:r>
              <a:t/>
            </a:r>
            <a:endParaRPr/>
          </a:p>
        </p:txBody>
      </p:sp>
      <p:sp>
        <p:nvSpPr>
          <p:cNvPr id="90" name="Google Shape;90;p15"/>
          <p:cNvSpPr txBox="1"/>
          <p:nvPr/>
        </p:nvSpPr>
        <p:spPr>
          <a:xfrm>
            <a:off x="277800" y="2701175"/>
            <a:ext cx="4108200" cy="30000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2"/>
              </a:buClr>
              <a:buSzPts val="1800"/>
              <a:buFont typeface="Open Sans"/>
              <a:buChar char="●"/>
            </a:pPr>
            <a:r>
              <a:rPr lang="en" sz="1800">
                <a:solidFill>
                  <a:schemeClr val="dk2"/>
                </a:solidFill>
                <a:latin typeface="Open Sans"/>
                <a:ea typeface="Open Sans"/>
                <a:cs typeface="Open Sans"/>
                <a:sym typeface="Open Sans"/>
              </a:rPr>
              <a:t>This project is intended not just to teach you maths but also to teach you how maths is used in the real world - by managers, designers, researchers and data scientists, among other roles! </a:t>
            </a:r>
            <a:endParaRPr/>
          </a:p>
        </p:txBody>
      </p:sp>
      <p:pic>
        <p:nvPicPr>
          <p:cNvPr id="91" name="Google Shape;91;p15"/>
          <p:cNvPicPr preferRelativeResize="0"/>
          <p:nvPr/>
        </p:nvPicPr>
        <p:blipFill>
          <a:blip r:embed="rId3">
            <a:alphaModFix/>
          </a:blip>
          <a:stretch>
            <a:fillRect/>
          </a:stretch>
        </p:blipFill>
        <p:spPr>
          <a:xfrm>
            <a:off x="4571994" y="627311"/>
            <a:ext cx="1680795" cy="1707075"/>
          </a:xfrm>
          <a:prstGeom prst="rect">
            <a:avLst/>
          </a:prstGeom>
          <a:noFill/>
          <a:ln>
            <a:noFill/>
          </a:ln>
        </p:spPr>
      </p:pic>
      <p:pic>
        <p:nvPicPr>
          <p:cNvPr id="92" name="Google Shape;92;p15"/>
          <p:cNvPicPr preferRelativeResize="0"/>
          <p:nvPr/>
        </p:nvPicPr>
        <p:blipFill>
          <a:blip r:embed="rId4">
            <a:alphaModFix/>
          </a:blip>
          <a:stretch>
            <a:fillRect/>
          </a:stretch>
        </p:blipFill>
        <p:spPr>
          <a:xfrm>
            <a:off x="5913815" y="148675"/>
            <a:ext cx="752350" cy="764114"/>
          </a:xfrm>
          <a:prstGeom prst="rect">
            <a:avLst/>
          </a:prstGeom>
          <a:noFill/>
          <a:ln>
            <a:noFill/>
          </a:ln>
        </p:spPr>
      </p:pic>
      <p:pic>
        <p:nvPicPr>
          <p:cNvPr id="93" name="Google Shape;93;p15"/>
          <p:cNvPicPr preferRelativeResize="0"/>
          <p:nvPr/>
        </p:nvPicPr>
        <p:blipFill>
          <a:blip r:embed="rId5">
            <a:alphaModFix/>
          </a:blip>
          <a:stretch>
            <a:fillRect/>
          </a:stretch>
        </p:blipFill>
        <p:spPr>
          <a:xfrm>
            <a:off x="5682327" y="736504"/>
            <a:ext cx="3862672" cy="3770230"/>
          </a:xfrm>
          <a:prstGeom prst="rect">
            <a:avLst/>
          </a:prstGeom>
          <a:noFill/>
          <a:ln>
            <a:noFill/>
          </a:ln>
        </p:spPr>
      </p:pic>
      <p:pic>
        <p:nvPicPr>
          <p:cNvPr id="94" name="Google Shape;94;p15"/>
          <p:cNvPicPr preferRelativeResize="0"/>
          <p:nvPr/>
        </p:nvPicPr>
        <p:blipFill>
          <a:blip r:embed="rId6">
            <a:alphaModFix/>
          </a:blip>
          <a:stretch>
            <a:fillRect/>
          </a:stretch>
        </p:blipFill>
        <p:spPr>
          <a:xfrm>
            <a:off x="4056925" y="2993910"/>
            <a:ext cx="4232988" cy="2149590"/>
          </a:xfrm>
          <a:prstGeom prst="rect">
            <a:avLst/>
          </a:prstGeom>
          <a:noFill/>
          <a:ln>
            <a:noFill/>
          </a:ln>
        </p:spPr>
      </p:pic>
      <p:pic>
        <p:nvPicPr>
          <p:cNvPr id="95" name="Google Shape;95;p15"/>
          <p:cNvPicPr preferRelativeResize="0"/>
          <p:nvPr/>
        </p:nvPicPr>
        <p:blipFill>
          <a:blip r:embed="rId7">
            <a:alphaModFix/>
          </a:blip>
          <a:stretch>
            <a:fillRect/>
          </a:stretch>
        </p:blipFill>
        <p:spPr>
          <a:xfrm>
            <a:off x="4171050" y="2040350"/>
            <a:ext cx="1520075" cy="15140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pic>
        <p:nvPicPr>
          <p:cNvPr id="408" name="Google Shape;408;p42"/>
          <p:cNvPicPr preferRelativeResize="0"/>
          <p:nvPr/>
        </p:nvPicPr>
        <p:blipFill>
          <a:blip r:embed="rId3">
            <a:alphaModFix/>
          </a:blip>
          <a:stretch>
            <a:fillRect/>
          </a:stretch>
        </p:blipFill>
        <p:spPr>
          <a:xfrm>
            <a:off x="0" y="0"/>
            <a:ext cx="9144000" cy="5143500"/>
          </a:xfrm>
          <a:prstGeom prst="rect">
            <a:avLst/>
          </a:prstGeom>
          <a:noFill/>
          <a:ln>
            <a:noFill/>
          </a:ln>
        </p:spPr>
      </p:pic>
      <p:sp>
        <p:nvSpPr>
          <p:cNvPr id="409" name="Google Shape;409;p4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 examples of numbers</a:t>
            </a:r>
            <a:endParaRPr/>
          </a:p>
        </p:txBody>
      </p:sp>
      <p:sp>
        <p:nvSpPr>
          <p:cNvPr id="410" name="Google Shape;410;p42"/>
          <p:cNvSpPr/>
          <p:nvPr/>
        </p:nvSpPr>
        <p:spPr>
          <a:xfrm>
            <a:off x="273875" y="1266175"/>
            <a:ext cx="8530200" cy="37254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42"/>
          <p:cNvSpPr txBox="1"/>
          <p:nvPr>
            <p:ph idx="1" type="body"/>
          </p:nvPr>
        </p:nvSpPr>
        <p:spPr>
          <a:xfrm>
            <a:off x="311700" y="1266175"/>
            <a:ext cx="8520600" cy="24402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u="sng"/>
              <a:t>Multiplying two numbers in standard form </a:t>
            </a:r>
            <a:endParaRPr u="sng"/>
          </a:p>
          <a:p>
            <a:pPr indent="-342900" lvl="0" marL="457200" rtl="0" algn="l">
              <a:spcBef>
                <a:spcPts val="1600"/>
              </a:spcBef>
              <a:spcAft>
                <a:spcPts val="0"/>
              </a:spcAft>
              <a:buSzPts val="1800"/>
              <a:buAutoNum type="arabicParenR"/>
            </a:pPr>
            <a:r>
              <a:rPr lang="en"/>
              <a:t>Multiply the numbers in front </a:t>
            </a:r>
            <a:endParaRPr/>
          </a:p>
          <a:p>
            <a:pPr indent="-342900" lvl="0" marL="457200" rtl="0" algn="l">
              <a:spcBef>
                <a:spcPts val="0"/>
              </a:spcBef>
              <a:spcAft>
                <a:spcPts val="0"/>
              </a:spcAft>
              <a:buSzPts val="1800"/>
              <a:buAutoNum type="arabicParenR"/>
            </a:pPr>
            <a:r>
              <a:rPr lang="en"/>
              <a:t>Add the powers of 10 </a:t>
            </a:r>
            <a:endParaRPr/>
          </a:p>
          <a:p>
            <a:pPr indent="457200" lvl="0" marL="0" rtl="0" algn="l">
              <a:spcBef>
                <a:spcPts val="1600"/>
              </a:spcBef>
              <a:spcAft>
                <a:spcPts val="1600"/>
              </a:spcAft>
              <a:buNone/>
            </a:pPr>
            <a:r>
              <a:rPr lang="en">
                <a:solidFill>
                  <a:srgbClr val="FF0000"/>
                </a:solidFill>
              </a:rPr>
              <a:t>3 ⨉ 10¹⁰ </a:t>
            </a:r>
            <a:r>
              <a:rPr lang="en"/>
              <a:t>⨉ </a:t>
            </a:r>
            <a:r>
              <a:rPr lang="en">
                <a:solidFill>
                  <a:srgbClr val="0000FF"/>
                </a:solidFill>
              </a:rPr>
              <a:t>5 ⨉ 10¹⁴ 	</a:t>
            </a:r>
            <a:r>
              <a:rPr lang="en">
                <a:solidFill>
                  <a:srgbClr val="000000"/>
                </a:solidFill>
              </a:rPr>
              <a:t>=	 </a:t>
            </a:r>
            <a:r>
              <a:rPr lang="en">
                <a:solidFill>
                  <a:srgbClr val="FF0000"/>
                </a:solidFill>
              </a:rPr>
              <a:t>3 </a:t>
            </a:r>
            <a:r>
              <a:rPr lang="en">
                <a:solidFill>
                  <a:srgbClr val="000000"/>
                </a:solidFill>
              </a:rPr>
              <a:t>⨉⁢ </a:t>
            </a:r>
            <a:r>
              <a:rPr lang="en">
                <a:solidFill>
                  <a:srgbClr val="0000FF"/>
                </a:solidFill>
              </a:rPr>
              <a:t>5 </a:t>
            </a:r>
            <a:r>
              <a:rPr lang="en">
                <a:solidFill>
                  <a:srgbClr val="000000"/>
                </a:solidFill>
              </a:rPr>
              <a:t>⨉ 10</a:t>
            </a:r>
            <a:r>
              <a:rPr lang="en">
                <a:solidFill>
                  <a:srgbClr val="FF0000"/>
                </a:solidFill>
              </a:rPr>
              <a:t>¹⁰</a:t>
            </a:r>
            <a:r>
              <a:rPr lang="en">
                <a:solidFill>
                  <a:srgbClr val="000000"/>
                </a:solidFill>
              </a:rPr>
              <a:t>⁺</a:t>
            </a:r>
            <a:r>
              <a:rPr lang="en">
                <a:solidFill>
                  <a:srgbClr val="0000FF"/>
                </a:solidFill>
              </a:rPr>
              <a:t>¹⁴ 	</a:t>
            </a:r>
            <a:r>
              <a:rPr lang="en">
                <a:solidFill>
                  <a:srgbClr val="6AA84F"/>
                </a:solidFill>
              </a:rPr>
              <a:t>= 	15 ⨉ 10²⁴ = 1.5 ⨉ 10²⁵</a:t>
            </a:r>
            <a:endParaRPr>
              <a:solidFill>
                <a:srgbClr val="6AA84F"/>
              </a:solidFill>
            </a:endParaRPr>
          </a:p>
        </p:txBody>
      </p:sp>
      <p:sp>
        <p:nvSpPr>
          <p:cNvPr id="412" name="Google Shape;412;p42"/>
          <p:cNvSpPr txBox="1"/>
          <p:nvPr>
            <p:ph idx="1" type="body"/>
          </p:nvPr>
        </p:nvSpPr>
        <p:spPr>
          <a:xfrm>
            <a:off x="299000" y="3133450"/>
            <a:ext cx="8520600" cy="18351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u="sng"/>
              <a:t>Dividing two numbers in standard form </a:t>
            </a:r>
            <a:endParaRPr u="sng"/>
          </a:p>
          <a:p>
            <a:pPr indent="-342900" lvl="0" marL="457200" rtl="0" algn="l">
              <a:spcBef>
                <a:spcPts val="1600"/>
              </a:spcBef>
              <a:spcAft>
                <a:spcPts val="0"/>
              </a:spcAft>
              <a:buSzPts val="1800"/>
              <a:buAutoNum type="arabicParenR"/>
            </a:pPr>
            <a:r>
              <a:rPr lang="en"/>
              <a:t>Divide the numbers in front </a:t>
            </a:r>
            <a:endParaRPr/>
          </a:p>
          <a:p>
            <a:pPr indent="-342900" lvl="0" marL="457200" rtl="0" algn="l">
              <a:spcBef>
                <a:spcPts val="0"/>
              </a:spcBef>
              <a:spcAft>
                <a:spcPts val="0"/>
              </a:spcAft>
              <a:buSzPts val="1800"/>
              <a:buAutoNum type="arabicParenR"/>
            </a:pPr>
            <a:r>
              <a:rPr lang="en"/>
              <a:t>Subtract the powers of 10 </a:t>
            </a:r>
            <a:endParaRPr/>
          </a:p>
          <a:p>
            <a:pPr indent="457200" lvl="0" marL="0" rtl="0" algn="l">
              <a:spcBef>
                <a:spcPts val="1600"/>
              </a:spcBef>
              <a:spcAft>
                <a:spcPts val="1600"/>
              </a:spcAft>
              <a:buNone/>
            </a:pPr>
            <a:r>
              <a:rPr lang="en">
                <a:solidFill>
                  <a:srgbClr val="FF0000"/>
                </a:solidFill>
              </a:rPr>
              <a:t>8 ⨉ 10⁹ </a:t>
            </a:r>
            <a:r>
              <a:rPr lang="en"/>
              <a:t>÷ </a:t>
            </a:r>
            <a:r>
              <a:rPr lang="en">
                <a:solidFill>
                  <a:srgbClr val="0000FF"/>
                </a:solidFill>
              </a:rPr>
              <a:t>4 ⨉ 10⁴ 		</a:t>
            </a:r>
            <a:r>
              <a:rPr lang="en">
                <a:solidFill>
                  <a:srgbClr val="000000"/>
                </a:solidFill>
              </a:rPr>
              <a:t>=	 (</a:t>
            </a:r>
            <a:r>
              <a:rPr lang="en">
                <a:solidFill>
                  <a:srgbClr val="FF0000"/>
                </a:solidFill>
              </a:rPr>
              <a:t>8 </a:t>
            </a:r>
            <a:r>
              <a:rPr lang="en">
                <a:solidFill>
                  <a:srgbClr val="000000"/>
                </a:solidFill>
              </a:rPr>
              <a:t>÷ </a:t>
            </a:r>
            <a:r>
              <a:rPr lang="en">
                <a:solidFill>
                  <a:srgbClr val="0000FF"/>
                </a:solidFill>
              </a:rPr>
              <a:t>4</a:t>
            </a:r>
            <a:r>
              <a:rPr lang="en">
                <a:solidFill>
                  <a:srgbClr val="000000"/>
                </a:solidFill>
              </a:rPr>
              <a:t>)</a:t>
            </a:r>
            <a:r>
              <a:rPr lang="en">
                <a:solidFill>
                  <a:srgbClr val="0000FF"/>
                </a:solidFill>
              </a:rPr>
              <a:t> </a:t>
            </a:r>
            <a:r>
              <a:rPr lang="en">
                <a:solidFill>
                  <a:srgbClr val="000000"/>
                </a:solidFill>
              </a:rPr>
              <a:t>⨉ 10</a:t>
            </a:r>
            <a:r>
              <a:rPr lang="en">
                <a:solidFill>
                  <a:srgbClr val="FF0000"/>
                </a:solidFill>
              </a:rPr>
              <a:t>⁹</a:t>
            </a:r>
            <a:r>
              <a:rPr lang="en">
                <a:solidFill>
                  <a:srgbClr val="000000"/>
                </a:solidFill>
              </a:rPr>
              <a:t>⁻</a:t>
            </a:r>
            <a:r>
              <a:rPr lang="en">
                <a:solidFill>
                  <a:srgbClr val="0000FF"/>
                </a:solidFill>
              </a:rPr>
              <a:t>⁴ 	</a:t>
            </a:r>
            <a:r>
              <a:rPr lang="en">
                <a:solidFill>
                  <a:srgbClr val="6AA84F"/>
                </a:solidFill>
              </a:rPr>
              <a:t>=	 2 ⨉ 10⁵</a:t>
            </a:r>
            <a:endParaRPr>
              <a:solidFill>
                <a:srgbClr val="6AA84F"/>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4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 multiplying and dividing numbers </a:t>
            </a:r>
            <a:endParaRPr/>
          </a:p>
        </p:txBody>
      </p:sp>
      <p:sp>
        <p:nvSpPr>
          <p:cNvPr id="418" name="Google Shape;418;p43"/>
          <p:cNvSpPr txBox="1"/>
          <p:nvPr>
            <p:ph idx="1" type="body"/>
          </p:nvPr>
        </p:nvSpPr>
        <p:spPr>
          <a:xfrm>
            <a:off x="311700" y="1152475"/>
            <a:ext cx="8520600" cy="222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0" lvl="0" marL="0" rtl="0" algn="ctr">
              <a:spcBef>
                <a:spcPts val="1600"/>
              </a:spcBef>
              <a:spcAft>
                <a:spcPts val="1600"/>
              </a:spcAft>
              <a:buNone/>
            </a:pPr>
            <a:r>
              <a:rPr lang="en"/>
              <a:t>Have a go at </a:t>
            </a:r>
            <a:r>
              <a:rPr lang="en" u="sng"/>
              <a:t>Standard Form Questions 5, 6, and 7</a:t>
            </a:r>
            <a:r>
              <a:rPr lang="en"/>
              <a:t> on the Worksheet!</a:t>
            </a:r>
            <a:endParaRPr/>
          </a:p>
        </p:txBody>
      </p:sp>
      <p:sp>
        <p:nvSpPr>
          <p:cNvPr id="419" name="Google Shape;419;p43"/>
          <p:cNvSpPr txBox="1"/>
          <p:nvPr/>
        </p:nvSpPr>
        <p:spPr>
          <a:xfrm>
            <a:off x="1852500" y="3797750"/>
            <a:ext cx="6087600" cy="92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4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 multiplying and dividing numbers </a:t>
            </a:r>
            <a:endParaRPr/>
          </a:p>
        </p:txBody>
      </p:sp>
      <p:sp>
        <p:nvSpPr>
          <p:cNvPr id="425" name="Google Shape;425;p44"/>
          <p:cNvSpPr txBox="1"/>
          <p:nvPr>
            <p:ph idx="1" type="body"/>
          </p:nvPr>
        </p:nvSpPr>
        <p:spPr>
          <a:xfrm>
            <a:off x="311700" y="1152475"/>
            <a:ext cx="8620500" cy="22242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t/>
            </a:r>
            <a:endParaRPr sz="1400">
              <a:solidFill>
                <a:srgbClr val="000000"/>
              </a:solidFill>
              <a:latin typeface="Arial"/>
              <a:ea typeface="Arial"/>
              <a:cs typeface="Arial"/>
              <a:sym typeface="Arial"/>
            </a:endParaRPr>
          </a:p>
          <a:p>
            <a:pPr indent="0" lvl="0" marL="457200" rtl="0" algn="l">
              <a:spcBef>
                <a:spcPts val="0"/>
              </a:spcBef>
              <a:spcAft>
                <a:spcPts val="0"/>
              </a:spcAft>
              <a:buNone/>
            </a:pPr>
            <a:r>
              <a:t/>
            </a:r>
            <a:endParaRPr sz="1400">
              <a:solidFill>
                <a:srgbClr val="000000"/>
              </a:solidFill>
              <a:latin typeface="Arial"/>
              <a:ea typeface="Arial"/>
              <a:cs typeface="Arial"/>
              <a:sym typeface="Arial"/>
            </a:endParaRPr>
          </a:p>
          <a:p>
            <a:pPr indent="-317500" lvl="0" marL="457200" rtl="0" algn="l">
              <a:spcBef>
                <a:spcPts val="0"/>
              </a:spcBef>
              <a:spcAft>
                <a:spcPts val="0"/>
              </a:spcAft>
              <a:buClr>
                <a:srgbClr val="000000"/>
              </a:buClr>
              <a:buSzPts val="1400"/>
              <a:buFont typeface="Arial"/>
              <a:buAutoNum type="arabicPeriod"/>
            </a:pPr>
            <a:r>
              <a:rPr lang="en" sz="1400">
                <a:solidFill>
                  <a:srgbClr val="000000"/>
                </a:solidFill>
                <a:latin typeface="Arial"/>
                <a:ea typeface="Arial"/>
                <a:cs typeface="Arial"/>
                <a:sym typeface="Arial"/>
              </a:rPr>
              <a:t>Express 6,000,000,000,000,000,000,000,000kg in standard form. (This is the mass of the Earth, M) </a:t>
            </a:r>
            <a:endParaRPr sz="1400">
              <a:solidFill>
                <a:srgbClr val="000000"/>
              </a:solidFill>
              <a:latin typeface="Arial"/>
              <a:ea typeface="Arial"/>
              <a:cs typeface="Arial"/>
              <a:sym typeface="Arial"/>
            </a:endParaRPr>
          </a:p>
          <a:p>
            <a:pPr indent="0" lvl="0" marL="457200" rtl="0" algn="l">
              <a:spcBef>
                <a:spcPts val="0"/>
              </a:spcBef>
              <a:spcAft>
                <a:spcPts val="0"/>
              </a:spcAft>
              <a:buNone/>
            </a:pPr>
            <a:r>
              <a:t/>
            </a:r>
            <a:endParaRPr sz="1400">
              <a:solidFill>
                <a:srgbClr val="000000"/>
              </a:solidFill>
              <a:latin typeface="Arial"/>
              <a:ea typeface="Arial"/>
              <a:cs typeface="Arial"/>
              <a:sym typeface="Arial"/>
            </a:endParaRPr>
          </a:p>
          <a:p>
            <a:pPr indent="0" lvl="0" marL="457200" rtl="0" algn="ctr">
              <a:spcBef>
                <a:spcPts val="0"/>
              </a:spcBef>
              <a:spcAft>
                <a:spcPts val="0"/>
              </a:spcAft>
              <a:buNone/>
            </a:pPr>
            <a:r>
              <a:rPr lang="en" sz="1400">
                <a:solidFill>
                  <a:srgbClr val="0000FF"/>
                </a:solidFill>
                <a:latin typeface="Arial"/>
                <a:ea typeface="Arial"/>
                <a:cs typeface="Arial"/>
                <a:sym typeface="Arial"/>
              </a:rPr>
              <a:t>6.0 ⨉ 10²⁴ kg</a:t>
            </a:r>
            <a:endParaRPr sz="1400">
              <a:solidFill>
                <a:srgbClr val="0000FF"/>
              </a:solidFill>
              <a:latin typeface="Arial"/>
              <a:ea typeface="Arial"/>
              <a:cs typeface="Arial"/>
              <a:sym typeface="Arial"/>
            </a:endParaRPr>
          </a:p>
          <a:p>
            <a:pPr indent="0" lvl="0" marL="457200" rtl="0" algn="l">
              <a:spcBef>
                <a:spcPts val="0"/>
              </a:spcBef>
              <a:spcAft>
                <a:spcPts val="0"/>
              </a:spcAft>
              <a:buNone/>
            </a:pPr>
            <a:r>
              <a:t/>
            </a:r>
            <a:endParaRPr sz="1400">
              <a:solidFill>
                <a:srgbClr val="000000"/>
              </a:solidFill>
              <a:latin typeface="Arial"/>
              <a:ea typeface="Arial"/>
              <a:cs typeface="Arial"/>
              <a:sym typeface="Arial"/>
            </a:endParaRPr>
          </a:p>
          <a:p>
            <a:pPr indent="-317500" lvl="0" marL="457200" rtl="0" algn="l">
              <a:spcBef>
                <a:spcPts val="0"/>
              </a:spcBef>
              <a:spcAft>
                <a:spcPts val="0"/>
              </a:spcAft>
              <a:buClr>
                <a:srgbClr val="000000"/>
              </a:buClr>
              <a:buSzPts val="1400"/>
              <a:buFont typeface="Arial"/>
              <a:buAutoNum type="arabicPeriod"/>
            </a:pPr>
            <a:r>
              <a:rPr lang="en" sz="1400">
                <a:solidFill>
                  <a:srgbClr val="000000"/>
                </a:solidFill>
                <a:latin typeface="Arial"/>
                <a:ea typeface="Arial"/>
                <a:cs typeface="Arial"/>
                <a:sym typeface="Arial"/>
              </a:rPr>
              <a:t>If the radius of the Earth is r = 6.4 x 10⁶m, calculate r². </a:t>
            </a:r>
            <a:endParaRPr sz="1400">
              <a:solidFill>
                <a:srgbClr val="000000"/>
              </a:solidFill>
              <a:latin typeface="Arial"/>
              <a:ea typeface="Arial"/>
              <a:cs typeface="Arial"/>
              <a:sym typeface="Arial"/>
            </a:endParaRPr>
          </a:p>
          <a:p>
            <a:pPr indent="0" lvl="0" marL="457200" rtl="0" algn="l">
              <a:spcBef>
                <a:spcPts val="0"/>
              </a:spcBef>
              <a:spcAft>
                <a:spcPts val="0"/>
              </a:spcAft>
              <a:buNone/>
            </a:pPr>
            <a:r>
              <a:t/>
            </a:r>
            <a:endParaRPr sz="1400">
              <a:solidFill>
                <a:srgbClr val="000000"/>
              </a:solidFill>
              <a:latin typeface="Arial"/>
              <a:ea typeface="Arial"/>
              <a:cs typeface="Arial"/>
              <a:sym typeface="Arial"/>
            </a:endParaRPr>
          </a:p>
          <a:p>
            <a:pPr indent="0" lvl="0" marL="0" rtl="0" algn="l">
              <a:spcBef>
                <a:spcPts val="0"/>
              </a:spcBef>
              <a:spcAft>
                <a:spcPts val="0"/>
              </a:spcAft>
              <a:buNone/>
            </a:pPr>
            <a:r>
              <a:rPr lang="en" sz="1400">
                <a:solidFill>
                  <a:srgbClr val="0000FF"/>
                </a:solidFill>
                <a:latin typeface="Arial"/>
                <a:ea typeface="Arial"/>
                <a:cs typeface="Arial"/>
                <a:sym typeface="Arial"/>
              </a:rPr>
              <a:t>r² =(6.4⨉10⁶m)² 		= 	(6.4⨉10⁶m)² ⨉ (6.4⨉10⁶m)² 	=	(6.4⨉6.4) ⨉ 10⁶⁺⁶m² 	=	</a:t>
            </a:r>
            <a:r>
              <a:rPr b="1" lang="en" sz="1400">
                <a:solidFill>
                  <a:srgbClr val="0000FF"/>
                </a:solidFill>
                <a:latin typeface="Arial"/>
                <a:ea typeface="Arial"/>
                <a:cs typeface="Arial"/>
                <a:sym typeface="Arial"/>
              </a:rPr>
              <a:t>4.1 ⨉ 10¹³m²</a:t>
            </a:r>
            <a:endParaRPr b="1" sz="1400">
              <a:solidFill>
                <a:srgbClr val="0000FF"/>
              </a:solidFill>
              <a:latin typeface="Arial"/>
              <a:ea typeface="Arial"/>
              <a:cs typeface="Arial"/>
              <a:sym typeface="Arial"/>
            </a:endParaRPr>
          </a:p>
          <a:p>
            <a:pPr indent="0" lvl="0" marL="457200" rtl="0" algn="l">
              <a:spcBef>
                <a:spcPts val="0"/>
              </a:spcBef>
              <a:spcAft>
                <a:spcPts val="0"/>
              </a:spcAft>
              <a:buNone/>
            </a:pPr>
            <a:r>
              <a:t/>
            </a:r>
            <a:endParaRPr sz="1400">
              <a:solidFill>
                <a:srgbClr val="000000"/>
              </a:solidFill>
              <a:latin typeface="Arial"/>
              <a:ea typeface="Arial"/>
              <a:cs typeface="Arial"/>
              <a:sym typeface="Arial"/>
            </a:endParaRPr>
          </a:p>
          <a:p>
            <a:pPr indent="0" lvl="0" marL="0" rtl="0" algn="l">
              <a:spcBef>
                <a:spcPts val="0"/>
              </a:spcBef>
              <a:spcAft>
                <a:spcPts val="160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4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Standard form - multiplying and dividing numbers </a:t>
            </a:r>
            <a:endParaRPr/>
          </a:p>
        </p:txBody>
      </p:sp>
      <p:sp>
        <p:nvSpPr>
          <p:cNvPr id="431" name="Google Shape;431;p45"/>
          <p:cNvSpPr txBox="1"/>
          <p:nvPr>
            <p:ph idx="1" type="body"/>
          </p:nvPr>
        </p:nvSpPr>
        <p:spPr>
          <a:xfrm>
            <a:off x="311700" y="1152475"/>
            <a:ext cx="8520600" cy="222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400">
              <a:solidFill>
                <a:srgbClr val="0000FF"/>
              </a:solidFill>
              <a:latin typeface="Arial"/>
              <a:ea typeface="Arial"/>
              <a:cs typeface="Arial"/>
              <a:sym typeface="Arial"/>
            </a:endParaRPr>
          </a:p>
          <a:p>
            <a:pPr indent="0" lvl="0" marL="457200" rtl="0" algn="l">
              <a:spcBef>
                <a:spcPts val="0"/>
              </a:spcBef>
              <a:spcAft>
                <a:spcPts val="0"/>
              </a:spcAft>
              <a:buNone/>
            </a:pPr>
            <a:r>
              <a:t/>
            </a:r>
            <a:endParaRPr sz="1400">
              <a:solidFill>
                <a:srgbClr val="000000"/>
              </a:solidFill>
              <a:latin typeface="Arial"/>
              <a:ea typeface="Arial"/>
              <a:cs typeface="Arial"/>
              <a:sym typeface="Arial"/>
            </a:endParaRPr>
          </a:p>
          <a:p>
            <a:pPr indent="0" lvl="0" marL="0" rtl="0" algn="l">
              <a:spcBef>
                <a:spcPts val="0"/>
              </a:spcBef>
              <a:spcAft>
                <a:spcPts val="0"/>
              </a:spcAft>
              <a:buNone/>
            </a:pPr>
            <a:r>
              <a:rPr lang="en" sz="1400">
                <a:solidFill>
                  <a:srgbClr val="000000"/>
                </a:solidFill>
                <a:latin typeface="Arial"/>
                <a:ea typeface="Arial"/>
                <a:cs typeface="Arial"/>
                <a:sym typeface="Arial"/>
              </a:rPr>
              <a:t>3.  If a falling object accelerates at </a:t>
            </a:r>
            <a:endParaRPr sz="1400">
              <a:solidFill>
                <a:srgbClr val="000000"/>
              </a:solidFill>
              <a:latin typeface="Arial"/>
              <a:ea typeface="Arial"/>
              <a:cs typeface="Arial"/>
              <a:sym typeface="Arial"/>
            </a:endParaRPr>
          </a:p>
          <a:p>
            <a:pPr indent="0" lvl="0" marL="457200" rtl="0" algn="ctr">
              <a:spcBef>
                <a:spcPts val="0"/>
              </a:spcBef>
              <a:spcAft>
                <a:spcPts val="0"/>
              </a:spcAft>
              <a:buNone/>
            </a:pPr>
            <a:r>
              <a:rPr lang="en" sz="1400">
                <a:solidFill>
                  <a:srgbClr val="000000"/>
                </a:solidFill>
                <a:latin typeface="Arial"/>
                <a:ea typeface="Arial"/>
                <a:cs typeface="Arial"/>
                <a:sym typeface="Arial"/>
              </a:rPr>
              <a:t>g = 6.7 ⨉ 10⁻¹¹ (M ÷ r²)</a:t>
            </a:r>
            <a:endParaRPr sz="1400">
              <a:solidFill>
                <a:srgbClr val="000000"/>
              </a:solidFill>
              <a:latin typeface="Arial"/>
              <a:ea typeface="Arial"/>
              <a:cs typeface="Arial"/>
              <a:sym typeface="Arial"/>
            </a:endParaRPr>
          </a:p>
          <a:p>
            <a:pPr indent="0" lvl="0" marL="457200" rtl="0" algn="l">
              <a:spcBef>
                <a:spcPts val="0"/>
              </a:spcBef>
              <a:spcAft>
                <a:spcPts val="0"/>
              </a:spcAft>
              <a:buNone/>
            </a:pPr>
            <a:r>
              <a:rPr lang="en" sz="1400">
                <a:solidFill>
                  <a:srgbClr val="000000"/>
                </a:solidFill>
                <a:latin typeface="Arial"/>
                <a:ea typeface="Arial"/>
                <a:cs typeface="Arial"/>
                <a:sym typeface="Arial"/>
              </a:rPr>
              <a:t>calculate the acceleration of objects falling at the Earth’s surface. </a:t>
            </a:r>
            <a:endParaRPr sz="1400">
              <a:solidFill>
                <a:srgbClr val="000000"/>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g = (6.7⨉10⁻¹¹) ⨉ (6.0⨉10²⁴) ÷ (4.1⨉10¹³) = 9.8m/s⁻²</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(This is the acceleration due to gravity - if you drop anything on the surface of the Earth, it always increases its velocity at a rate of 9.8 meters per second per second!)</a:t>
            </a:r>
            <a:endParaRPr sz="1400">
              <a:solidFill>
                <a:srgbClr val="0000FF"/>
              </a:solidFill>
              <a:latin typeface="Arial"/>
              <a:ea typeface="Arial"/>
              <a:cs typeface="Arial"/>
              <a:sym typeface="Arial"/>
            </a:endParaRPr>
          </a:p>
          <a:p>
            <a:pPr indent="0" lvl="0" marL="0" rtl="0" algn="l">
              <a:spcBef>
                <a:spcPts val="0"/>
              </a:spcBef>
              <a:spcAft>
                <a:spcPts val="1600"/>
              </a:spcAft>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pic>
        <p:nvPicPr>
          <p:cNvPr id="436" name="Google Shape;436;p46"/>
          <p:cNvPicPr preferRelativeResize="0"/>
          <p:nvPr/>
        </p:nvPicPr>
        <p:blipFill rotWithShape="1">
          <a:blip r:embed="rId3">
            <a:alphaModFix/>
          </a:blip>
          <a:srcRect b="2056" l="0" r="0" t="0"/>
          <a:stretch/>
        </p:blipFill>
        <p:spPr>
          <a:xfrm>
            <a:off x="0" y="0"/>
            <a:ext cx="9142872" cy="5037673"/>
          </a:xfrm>
          <a:prstGeom prst="rect">
            <a:avLst/>
          </a:prstGeom>
          <a:noFill/>
          <a:ln>
            <a:noFill/>
          </a:ln>
        </p:spPr>
      </p:pic>
      <p:sp>
        <p:nvSpPr>
          <p:cNvPr id="437" name="Google Shape;437;p46"/>
          <p:cNvSpPr txBox="1"/>
          <p:nvPr>
            <p:ph type="title"/>
          </p:nvPr>
        </p:nvSpPr>
        <p:spPr>
          <a:xfrm>
            <a:off x="1016400" y="1365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Using standard form in Planet X</a:t>
            </a:r>
            <a:endParaRPr/>
          </a:p>
        </p:txBody>
      </p:sp>
      <p:sp>
        <p:nvSpPr>
          <p:cNvPr id="438" name="Google Shape;438;p46"/>
          <p:cNvSpPr txBox="1"/>
          <p:nvPr/>
        </p:nvSpPr>
        <p:spPr>
          <a:xfrm>
            <a:off x="274725" y="848025"/>
            <a:ext cx="4226700" cy="40560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Planets are very large objects, and often it’s often more useful to give sizes in standard form.</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a:t>What are layer thickness (km) in standard form? </a:t>
            </a:r>
            <a:endParaRPr/>
          </a:p>
          <a:p>
            <a:pPr indent="0" lvl="0" marL="0" rtl="0" algn="l">
              <a:spcBef>
                <a:spcPts val="0"/>
              </a:spcBef>
              <a:spcAft>
                <a:spcPts val="0"/>
              </a:spcAft>
              <a:buNone/>
            </a:pPr>
            <a:r>
              <a:t/>
            </a:r>
            <a:endParaRPr sz="1800"/>
          </a:p>
          <a:p>
            <a:pPr indent="0" lvl="0" marL="0" rtl="0" algn="l">
              <a:spcBef>
                <a:spcPts val="0"/>
              </a:spcBef>
              <a:spcAft>
                <a:spcPts val="0"/>
              </a:spcAft>
              <a:buNone/>
            </a:pPr>
            <a:r>
              <a:rPr b="1" lang="en"/>
              <a:t>Layer A: </a:t>
            </a:r>
            <a:r>
              <a:rPr lang="en"/>
              <a:t>100km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B:</a:t>
            </a:r>
            <a:r>
              <a:rPr lang="en"/>
              <a:t> 2200km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C:</a:t>
            </a:r>
            <a:r>
              <a:rPr lang="en"/>
              <a:t> 100km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D:</a:t>
            </a:r>
            <a:r>
              <a:rPr lang="en"/>
              <a:t> 2500km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E:</a:t>
            </a:r>
            <a:r>
              <a:rPr lang="en"/>
              <a:t> 1000km       </a:t>
            </a:r>
            <a:endParaRPr/>
          </a:p>
          <a:p>
            <a:pPr indent="0" lvl="0" marL="0" rtl="0" algn="l">
              <a:spcBef>
                <a:spcPts val="0"/>
              </a:spcBef>
              <a:spcAft>
                <a:spcPts val="0"/>
              </a:spcAft>
              <a:buNone/>
            </a:pPr>
            <a:r>
              <a:t/>
            </a:r>
            <a:endParaRPr sz="1800">
              <a:solidFill>
                <a:schemeClr val="dk1"/>
              </a:solidFill>
            </a:endParaRPr>
          </a:p>
        </p:txBody>
      </p:sp>
      <p:sp>
        <p:nvSpPr>
          <p:cNvPr id="439" name="Google Shape;439;p46"/>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46"/>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46"/>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46"/>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46"/>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pic>
        <p:nvPicPr>
          <p:cNvPr id="448" name="Google Shape;448;p47"/>
          <p:cNvPicPr preferRelativeResize="0"/>
          <p:nvPr/>
        </p:nvPicPr>
        <p:blipFill rotWithShape="1">
          <a:blip r:embed="rId3">
            <a:alphaModFix/>
          </a:blip>
          <a:srcRect b="2056" l="0" r="0" t="0"/>
          <a:stretch/>
        </p:blipFill>
        <p:spPr>
          <a:xfrm>
            <a:off x="0" y="0"/>
            <a:ext cx="9142872" cy="5037673"/>
          </a:xfrm>
          <a:prstGeom prst="rect">
            <a:avLst/>
          </a:prstGeom>
          <a:noFill/>
          <a:ln>
            <a:noFill/>
          </a:ln>
        </p:spPr>
      </p:pic>
      <p:sp>
        <p:nvSpPr>
          <p:cNvPr id="449" name="Google Shape;449;p47"/>
          <p:cNvSpPr txBox="1"/>
          <p:nvPr>
            <p:ph type="title"/>
          </p:nvPr>
        </p:nvSpPr>
        <p:spPr>
          <a:xfrm>
            <a:off x="1016400" y="1365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Using standard form in Planet X</a:t>
            </a:r>
            <a:endParaRPr/>
          </a:p>
        </p:txBody>
      </p:sp>
      <p:sp>
        <p:nvSpPr>
          <p:cNvPr id="450" name="Google Shape;450;p47"/>
          <p:cNvSpPr txBox="1"/>
          <p:nvPr/>
        </p:nvSpPr>
        <p:spPr>
          <a:xfrm>
            <a:off x="274725" y="848025"/>
            <a:ext cx="4226700" cy="40560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Planets are very large objects, and often it’s often more useful to give sizes in standard form: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a:t>What are layer thickness (km) in standard form?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b="1" lang="en"/>
              <a:t>Layer A: </a:t>
            </a:r>
            <a:r>
              <a:rPr lang="en"/>
              <a:t>100km   =  1 ⨉ 10²km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B:</a:t>
            </a:r>
            <a:r>
              <a:rPr lang="en"/>
              <a:t> 2200km = 2.2 ⨉ 10³km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C:</a:t>
            </a:r>
            <a:r>
              <a:rPr lang="en"/>
              <a:t> 100km   =  1 ⨉ 10²km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D:</a:t>
            </a:r>
            <a:r>
              <a:rPr lang="en"/>
              <a:t> 2500km = 2.5 ⨉ 10³km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E:</a:t>
            </a:r>
            <a:r>
              <a:rPr lang="en"/>
              <a:t> 1000km = 1 ⨉ 10³km       </a:t>
            </a:r>
            <a:endParaRPr/>
          </a:p>
          <a:p>
            <a:pPr indent="0" lvl="0" marL="0" rtl="0" algn="l">
              <a:spcBef>
                <a:spcPts val="0"/>
              </a:spcBef>
              <a:spcAft>
                <a:spcPts val="0"/>
              </a:spcAft>
              <a:buNone/>
            </a:pPr>
            <a:r>
              <a:t/>
            </a:r>
            <a:endParaRPr sz="1800">
              <a:solidFill>
                <a:schemeClr val="dk1"/>
              </a:solidFill>
            </a:endParaRPr>
          </a:p>
        </p:txBody>
      </p:sp>
      <p:sp>
        <p:nvSpPr>
          <p:cNvPr id="451" name="Google Shape;451;p47"/>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47"/>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47"/>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47"/>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47"/>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pic>
        <p:nvPicPr>
          <p:cNvPr id="460" name="Google Shape;460;p48"/>
          <p:cNvPicPr preferRelativeResize="0"/>
          <p:nvPr/>
        </p:nvPicPr>
        <p:blipFill rotWithShape="1">
          <a:blip r:embed="rId3">
            <a:alphaModFix/>
          </a:blip>
          <a:srcRect b="2056" l="0" r="0" t="0"/>
          <a:stretch/>
        </p:blipFill>
        <p:spPr>
          <a:xfrm>
            <a:off x="0" y="0"/>
            <a:ext cx="9142872" cy="5037673"/>
          </a:xfrm>
          <a:prstGeom prst="rect">
            <a:avLst/>
          </a:prstGeom>
          <a:noFill/>
          <a:ln>
            <a:noFill/>
          </a:ln>
        </p:spPr>
      </p:pic>
      <p:sp>
        <p:nvSpPr>
          <p:cNvPr id="461" name="Google Shape;461;p48"/>
          <p:cNvSpPr txBox="1"/>
          <p:nvPr>
            <p:ph type="title"/>
          </p:nvPr>
        </p:nvSpPr>
        <p:spPr>
          <a:xfrm>
            <a:off x="1016400" y="1365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Using standard form in Planet X</a:t>
            </a:r>
            <a:endParaRPr/>
          </a:p>
        </p:txBody>
      </p:sp>
      <p:sp>
        <p:nvSpPr>
          <p:cNvPr id="462" name="Google Shape;462;p48"/>
          <p:cNvSpPr txBox="1"/>
          <p:nvPr/>
        </p:nvSpPr>
        <p:spPr>
          <a:xfrm>
            <a:off x="274725" y="848025"/>
            <a:ext cx="4226700" cy="40560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Planets are very large objects, and often it’s often more useful to give sizes in standard form: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a:t>What are layer thickness (m) in standard form?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b="1" lang="en"/>
              <a:t>Layer A: </a:t>
            </a:r>
            <a:r>
              <a:rPr lang="en"/>
              <a:t>100km   =  1 ⨉ 10²km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B:</a:t>
            </a:r>
            <a:r>
              <a:rPr lang="en"/>
              <a:t> 2200km = 2.2 ⨉ 10³km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C:</a:t>
            </a:r>
            <a:r>
              <a:rPr lang="en"/>
              <a:t> 100km   =  1 ⨉ 10²km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D:</a:t>
            </a:r>
            <a:r>
              <a:rPr lang="en"/>
              <a:t> 2500km = 2.5 ⨉ 10³km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E:</a:t>
            </a:r>
            <a:r>
              <a:rPr lang="en"/>
              <a:t> 1000km = 1 ⨉ 10³km       </a:t>
            </a:r>
            <a:endParaRPr/>
          </a:p>
          <a:p>
            <a:pPr indent="0" lvl="0" marL="0" rtl="0" algn="l">
              <a:spcBef>
                <a:spcPts val="0"/>
              </a:spcBef>
              <a:spcAft>
                <a:spcPts val="0"/>
              </a:spcAft>
              <a:buNone/>
            </a:pPr>
            <a:r>
              <a:t/>
            </a:r>
            <a:endParaRPr sz="1800">
              <a:solidFill>
                <a:schemeClr val="dk1"/>
              </a:solidFill>
            </a:endParaRPr>
          </a:p>
        </p:txBody>
      </p:sp>
      <p:sp>
        <p:nvSpPr>
          <p:cNvPr id="463" name="Google Shape;463;p48"/>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48"/>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48"/>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48"/>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48"/>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48"/>
          <p:cNvSpPr txBox="1"/>
          <p:nvPr/>
        </p:nvSpPr>
        <p:spPr>
          <a:xfrm>
            <a:off x="4663725" y="848025"/>
            <a:ext cx="4007400" cy="5727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REMEMBER</a:t>
            </a:r>
            <a:r>
              <a:rPr lang="en"/>
              <a:t>: </a:t>
            </a:r>
            <a:r>
              <a:rPr lang="en">
                <a:solidFill>
                  <a:srgbClr val="0000FF"/>
                </a:solidFill>
              </a:rPr>
              <a:t>1km = 1000m = 10³m</a:t>
            </a:r>
            <a:endParaRPr>
              <a:solidFill>
                <a:srgbClr val="0000FF"/>
              </a:solidFill>
            </a:endParaRPr>
          </a:p>
          <a:p>
            <a:pPr indent="0" lvl="0" marL="0" rtl="0" algn="l">
              <a:spcBef>
                <a:spcPts val="0"/>
              </a:spcBef>
              <a:spcAft>
                <a:spcPts val="0"/>
              </a:spcAft>
              <a:buNone/>
            </a:pPr>
            <a:r>
              <a:rPr lang="en"/>
              <a:t>So to convert from km to m, </a:t>
            </a:r>
            <a:r>
              <a:rPr lang="en">
                <a:solidFill>
                  <a:srgbClr val="6AA84F"/>
                </a:solidFill>
              </a:rPr>
              <a:t>add ⁺³ to the 10ⁿ</a:t>
            </a:r>
            <a:endParaRPr>
              <a:solidFill>
                <a:srgbClr val="6AA84F"/>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pic>
        <p:nvPicPr>
          <p:cNvPr id="473" name="Google Shape;473;p49"/>
          <p:cNvPicPr preferRelativeResize="0"/>
          <p:nvPr/>
        </p:nvPicPr>
        <p:blipFill rotWithShape="1">
          <a:blip r:embed="rId3">
            <a:alphaModFix/>
          </a:blip>
          <a:srcRect b="2056" l="0" r="0" t="0"/>
          <a:stretch/>
        </p:blipFill>
        <p:spPr>
          <a:xfrm>
            <a:off x="0" y="0"/>
            <a:ext cx="9142872" cy="5037673"/>
          </a:xfrm>
          <a:prstGeom prst="rect">
            <a:avLst/>
          </a:prstGeom>
          <a:noFill/>
          <a:ln>
            <a:noFill/>
          </a:ln>
        </p:spPr>
      </p:pic>
      <p:sp>
        <p:nvSpPr>
          <p:cNvPr id="474" name="Google Shape;474;p49"/>
          <p:cNvSpPr txBox="1"/>
          <p:nvPr>
            <p:ph type="title"/>
          </p:nvPr>
        </p:nvSpPr>
        <p:spPr>
          <a:xfrm>
            <a:off x="1016400" y="1365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Using standard form in Planet X</a:t>
            </a:r>
            <a:endParaRPr/>
          </a:p>
        </p:txBody>
      </p:sp>
      <p:sp>
        <p:nvSpPr>
          <p:cNvPr id="475" name="Google Shape;475;p49"/>
          <p:cNvSpPr txBox="1"/>
          <p:nvPr/>
        </p:nvSpPr>
        <p:spPr>
          <a:xfrm>
            <a:off x="274725" y="848025"/>
            <a:ext cx="4226700" cy="40560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Planets are very large objects, and often it’s often more useful to give sizes in standard form: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a:t>What are layer thickness (m) in standard form?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b="1" lang="en"/>
              <a:t>Layer A: </a:t>
            </a:r>
            <a:r>
              <a:rPr lang="en"/>
              <a:t>100km   =  1 ⨉ 10²km      = 1 ⨉ 10⁵m</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B:</a:t>
            </a:r>
            <a:r>
              <a:rPr lang="en"/>
              <a:t> 2200km = 2.2 ⨉ 10³km    = 2.2 ⨉ 10⁶m</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C:</a:t>
            </a:r>
            <a:r>
              <a:rPr lang="en"/>
              <a:t> 100km   =  1 ⨉ 10²km      = 1 ⨉ 10⁵m</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D:</a:t>
            </a:r>
            <a:r>
              <a:rPr lang="en"/>
              <a:t> 2500km = 2.5 ⨉ 10³km    = 2.5 ⨉ 10⁶m</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Layer E:</a:t>
            </a:r>
            <a:r>
              <a:rPr lang="en"/>
              <a:t> 1000km = 1 ⨉ 10³km       = 1 ⨉ 10⁶m</a:t>
            </a:r>
            <a:endParaRPr/>
          </a:p>
          <a:p>
            <a:pPr indent="0" lvl="0" marL="0" rtl="0" algn="l">
              <a:spcBef>
                <a:spcPts val="0"/>
              </a:spcBef>
              <a:spcAft>
                <a:spcPts val="0"/>
              </a:spcAft>
              <a:buNone/>
            </a:pPr>
            <a:r>
              <a:t/>
            </a:r>
            <a:endParaRPr sz="1800">
              <a:solidFill>
                <a:schemeClr val="dk1"/>
              </a:solidFill>
            </a:endParaRPr>
          </a:p>
        </p:txBody>
      </p:sp>
      <p:sp>
        <p:nvSpPr>
          <p:cNvPr id="476" name="Google Shape;476;p49"/>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49"/>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49"/>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49"/>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49"/>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49"/>
          <p:cNvSpPr txBox="1"/>
          <p:nvPr/>
        </p:nvSpPr>
        <p:spPr>
          <a:xfrm>
            <a:off x="4663725" y="848025"/>
            <a:ext cx="4007400" cy="5727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REMEMBER</a:t>
            </a:r>
            <a:r>
              <a:rPr lang="en"/>
              <a:t>: </a:t>
            </a:r>
            <a:r>
              <a:rPr lang="en">
                <a:solidFill>
                  <a:srgbClr val="0000FF"/>
                </a:solidFill>
              </a:rPr>
              <a:t>1km = 1000m = 10³m</a:t>
            </a:r>
            <a:endParaRPr>
              <a:solidFill>
                <a:srgbClr val="0000FF"/>
              </a:solidFill>
            </a:endParaRPr>
          </a:p>
          <a:p>
            <a:pPr indent="0" lvl="0" marL="0" rtl="0" algn="l">
              <a:spcBef>
                <a:spcPts val="0"/>
              </a:spcBef>
              <a:spcAft>
                <a:spcPts val="0"/>
              </a:spcAft>
              <a:buNone/>
            </a:pPr>
            <a:r>
              <a:rPr lang="en"/>
              <a:t>So to convert from km to m, </a:t>
            </a:r>
            <a:r>
              <a:rPr lang="en">
                <a:solidFill>
                  <a:srgbClr val="6AA84F"/>
                </a:solidFill>
              </a:rPr>
              <a:t>add ⁺³ to the 10ⁿ</a:t>
            </a:r>
            <a:endParaRPr>
              <a:solidFill>
                <a:srgbClr val="6AA84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50"/>
          <p:cNvSpPr txBox="1"/>
          <p:nvPr>
            <p:ph idx="1" type="body"/>
          </p:nvPr>
        </p:nvSpPr>
        <p:spPr>
          <a:xfrm>
            <a:off x="311700" y="1266325"/>
            <a:ext cx="8520600" cy="3387300"/>
          </a:xfrm>
          <a:prstGeom prst="rect">
            <a:avLst/>
          </a:prstGeom>
          <a:solidFill>
            <a:srgbClr val="FFFFFF"/>
          </a:solidFill>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Circles have a property called the radius, r - the distance from the centre to the outside of the circle, the full distance across the circle is the diameter d </a:t>
            </a:r>
            <a:endParaRPr sz="1700"/>
          </a:p>
          <a:p>
            <a:pPr indent="-336550" lvl="0" marL="457200" rtl="0" algn="l">
              <a:spcBef>
                <a:spcPts val="0"/>
              </a:spcBef>
              <a:spcAft>
                <a:spcPts val="0"/>
              </a:spcAft>
              <a:buSzPts val="1700"/>
              <a:buChar char="●"/>
            </a:pPr>
            <a:r>
              <a:rPr lang="en" sz="1700"/>
              <a:t>Circles have a circumference called C (the distance all the way around the circle) and an area called A (the size of the space inside the circle). </a:t>
            </a:r>
            <a:endParaRPr sz="1700"/>
          </a:p>
          <a:p>
            <a:pPr indent="457200" lvl="0" marL="0" rtl="0" algn="l">
              <a:spcBef>
                <a:spcPts val="1600"/>
              </a:spcBef>
              <a:spcAft>
                <a:spcPts val="0"/>
              </a:spcAft>
              <a:buNone/>
            </a:pPr>
            <a:r>
              <a:t/>
            </a:r>
            <a:endParaRPr b="1"/>
          </a:p>
          <a:p>
            <a:pPr indent="0" lvl="0" marL="0" rtl="0" algn="l">
              <a:spcBef>
                <a:spcPts val="1600"/>
              </a:spcBef>
              <a:spcAft>
                <a:spcPts val="1600"/>
              </a:spcAft>
              <a:buNone/>
            </a:pPr>
            <a:r>
              <a:t/>
            </a:r>
            <a:endParaRPr/>
          </a:p>
        </p:txBody>
      </p:sp>
      <p:pic>
        <p:nvPicPr>
          <p:cNvPr id="487" name="Google Shape;487;p50"/>
          <p:cNvPicPr preferRelativeResize="0"/>
          <p:nvPr/>
        </p:nvPicPr>
        <p:blipFill rotWithShape="1">
          <a:blip r:embed="rId3">
            <a:alphaModFix/>
          </a:blip>
          <a:srcRect b="12710" l="8025" r="12904" t="13258"/>
          <a:stretch/>
        </p:blipFill>
        <p:spPr>
          <a:xfrm>
            <a:off x="5813775" y="2571750"/>
            <a:ext cx="2609525" cy="2443075"/>
          </a:xfrm>
          <a:prstGeom prst="rect">
            <a:avLst/>
          </a:prstGeom>
          <a:noFill/>
          <a:ln>
            <a:noFill/>
          </a:ln>
        </p:spPr>
      </p:pic>
      <p:pic>
        <p:nvPicPr>
          <p:cNvPr id="488" name="Google Shape;488;p50"/>
          <p:cNvPicPr preferRelativeResize="0"/>
          <p:nvPr/>
        </p:nvPicPr>
        <p:blipFill>
          <a:blip r:embed="rId4">
            <a:alphaModFix/>
          </a:blip>
          <a:stretch>
            <a:fillRect/>
          </a:stretch>
        </p:blipFill>
        <p:spPr>
          <a:xfrm>
            <a:off x="3851875" y="2924424"/>
            <a:ext cx="1335125" cy="1365200"/>
          </a:xfrm>
          <a:prstGeom prst="rect">
            <a:avLst/>
          </a:prstGeom>
          <a:noFill/>
          <a:ln>
            <a:noFill/>
          </a:ln>
        </p:spPr>
      </p:pic>
      <p:sp>
        <p:nvSpPr>
          <p:cNvPr id="489" name="Google Shape;489;p5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sp>
        <p:nvSpPr>
          <p:cNvPr id="490" name="Google Shape;490;p50"/>
          <p:cNvSpPr txBox="1"/>
          <p:nvPr>
            <p:ph idx="1" type="body"/>
          </p:nvPr>
        </p:nvSpPr>
        <p:spPr>
          <a:xfrm>
            <a:off x="311700" y="2667000"/>
            <a:ext cx="2877300" cy="19866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b="1" lang="en"/>
              <a:t>Radius = r </a:t>
            </a:r>
            <a:endParaRPr b="1"/>
          </a:p>
          <a:p>
            <a:pPr indent="0" lvl="0" marL="0" rtl="0" algn="l">
              <a:spcBef>
                <a:spcPts val="1600"/>
              </a:spcBef>
              <a:spcAft>
                <a:spcPts val="0"/>
              </a:spcAft>
              <a:buNone/>
            </a:pPr>
            <a:r>
              <a:rPr b="1" lang="en"/>
              <a:t>Diameter, d = 2r</a:t>
            </a:r>
            <a:endParaRPr b="1"/>
          </a:p>
          <a:p>
            <a:pPr indent="0" lvl="0" marL="0" rtl="0" algn="l">
              <a:spcBef>
                <a:spcPts val="1600"/>
              </a:spcBef>
              <a:spcAft>
                <a:spcPts val="0"/>
              </a:spcAft>
              <a:buNone/>
            </a:pPr>
            <a:r>
              <a:rPr b="1" lang="en"/>
              <a:t>Circumference, C = 2πr</a:t>
            </a:r>
            <a:endParaRPr b="1"/>
          </a:p>
          <a:p>
            <a:pPr indent="0" lvl="0" marL="0" rtl="0" algn="l">
              <a:spcBef>
                <a:spcPts val="1600"/>
              </a:spcBef>
              <a:spcAft>
                <a:spcPts val="0"/>
              </a:spcAft>
              <a:buNone/>
            </a:pPr>
            <a:r>
              <a:rPr b="1" lang="en"/>
              <a:t>Area, A = πr²</a:t>
            </a:r>
            <a:endParaRPr b="1"/>
          </a:p>
          <a:p>
            <a:pPr indent="0" lvl="0" marL="0" rtl="0" algn="l">
              <a:spcBef>
                <a:spcPts val="1600"/>
              </a:spcBef>
              <a:spcAft>
                <a:spcPts val="1600"/>
              </a:spcAft>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5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pic>
        <p:nvPicPr>
          <p:cNvPr id="496" name="Google Shape;496;p51"/>
          <p:cNvPicPr preferRelativeResize="0"/>
          <p:nvPr/>
        </p:nvPicPr>
        <p:blipFill rotWithShape="1">
          <a:blip r:embed="rId3">
            <a:alphaModFix/>
          </a:blip>
          <a:srcRect b="12710" l="8025" r="12904" t="13258"/>
          <a:stretch/>
        </p:blipFill>
        <p:spPr>
          <a:xfrm>
            <a:off x="5813775" y="2571750"/>
            <a:ext cx="2609525" cy="2443075"/>
          </a:xfrm>
          <a:prstGeom prst="rect">
            <a:avLst/>
          </a:prstGeom>
          <a:noFill/>
          <a:ln>
            <a:noFill/>
          </a:ln>
        </p:spPr>
      </p:pic>
      <p:sp>
        <p:nvSpPr>
          <p:cNvPr id="497" name="Google Shape;497;p51"/>
          <p:cNvSpPr txBox="1"/>
          <p:nvPr>
            <p:ph idx="1" type="body"/>
          </p:nvPr>
        </p:nvSpPr>
        <p:spPr>
          <a:xfrm>
            <a:off x="311700" y="2667000"/>
            <a:ext cx="4810500" cy="19866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b="1" lang="en"/>
              <a:t>Radius = r </a:t>
            </a:r>
            <a:endParaRPr b="1"/>
          </a:p>
          <a:p>
            <a:pPr indent="0" lvl="0" marL="0" rtl="0" algn="l">
              <a:spcBef>
                <a:spcPts val="1600"/>
              </a:spcBef>
              <a:spcAft>
                <a:spcPts val="0"/>
              </a:spcAft>
              <a:buNone/>
            </a:pPr>
            <a:r>
              <a:rPr b="1" lang="en"/>
              <a:t>Diameter, d = 2r</a:t>
            </a:r>
            <a:endParaRPr b="1"/>
          </a:p>
          <a:p>
            <a:pPr indent="0" lvl="0" marL="0" rtl="0" algn="l">
              <a:spcBef>
                <a:spcPts val="1600"/>
              </a:spcBef>
              <a:spcAft>
                <a:spcPts val="0"/>
              </a:spcAft>
              <a:buNone/>
            </a:pPr>
            <a:r>
              <a:rPr b="1" lang="en"/>
              <a:t>Circumference, C = 2πr</a:t>
            </a:r>
            <a:endParaRPr b="1"/>
          </a:p>
          <a:p>
            <a:pPr indent="0" lvl="0" marL="0" rtl="0" algn="l">
              <a:spcBef>
                <a:spcPts val="1600"/>
              </a:spcBef>
              <a:spcAft>
                <a:spcPts val="0"/>
              </a:spcAft>
              <a:buNone/>
            </a:pPr>
            <a:r>
              <a:rPr b="1" lang="en"/>
              <a:t>Area, A = πr²</a:t>
            </a:r>
            <a:endParaRPr b="1"/>
          </a:p>
          <a:p>
            <a:pPr indent="0" lvl="0" marL="0" rtl="0" algn="l">
              <a:spcBef>
                <a:spcPts val="1600"/>
              </a:spcBef>
              <a:spcAft>
                <a:spcPts val="1600"/>
              </a:spcAft>
              <a:buNone/>
            </a:pPr>
            <a:r>
              <a:t/>
            </a:r>
            <a:endParaRPr/>
          </a:p>
        </p:txBody>
      </p:sp>
      <p:pic>
        <p:nvPicPr>
          <p:cNvPr id="498" name="Google Shape;498;p51"/>
          <p:cNvPicPr preferRelativeResize="0"/>
          <p:nvPr/>
        </p:nvPicPr>
        <p:blipFill>
          <a:blip r:embed="rId4">
            <a:alphaModFix/>
          </a:blip>
          <a:stretch>
            <a:fillRect/>
          </a:stretch>
        </p:blipFill>
        <p:spPr>
          <a:xfrm>
            <a:off x="3851875" y="2924424"/>
            <a:ext cx="1335125" cy="1365200"/>
          </a:xfrm>
          <a:prstGeom prst="rect">
            <a:avLst/>
          </a:prstGeom>
          <a:noFill/>
          <a:ln>
            <a:noFill/>
          </a:ln>
        </p:spPr>
      </p:pic>
      <p:sp>
        <p:nvSpPr>
          <p:cNvPr id="499" name="Google Shape;499;p51"/>
          <p:cNvSpPr txBox="1"/>
          <p:nvPr>
            <p:ph idx="1" type="body"/>
          </p:nvPr>
        </p:nvSpPr>
        <p:spPr>
          <a:xfrm>
            <a:off x="449875" y="1580650"/>
            <a:ext cx="8108400" cy="9912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A circle has radius </a:t>
            </a:r>
            <a:r>
              <a:rPr lang="en">
                <a:solidFill>
                  <a:srgbClr val="0000FF"/>
                </a:solidFill>
              </a:rPr>
              <a:t>r = 4cm</a:t>
            </a:r>
            <a:r>
              <a:rPr lang="en"/>
              <a:t>. Calculate the diameter, circumference and area.  (NOTE: </a:t>
            </a:r>
            <a:r>
              <a:rPr lang="en">
                <a:solidFill>
                  <a:srgbClr val="FF0000"/>
                </a:solidFill>
              </a:rPr>
              <a:t>π = 3.1416</a:t>
            </a:r>
            <a:r>
              <a:rPr lang="en"/>
              <a:t>…)</a:t>
            </a:r>
            <a:endParaRPr/>
          </a:p>
          <a:p>
            <a:pPr indent="0" lvl="0" marL="0" rtl="0" algn="l">
              <a:spcBef>
                <a:spcPts val="1600"/>
              </a:spcBef>
              <a:spcAft>
                <a:spcPts val="16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pic>
        <p:nvPicPr>
          <p:cNvPr id="100" name="Google Shape;100;p16"/>
          <p:cNvPicPr preferRelativeResize="0"/>
          <p:nvPr/>
        </p:nvPicPr>
        <p:blipFill rotWithShape="1">
          <a:blip r:embed="rId3">
            <a:alphaModFix amt="25000"/>
          </a:blip>
          <a:srcRect b="34883" l="0" r="0" t="0"/>
          <a:stretch/>
        </p:blipFill>
        <p:spPr>
          <a:xfrm>
            <a:off x="0" y="0"/>
            <a:ext cx="9144000" cy="5049225"/>
          </a:xfrm>
          <a:prstGeom prst="rect">
            <a:avLst/>
          </a:prstGeom>
          <a:noFill/>
          <a:ln>
            <a:noFill/>
          </a:ln>
        </p:spPr>
      </p:pic>
      <p:sp>
        <p:nvSpPr>
          <p:cNvPr id="101" name="Google Shape;101;p16"/>
          <p:cNvSpPr txBox="1"/>
          <p:nvPr>
            <p:ph type="title"/>
          </p:nvPr>
        </p:nvSpPr>
        <p:spPr>
          <a:xfrm>
            <a:off x="311700" y="445025"/>
            <a:ext cx="8520600" cy="707400"/>
          </a:xfrm>
          <a:prstGeom prst="rect">
            <a:avLst/>
          </a:prstGeom>
          <a:noFill/>
        </p:spPr>
        <p:txBody>
          <a:bodyPr anchorCtr="0" anchor="t" bIns="91425" lIns="91425" spcFirstLastPara="1" rIns="91425" wrap="square" tIns="91425">
            <a:noAutofit/>
          </a:bodyPr>
          <a:lstStyle/>
          <a:p>
            <a:pPr indent="0" lvl="0" marL="0" rtl="0" algn="l">
              <a:spcBef>
                <a:spcPts val="0"/>
              </a:spcBef>
              <a:spcAft>
                <a:spcPts val="0"/>
              </a:spcAft>
              <a:buNone/>
            </a:pPr>
            <a:r>
              <a:rPr lang="en"/>
              <a:t>Introducing the Project</a:t>
            </a:r>
            <a:endParaRPr/>
          </a:p>
        </p:txBody>
      </p:sp>
      <p:sp>
        <p:nvSpPr>
          <p:cNvPr id="102" name="Google Shape;102;p16"/>
          <p:cNvSpPr txBox="1"/>
          <p:nvPr>
            <p:ph idx="1" type="body"/>
          </p:nvPr>
        </p:nvSpPr>
        <p:spPr>
          <a:xfrm>
            <a:off x="311700" y="1298075"/>
            <a:ext cx="8520600" cy="2678400"/>
          </a:xfrm>
          <a:prstGeom prst="rect">
            <a:avLst/>
          </a:prstGeom>
          <a:noFill/>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A ‘Mathematical model’ is a way of describing something using numbers and data. </a:t>
            </a:r>
            <a:endParaRPr>
              <a:solidFill>
                <a:srgbClr val="000000"/>
              </a:solidFill>
            </a:endParaRPr>
          </a:p>
          <a:p>
            <a:pPr indent="0" lvl="0" marL="457200" rtl="0" algn="l">
              <a:spcBef>
                <a:spcPts val="1600"/>
              </a:spcBef>
              <a:spcAft>
                <a:spcPts val="0"/>
              </a:spcAft>
              <a:buNone/>
            </a:pPr>
            <a:r>
              <a:t/>
            </a:r>
            <a:endParaRPr sz="100">
              <a:solidFill>
                <a:srgbClr val="000000"/>
              </a:solidFill>
            </a:endParaRPr>
          </a:p>
          <a:p>
            <a:pPr indent="0" lvl="0" marL="457200" rtl="0" algn="l">
              <a:spcBef>
                <a:spcPts val="1600"/>
              </a:spcBef>
              <a:spcAft>
                <a:spcPts val="1600"/>
              </a:spcAft>
              <a:buNone/>
            </a:pPr>
            <a:r>
              <a:t/>
            </a:r>
            <a:endParaRPr>
              <a:solidFill>
                <a:srgbClr val="00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52"/>
          <p:cNvSpPr txBox="1"/>
          <p:nvPr>
            <p:ph idx="1" type="body"/>
          </p:nvPr>
        </p:nvSpPr>
        <p:spPr>
          <a:xfrm>
            <a:off x="449875" y="1580650"/>
            <a:ext cx="8108400" cy="33027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A circle has radius </a:t>
            </a:r>
            <a:r>
              <a:rPr lang="en">
                <a:solidFill>
                  <a:srgbClr val="0000FF"/>
                </a:solidFill>
              </a:rPr>
              <a:t>r = 4cm</a:t>
            </a:r>
            <a:r>
              <a:rPr lang="en"/>
              <a:t>. Calculate the diameter, circumference and area.  (NOTE: </a:t>
            </a:r>
            <a:r>
              <a:rPr lang="en">
                <a:solidFill>
                  <a:srgbClr val="FF0000"/>
                </a:solidFill>
              </a:rPr>
              <a:t>π = 3.1416</a:t>
            </a:r>
            <a:r>
              <a:rPr lang="en"/>
              <a:t>…)</a:t>
            </a:r>
            <a:endParaRPr/>
          </a:p>
          <a:p>
            <a:pPr indent="0" lvl="0" marL="0" rtl="0" algn="l">
              <a:spcBef>
                <a:spcPts val="1600"/>
              </a:spcBef>
              <a:spcAft>
                <a:spcPts val="0"/>
              </a:spcAft>
              <a:buNone/>
            </a:pPr>
            <a:r>
              <a:t/>
            </a:r>
            <a:endParaRPr/>
          </a:p>
          <a:p>
            <a:pPr indent="0" lvl="0" marL="0" rtl="0" algn="l">
              <a:spcBef>
                <a:spcPts val="1600"/>
              </a:spcBef>
              <a:spcAft>
                <a:spcPts val="0"/>
              </a:spcAft>
              <a:buNone/>
            </a:pPr>
            <a:r>
              <a:rPr lang="en"/>
              <a:t>r = 4cm</a:t>
            </a:r>
            <a:endParaRPr/>
          </a:p>
          <a:p>
            <a:pPr indent="0" lvl="0" marL="0" rtl="0" algn="l">
              <a:spcBef>
                <a:spcPts val="1600"/>
              </a:spcBef>
              <a:spcAft>
                <a:spcPts val="0"/>
              </a:spcAft>
              <a:buNone/>
            </a:pPr>
            <a:r>
              <a:rPr lang="en"/>
              <a:t>d = 2</a:t>
            </a:r>
            <a:r>
              <a:rPr lang="en">
                <a:solidFill>
                  <a:srgbClr val="0000FF"/>
                </a:solidFill>
              </a:rPr>
              <a:t>r</a:t>
            </a:r>
            <a:r>
              <a:rPr lang="en"/>
              <a:t> = 2 ⨉ </a:t>
            </a:r>
            <a:r>
              <a:rPr lang="en">
                <a:solidFill>
                  <a:srgbClr val="0000FF"/>
                </a:solidFill>
              </a:rPr>
              <a:t>4cm </a:t>
            </a:r>
            <a:r>
              <a:rPr lang="en"/>
              <a:t>= </a:t>
            </a:r>
            <a:r>
              <a:rPr lang="en">
                <a:solidFill>
                  <a:srgbClr val="6AA84F"/>
                </a:solidFill>
              </a:rPr>
              <a:t>8cm</a:t>
            </a:r>
            <a:endParaRPr>
              <a:solidFill>
                <a:srgbClr val="6AA84F"/>
              </a:solidFill>
            </a:endParaRPr>
          </a:p>
          <a:p>
            <a:pPr indent="0" lvl="0" marL="0" rtl="0" algn="l">
              <a:spcBef>
                <a:spcPts val="1600"/>
              </a:spcBef>
              <a:spcAft>
                <a:spcPts val="0"/>
              </a:spcAft>
              <a:buNone/>
            </a:pPr>
            <a:r>
              <a:rPr lang="en"/>
              <a:t>C = 2</a:t>
            </a:r>
            <a:r>
              <a:rPr lang="en">
                <a:solidFill>
                  <a:srgbClr val="FF0000"/>
                </a:solidFill>
              </a:rPr>
              <a:t>π</a:t>
            </a:r>
            <a:r>
              <a:rPr lang="en">
                <a:solidFill>
                  <a:srgbClr val="0000FF"/>
                </a:solidFill>
              </a:rPr>
              <a:t>r</a:t>
            </a:r>
            <a:r>
              <a:rPr lang="en"/>
              <a:t> = 2 ⨉ </a:t>
            </a:r>
            <a:r>
              <a:rPr lang="en">
                <a:solidFill>
                  <a:srgbClr val="FF0000"/>
                </a:solidFill>
              </a:rPr>
              <a:t>3.1416</a:t>
            </a:r>
            <a:r>
              <a:rPr lang="en"/>
              <a:t>.... ⨉ </a:t>
            </a:r>
            <a:r>
              <a:rPr lang="en">
                <a:solidFill>
                  <a:srgbClr val="0000FF"/>
                </a:solidFill>
              </a:rPr>
              <a:t>4cm </a:t>
            </a:r>
            <a:r>
              <a:rPr lang="en"/>
              <a:t>= </a:t>
            </a:r>
            <a:r>
              <a:rPr lang="en">
                <a:solidFill>
                  <a:srgbClr val="6AA84F"/>
                </a:solidFill>
              </a:rPr>
              <a:t>25.1cm</a:t>
            </a:r>
            <a:endParaRPr>
              <a:solidFill>
                <a:srgbClr val="6AA84F"/>
              </a:solidFill>
            </a:endParaRPr>
          </a:p>
          <a:p>
            <a:pPr indent="0" lvl="0" marL="0" rtl="0" algn="l">
              <a:spcBef>
                <a:spcPts val="1600"/>
              </a:spcBef>
              <a:spcAft>
                <a:spcPts val="1600"/>
              </a:spcAft>
              <a:buNone/>
            </a:pPr>
            <a:r>
              <a:rPr lang="en"/>
              <a:t>A = </a:t>
            </a:r>
            <a:r>
              <a:rPr lang="en">
                <a:solidFill>
                  <a:srgbClr val="FF0000"/>
                </a:solidFill>
              </a:rPr>
              <a:t>π</a:t>
            </a:r>
            <a:r>
              <a:rPr lang="en">
                <a:solidFill>
                  <a:srgbClr val="0000FF"/>
                </a:solidFill>
              </a:rPr>
              <a:t>r²</a:t>
            </a:r>
            <a:r>
              <a:rPr lang="en"/>
              <a:t> = </a:t>
            </a:r>
            <a:r>
              <a:rPr lang="en">
                <a:solidFill>
                  <a:srgbClr val="FF0000"/>
                </a:solidFill>
              </a:rPr>
              <a:t>3.1416</a:t>
            </a:r>
            <a:r>
              <a:rPr lang="en"/>
              <a:t>… ⨉ (</a:t>
            </a:r>
            <a:r>
              <a:rPr lang="en">
                <a:solidFill>
                  <a:srgbClr val="0000FF"/>
                </a:solidFill>
              </a:rPr>
              <a:t>4cm</a:t>
            </a:r>
            <a:r>
              <a:rPr lang="en"/>
              <a:t>)² = </a:t>
            </a:r>
            <a:r>
              <a:rPr lang="en">
                <a:solidFill>
                  <a:srgbClr val="6AA84F"/>
                </a:solidFill>
              </a:rPr>
              <a:t>50.3cm²</a:t>
            </a:r>
            <a:r>
              <a:rPr lang="en"/>
              <a:t> </a:t>
            </a:r>
            <a:endParaRPr/>
          </a:p>
        </p:txBody>
      </p:sp>
      <p:sp>
        <p:nvSpPr>
          <p:cNvPr id="505" name="Google Shape;505;p5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pic>
        <p:nvPicPr>
          <p:cNvPr id="506" name="Google Shape;506;p52"/>
          <p:cNvPicPr preferRelativeResize="0"/>
          <p:nvPr/>
        </p:nvPicPr>
        <p:blipFill rotWithShape="1">
          <a:blip r:embed="rId3">
            <a:alphaModFix/>
          </a:blip>
          <a:srcRect b="12710" l="8025" r="12904" t="13258"/>
          <a:stretch/>
        </p:blipFill>
        <p:spPr>
          <a:xfrm>
            <a:off x="5813775" y="2571750"/>
            <a:ext cx="2609525" cy="2443075"/>
          </a:xfrm>
          <a:prstGeom prst="rect">
            <a:avLst/>
          </a:prstGeom>
          <a:noFill/>
          <a:ln>
            <a:noFill/>
          </a:ln>
        </p:spPr>
      </p:pic>
      <p:sp>
        <p:nvSpPr>
          <p:cNvPr id="507" name="Google Shape;507;p52"/>
          <p:cNvSpPr txBox="1"/>
          <p:nvPr>
            <p:ph idx="1" type="body"/>
          </p:nvPr>
        </p:nvSpPr>
        <p:spPr>
          <a:xfrm>
            <a:off x="311700" y="2667000"/>
            <a:ext cx="2877300" cy="1986600"/>
          </a:xfrm>
          <a:prstGeom prst="rect">
            <a:avLst/>
          </a:prstGeom>
          <a:noFill/>
        </p:spPr>
        <p:txBody>
          <a:bodyPr anchorCtr="0" anchor="t" bIns="91425" lIns="91425" spcFirstLastPara="1" rIns="91425" wrap="square" tIns="91425">
            <a:noAutofit/>
          </a:bodyPr>
          <a:lstStyle/>
          <a:p>
            <a:pPr indent="0" lvl="0" marL="0" rtl="0" algn="l">
              <a:spcBef>
                <a:spcPts val="0"/>
              </a:spcBef>
              <a:spcAft>
                <a:spcPts val="0"/>
              </a:spcAft>
              <a:buNone/>
            </a:pPr>
            <a:r>
              <a:rPr b="1" lang="en"/>
              <a:t>Radius </a:t>
            </a:r>
            <a:endParaRPr b="1"/>
          </a:p>
          <a:p>
            <a:pPr indent="0" lvl="0" marL="0" rtl="0" algn="l">
              <a:spcBef>
                <a:spcPts val="1600"/>
              </a:spcBef>
              <a:spcAft>
                <a:spcPts val="0"/>
              </a:spcAft>
              <a:buNone/>
            </a:pPr>
            <a:r>
              <a:rPr b="1" lang="en"/>
              <a:t>Diameter</a:t>
            </a:r>
            <a:endParaRPr b="1"/>
          </a:p>
          <a:p>
            <a:pPr indent="0" lvl="0" marL="0" rtl="0" algn="l">
              <a:spcBef>
                <a:spcPts val="1600"/>
              </a:spcBef>
              <a:spcAft>
                <a:spcPts val="0"/>
              </a:spcAft>
              <a:buNone/>
            </a:pPr>
            <a:r>
              <a:rPr b="1" lang="en"/>
              <a:t>Circumference</a:t>
            </a:r>
            <a:endParaRPr b="1"/>
          </a:p>
          <a:p>
            <a:pPr indent="0" lvl="0" marL="0" rtl="0" algn="l">
              <a:spcBef>
                <a:spcPts val="1600"/>
              </a:spcBef>
              <a:spcAft>
                <a:spcPts val="0"/>
              </a:spcAft>
              <a:buNone/>
            </a:pPr>
            <a:r>
              <a:rPr b="1" lang="en"/>
              <a:t>Area</a:t>
            </a:r>
            <a:endParaRPr b="1"/>
          </a:p>
          <a:p>
            <a:pPr indent="0" lvl="0" marL="0" rtl="0" algn="l">
              <a:spcBef>
                <a:spcPts val="1600"/>
              </a:spcBef>
              <a:spcAft>
                <a:spcPts val="1600"/>
              </a:spcAft>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5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sp>
        <p:nvSpPr>
          <p:cNvPr id="513" name="Google Shape;513;p53"/>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0" lvl="0" marL="0" rtl="0" algn="ctr">
              <a:spcBef>
                <a:spcPts val="1600"/>
              </a:spcBef>
              <a:spcAft>
                <a:spcPts val="1600"/>
              </a:spcAft>
              <a:buNone/>
            </a:pPr>
            <a:r>
              <a:rPr lang="en"/>
              <a:t>Have a go at </a:t>
            </a:r>
            <a:r>
              <a:rPr lang="en" u="sng"/>
              <a:t>Geometry of Circles and Spheres Question 1</a:t>
            </a:r>
            <a:r>
              <a:rPr lang="en"/>
              <a:t> on the Worksheet!</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5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sp>
        <p:nvSpPr>
          <p:cNvPr id="519" name="Google Shape;519;p54"/>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317500" lvl="0" marL="457200" rtl="0" algn="l">
              <a:spcBef>
                <a:spcPts val="1600"/>
              </a:spcBef>
              <a:spcAft>
                <a:spcPts val="0"/>
              </a:spcAft>
              <a:buClr>
                <a:srgbClr val="000000"/>
              </a:buClr>
              <a:buSzPts val="1400"/>
              <a:buFont typeface="Arial"/>
              <a:buAutoNum type="arabicPeriod"/>
            </a:pPr>
            <a:r>
              <a:rPr lang="en" sz="1400">
                <a:solidFill>
                  <a:srgbClr val="000000"/>
                </a:solidFill>
                <a:latin typeface="Arial"/>
                <a:ea typeface="Arial"/>
                <a:cs typeface="Arial"/>
                <a:sym typeface="Arial"/>
              </a:rPr>
              <a:t>If a circle has a radius of 10cm, what is a) its perimeter, and b) its area? </a:t>
            </a:r>
            <a:endParaRPr sz="1400">
              <a:solidFill>
                <a:srgbClr val="000000"/>
              </a:solidFill>
              <a:latin typeface="Arial"/>
              <a:ea typeface="Arial"/>
              <a:cs typeface="Arial"/>
              <a:sym typeface="Arial"/>
            </a:endParaRPr>
          </a:p>
          <a:p>
            <a:pPr indent="0" lvl="0" marL="0" rtl="0" algn="l">
              <a:spcBef>
                <a:spcPts val="0"/>
              </a:spcBef>
              <a:spcAft>
                <a:spcPts val="0"/>
              </a:spcAft>
              <a:buNone/>
            </a:pPr>
            <a:r>
              <a:t/>
            </a:r>
            <a:endParaRPr sz="1400">
              <a:solidFill>
                <a:srgbClr val="000000"/>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Perimeter (Circumference) =	 2 ⨉ π ⨉ 10cm 	=	 63cm </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Area 	=	 π ⨉ (10cm)²	=	 310cm²</a:t>
            </a:r>
            <a:endParaRPr>
              <a:solidFill>
                <a:srgbClr val="0000FF"/>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pic>
        <p:nvPicPr>
          <p:cNvPr id="524" name="Google Shape;524;p55"/>
          <p:cNvPicPr preferRelativeResize="0"/>
          <p:nvPr/>
        </p:nvPicPr>
        <p:blipFill>
          <a:blip r:embed="rId3">
            <a:alphaModFix/>
          </a:blip>
          <a:stretch>
            <a:fillRect/>
          </a:stretch>
        </p:blipFill>
        <p:spPr>
          <a:xfrm>
            <a:off x="0" y="10520"/>
            <a:ext cx="9144000" cy="5122460"/>
          </a:xfrm>
          <a:prstGeom prst="rect">
            <a:avLst/>
          </a:prstGeom>
          <a:noFill/>
          <a:ln>
            <a:noFill/>
          </a:ln>
        </p:spPr>
      </p:pic>
      <p:sp>
        <p:nvSpPr>
          <p:cNvPr id="525" name="Google Shape;525;p5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Sphere geometry - recap with examples</a:t>
            </a:r>
            <a:endParaRPr/>
          </a:p>
        </p:txBody>
      </p:sp>
      <p:sp>
        <p:nvSpPr>
          <p:cNvPr id="526" name="Google Shape;526;p55"/>
          <p:cNvSpPr txBox="1"/>
          <p:nvPr>
            <p:ph idx="1" type="body"/>
          </p:nvPr>
        </p:nvSpPr>
        <p:spPr>
          <a:xfrm>
            <a:off x="311700" y="1923100"/>
            <a:ext cx="8520600" cy="29592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t>A sphere is like a 3D circle, and it has some different quantities and equations    </a:t>
            </a:r>
            <a:endParaRPr/>
          </a:p>
          <a:p>
            <a:pPr indent="0" lvl="0" marL="0" rtl="0" algn="l">
              <a:spcBef>
                <a:spcPts val="1600"/>
              </a:spcBef>
              <a:spcAft>
                <a:spcPts val="0"/>
              </a:spcAft>
              <a:buNone/>
            </a:pPr>
            <a:r>
              <a:t/>
            </a:r>
            <a:endParaRPr/>
          </a:p>
          <a:p>
            <a:pPr indent="0" lvl="0" marL="457200" rtl="0" algn="l">
              <a:spcBef>
                <a:spcPts val="1600"/>
              </a:spcBef>
              <a:spcAft>
                <a:spcPts val="0"/>
              </a:spcAft>
              <a:buNone/>
            </a:pPr>
            <a:r>
              <a:t/>
            </a:r>
            <a:endParaRPr/>
          </a:p>
          <a:p>
            <a:pPr indent="0" lvl="0" marL="457200" rtl="0" algn="l">
              <a:spcBef>
                <a:spcPts val="1600"/>
              </a:spcBef>
              <a:spcAft>
                <a:spcPts val="0"/>
              </a:spcAft>
              <a:buNone/>
            </a:pPr>
            <a:r>
              <a:t/>
            </a:r>
            <a:endParaRPr/>
          </a:p>
          <a:p>
            <a:pPr indent="0" lvl="0" marL="457200" rtl="0" algn="l">
              <a:spcBef>
                <a:spcPts val="1600"/>
              </a:spcBef>
              <a:spcAft>
                <a:spcPts val="0"/>
              </a:spcAft>
              <a:buNone/>
            </a:pPr>
            <a:r>
              <a:rPr lang="en"/>
              <a:t> </a:t>
            </a:r>
            <a:endParaRPr/>
          </a:p>
          <a:p>
            <a:pPr indent="0" lvl="0" marL="0" rtl="0" algn="l">
              <a:spcBef>
                <a:spcPts val="1600"/>
              </a:spcBef>
              <a:spcAft>
                <a:spcPts val="1600"/>
              </a:spcAft>
              <a:buNone/>
            </a:pPr>
            <a:r>
              <a:t/>
            </a:r>
            <a:endParaRPr/>
          </a:p>
        </p:txBody>
      </p:sp>
      <p:pic>
        <p:nvPicPr>
          <p:cNvPr id="527" name="Google Shape;527;p55"/>
          <p:cNvPicPr preferRelativeResize="0"/>
          <p:nvPr/>
        </p:nvPicPr>
        <p:blipFill>
          <a:blip r:embed="rId4">
            <a:alphaModFix/>
          </a:blip>
          <a:stretch>
            <a:fillRect/>
          </a:stretch>
        </p:blipFill>
        <p:spPr>
          <a:xfrm>
            <a:off x="6059098" y="2293048"/>
            <a:ext cx="2587500" cy="2554225"/>
          </a:xfrm>
          <a:prstGeom prst="rect">
            <a:avLst/>
          </a:prstGeom>
          <a:noFill/>
          <a:ln>
            <a:noFill/>
          </a:ln>
        </p:spPr>
      </p:pic>
      <p:sp>
        <p:nvSpPr>
          <p:cNvPr id="528" name="Google Shape;528;p55"/>
          <p:cNvSpPr txBox="1"/>
          <p:nvPr/>
        </p:nvSpPr>
        <p:spPr>
          <a:xfrm>
            <a:off x="462825" y="2806825"/>
            <a:ext cx="4955700" cy="17016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en" sz="1800">
                <a:solidFill>
                  <a:schemeClr val="dk2"/>
                </a:solidFill>
                <a:latin typeface="Open Sans"/>
                <a:ea typeface="Open Sans"/>
                <a:cs typeface="Open Sans"/>
                <a:sym typeface="Open Sans"/>
              </a:rPr>
              <a:t>It still has a radius, r </a:t>
            </a:r>
            <a:endParaRPr sz="1800">
              <a:solidFill>
                <a:schemeClr val="dk2"/>
              </a:solidFill>
              <a:latin typeface="Open Sans"/>
              <a:ea typeface="Open Sans"/>
              <a:cs typeface="Open Sans"/>
              <a:sym typeface="Open Sans"/>
            </a:endParaRPr>
          </a:p>
          <a:p>
            <a:pPr indent="0" lvl="0" marL="457200" rtl="0" algn="l">
              <a:lnSpc>
                <a:spcPct val="115000"/>
              </a:lnSpc>
              <a:spcBef>
                <a:spcPts val="1600"/>
              </a:spcBef>
              <a:spcAft>
                <a:spcPts val="0"/>
              </a:spcAft>
              <a:buNone/>
            </a:pPr>
            <a:r>
              <a:rPr lang="en" sz="1800">
                <a:solidFill>
                  <a:schemeClr val="dk2"/>
                </a:solidFill>
                <a:latin typeface="Open Sans"/>
                <a:ea typeface="Open Sans"/>
                <a:cs typeface="Open Sans"/>
                <a:sym typeface="Open Sans"/>
              </a:rPr>
              <a:t>The surface area of a sphere, </a:t>
            </a:r>
            <a:r>
              <a:rPr b="1" lang="en" sz="1800">
                <a:solidFill>
                  <a:schemeClr val="dk2"/>
                </a:solidFill>
                <a:latin typeface="Open Sans"/>
                <a:ea typeface="Open Sans"/>
                <a:cs typeface="Open Sans"/>
                <a:sym typeface="Open Sans"/>
              </a:rPr>
              <a:t>S = 4πr²</a:t>
            </a:r>
            <a:endParaRPr b="1" sz="1800">
              <a:solidFill>
                <a:schemeClr val="dk2"/>
              </a:solidFill>
              <a:latin typeface="Open Sans"/>
              <a:ea typeface="Open Sans"/>
              <a:cs typeface="Open Sans"/>
              <a:sym typeface="Open Sans"/>
            </a:endParaRPr>
          </a:p>
          <a:p>
            <a:pPr indent="0" lvl="0" marL="457200" rtl="0" algn="l">
              <a:lnSpc>
                <a:spcPct val="115000"/>
              </a:lnSpc>
              <a:spcBef>
                <a:spcPts val="1600"/>
              </a:spcBef>
              <a:spcAft>
                <a:spcPts val="1600"/>
              </a:spcAft>
              <a:buNone/>
            </a:pPr>
            <a:r>
              <a:rPr lang="en" sz="1800">
                <a:solidFill>
                  <a:schemeClr val="dk2"/>
                </a:solidFill>
                <a:latin typeface="Open Sans"/>
                <a:ea typeface="Open Sans"/>
                <a:cs typeface="Open Sans"/>
                <a:sym typeface="Open Sans"/>
              </a:rPr>
              <a:t>The volume of a sphere, </a:t>
            </a:r>
            <a:r>
              <a:rPr b="1" lang="en" sz="1800">
                <a:solidFill>
                  <a:schemeClr val="dk2"/>
                </a:solidFill>
                <a:latin typeface="Open Sans"/>
                <a:ea typeface="Open Sans"/>
                <a:cs typeface="Open Sans"/>
                <a:sym typeface="Open Sans"/>
              </a:rPr>
              <a:t>V = ⁴/₃ πr³</a:t>
            </a:r>
            <a:r>
              <a:rPr lang="en" sz="1800">
                <a:solidFill>
                  <a:schemeClr val="dk2"/>
                </a:solidFill>
                <a:latin typeface="Open Sans"/>
                <a:ea typeface="Open Sans"/>
                <a:cs typeface="Open Sans"/>
                <a:sym typeface="Open Sans"/>
              </a:rPr>
              <a:t>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pic>
        <p:nvPicPr>
          <p:cNvPr id="533" name="Google Shape;533;p56"/>
          <p:cNvPicPr preferRelativeResize="0"/>
          <p:nvPr/>
        </p:nvPicPr>
        <p:blipFill>
          <a:blip r:embed="rId3">
            <a:alphaModFix/>
          </a:blip>
          <a:stretch>
            <a:fillRect/>
          </a:stretch>
        </p:blipFill>
        <p:spPr>
          <a:xfrm>
            <a:off x="0" y="10520"/>
            <a:ext cx="9144000" cy="5122460"/>
          </a:xfrm>
          <a:prstGeom prst="rect">
            <a:avLst/>
          </a:prstGeom>
          <a:noFill/>
          <a:ln>
            <a:noFill/>
          </a:ln>
        </p:spPr>
      </p:pic>
      <p:sp>
        <p:nvSpPr>
          <p:cNvPr id="534" name="Google Shape;534;p5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Sphere geometry - recap with examples</a:t>
            </a:r>
            <a:endParaRPr/>
          </a:p>
        </p:txBody>
      </p:sp>
      <p:sp>
        <p:nvSpPr>
          <p:cNvPr id="535" name="Google Shape;535;p56"/>
          <p:cNvSpPr txBox="1"/>
          <p:nvPr>
            <p:ph idx="1" type="body"/>
          </p:nvPr>
        </p:nvSpPr>
        <p:spPr>
          <a:xfrm>
            <a:off x="311700" y="1923100"/>
            <a:ext cx="8520600" cy="29592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solidFill>
                  <a:srgbClr val="000000"/>
                </a:solidFill>
              </a:rPr>
              <a:t>A sphere has radius</a:t>
            </a:r>
            <a:r>
              <a:rPr lang="en">
                <a:solidFill>
                  <a:srgbClr val="0000FF"/>
                </a:solidFill>
              </a:rPr>
              <a:t> r = 10cm</a:t>
            </a:r>
            <a:r>
              <a:rPr lang="en">
                <a:solidFill>
                  <a:srgbClr val="000000"/>
                </a:solidFill>
              </a:rPr>
              <a:t>. Calculate the diameter, surface area and volume of the sphere.</a:t>
            </a:r>
            <a:endParaRPr>
              <a:solidFill>
                <a:srgbClr val="000000"/>
              </a:solidFill>
            </a:endParaRPr>
          </a:p>
          <a:p>
            <a:pPr indent="0" lvl="0" marL="457200" rtl="0" algn="l">
              <a:spcBef>
                <a:spcPts val="1600"/>
              </a:spcBef>
              <a:spcAft>
                <a:spcPts val="0"/>
              </a:spcAft>
              <a:buNone/>
            </a:pPr>
            <a:r>
              <a:rPr lang="en">
                <a:solidFill>
                  <a:srgbClr val="000000"/>
                </a:solidFill>
              </a:rPr>
              <a:t> </a:t>
            </a:r>
            <a:endParaRPr/>
          </a:p>
          <a:p>
            <a:pPr indent="0" lvl="0" marL="457200" rtl="0" algn="l">
              <a:spcBef>
                <a:spcPts val="1600"/>
              </a:spcBef>
              <a:spcAft>
                <a:spcPts val="0"/>
              </a:spcAft>
              <a:buNone/>
            </a:pPr>
            <a:r>
              <a:t/>
            </a:r>
            <a:endParaRPr/>
          </a:p>
          <a:p>
            <a:pPr indent="0" lvl="0" marL="457200" rtl="0" algn="l">
              <a:spcBef>
                <a:spcPts val="1600"/>
              </a:spcBef>
              <a:spcAft>
                <a:spcPts val="0"/>
              </a:spcAft>
              <a:buNone/>
            </a:pPr>
            <a:r>
              <a:t/>
            </a:r>
            <a:endParaRPr/>
          </a:p>
          <a:p>
            <a:pPr indent="0" lvl="0" marL="457200" rtl="0" algn="l">
              <a:spcBef>
                <a:spcPts val="1600"/>
              </a:spcBef>
              <a:spcAft>
                <a:spcPts val="0"/>
              </a:spcAft>
              <a:buNone/>
            </a:pPr>
            <a:r>
              <a:rPr lang="en"/>
              <a:t> </a:t>
            </a:r>
            <a:endParaRPr/>
          </a:p>
          <a:p>
            <a:pPr indent="0" lvl="0" marL="0" rtl="0" algn="l">
              <a:spcBef>
                <a:spcPts val="1600"/>
              </a:spcBef>
              <a:spcAft>
                <a:spcPts val="1600"/>
              </a:spcAft>
              <a:buNone/>
            </a:pPr>
            <a:r>
              <a:t/>
            </a:r>
            <a:endParaRPr/>
          </a:p>
        </p:txBody>
      </p:sp>
      <p:pic>
        <p:nvPicPr>
          <p:cNvPr id="536" name="Google Shape;536;p56"/>
          <p:cNvPicPr preferRelativeResize="0"/>
          <p:nvPr/>
        </p:nvPicPr>
        <p:blipFill>
          <a:blip r:embed="rId4">
            <a:alphaModFix/>
          </a:blip>
          <a:stretch>
            <a:fillRect/>
          </a:stretch>
        </p:blipFill>
        <p:spPr>
          <a:xfrm>
            <a:off x="6059098" y="2293048"/>
            <a:ext cx="2587500" cy="2554225"/>
          </a:xfrm>
          <a:prstGeom prst="rect">
            <a:avLst/>
          </a:prstGeom>
          <a:noFill/>
          <a:ln>
            <a:noFill/>
          </a:ln>
        </p:spPr>
      </p:pic>
      <p:sp>
        <p:nvSpPr>
          <p:cNvPr id="537" name="Google Shape;537;p56"/>
          <p:cNvSpPr txBox="1"/>
          <p:nvPr/>
        </p:nvSpPr>
        <p:spPr>
          <a:xfrm>
            <a:off x="462825" y="2806825"/>
            <a:ext cx="4955700" cy="17016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en" sz="1800">
                <a:solidFill>
                  <a:schemeClr val="dk2"/>
                </a:solidFill>
                <a:latin typeface="Open Sans"/>
                <a:ea typeface="Open Sans"/>
                <a:cs typeface="Open Sans"/>
                <a:sym typeface="Open Sans"/>
              </a:rPr>
              <a:t>It still has a radius, r </a:t>
            </a:r>
            <a:endParaRPr sz="1800">
              <a:solidFill>
                <a:schemeClr val="dk2"/>
              </a:solidFill>
              <a:latin typeface="Open Sans"/>
              <a:ea typeface="Open Sans"/>
              <a:cs typeface="Open Sans"/>
              <a:sym typeface="Open Sans"/>
            </a:endParaRPr>
          </a:p>
          <a:p>
            <a:pPr indent="0" lvl="0" marL="457200" rtl="0" algn="l">
              <a:lnSpc>
                <a:spcPct val="115000"/>
              </a:lnSpc>
              <a:spcBef>
                <a:spcPts val="1600"/>
              </a:spcBef>
              <a:spcAft>
                <a:spcPts val="0"/>
              </a:spcAft>
              <a:buNone/>
            </a:pPr>
            <a:r>
              <a:rPr lang="en" sz="1800">
                <a:solidFill>
                  <a:schemeClr val="dk2"/>
                </a:solidFill>
                <a:latin typeface="Open Sans"/>
                <a:ea typeface="Open Sans"/>
                <a:cs typeface="Open Sans"/>
                <a:sym typeface="Open Sans"/>
              </a:rPr>
              <a:t>The surface area of a sphere, </a:t>
            </a:r>
            <a:r>
              <a:rPr b="1" lang="en" sz="1800">
                <a:solidFill>
                  <a:schemeClr val="dk2"/>
                </a:solidFill>
                <a:latin typeface="Open Sans"/>
                <a:ea typeface="Open Sans"/>
                <a:cs typeface="Open Sans"/>
                <a:sym typeface="Open Sans"/>
              </a:rPr>
              <a:t>S = 4πr²</a:t>
            </a:r>
            <a:endParaRPr b="1" sz="1800">
              <a:solidFill>
                <a:schemeClr val="dk2"/>
              </a:solidFill>
              <a:latin typeface="Open Sans"/>
              <a:ea typeface="Open Sans"/>
              <a:cs typeface="Open Sans"/>
              <a:sym typeface="Open Sans"/>
            </a:endParaRPr>
          </a:p>
          <a:p>
            <a:pPr indent="0" lvl="0" marL="457200" rtl="0" algn="l">
              <a:lnSpc>
                <a:spcPct val="115000"/>
              </a:lnSpc>
              <a:spcBef>
                <a:spcPts val="1600"/>
              </a:spcBef>
              <a:spcAft>
                <a:spcPts val="1600"/>
              </a:spcAft>
              <a:buNone/>
            </a:pPr>
            <a:r>
              <a:rPr lang="en" sz="1800">
                <a:solidFill>
                  <a:schemeClr val="dk2"/>
                </a:solidFill>
                <a:latin typeface="Open Sans"/>
                <a:ea typeface="Open Sans"/>
                <a:cs typeface="Open Sans"/>
                <a:sym typeface="Open Sans"/>
              </a:rPr>
              <a:t>The volume of a sphere, </a:t>
            </a:r>
            <a:r>
              <a:rPr b="1" lang="en" sz="1800">
                <a:solidFill>
                  <a:schemeClr val="dk2"/>
                </a:solidFill>
                <a:latin typeface="Open Sans"/>
                <a:ea typeface="Open Sans"/>
                <a:cs typeface="Open Sans"/>
                <a:sym typeface="Open Sans"/>
              </a:rPr>
              <a:t>V = ⁴/₃ πr³</a:t>
            </a:r>
            <a:r>
              <a:rPr lang="en" sz="1800">
                <a:solidFill>
                  <a:schemeClr val="dk2"/>
                </a:solidFill>
                <a:latin typeface="Open Sans"/>
                <a:ea typeface="Open Sans"/>
                <a:cs typeface="Open Sans"/>
                <a:sym typeface="Open Sans"/>
              </a:rPr>
              <a:t>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pic>
        <p:nvPicPr>
          <p:cNvPr id="542" name="Google Shape;542;p57"/>
          <p:cNvPicPr preferRelativeResize="0"/>
          <p:nvPr/>
        </p:nvPicPr>
        <p:blipFill>
          <a:blip r:embed="rId3">
            <a:alphaModFix/>
          </a:blip>
          <a:stretch>
            <a:fillRect/>
          </a:stretch>
        </p:blipFill>
        <p:spPr>
          <a:xfrm>
            <a:off x="0" y="10520"/>
            <a:ext cx="9144000" cy="5122460"/>
          </a:xfrm>
          <a:prstGeom prst="rect">
            <a:avLst/>
          </a:prstGeom>
          <a:noFill/>
          <a:ln>
            <a:noFill/>
          </a:ln>
        </p:spPr>
      </p:pic>
      <p:sp>
        <p:nvSpPr>
          <p:cNvPr id="543" name="Google Shape;543;p5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Sphere geometry - recap with examples</a:t>
            </a:r>
            <a:endParaRPr/>
          </a:p>
        </p:txBody>
      </p:sp>
      <p:sp>
        <p:nvSpPr>
          <p:cNvPr id="544" name="Google Shape;544;p57"/>
          <p:cNvSpPr txBox="1"/>
          <p:nvPr>
            <p:ph idx="1" type="body"/>
          </p:nvPr>
        </p:nvSpPr>
        <p:spPr>
          <a:xfrm>
            <a:off x="311700" y="1944275"/>
            <a:ext cx="8520600" cy="29592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solidFill>
                  <a:srgbClr val="000000"/>
                </a:solidFill>
              </a:rPr>
              <a:t>A sphere has radius</a:t>
            </a:r>
            <a:r>
              <a:rPr lang="en">
                <a:solidFill>
                  <a:srgbClr val="0000FF"/>
                </a:solidFill>
              </a:rPr>
              <a:t> r = 10cm</a:t>
            </a:r>
            <a:r>
              <a:rPr lang="en">
                <a:solidFill>
                  <a:srgbClr val="000000"/>
                </a:solidFill>
              </a:rPr>
              <a:t>. Calculate the diameter, surface area and volume of the sphere. </a:t>
            </a:r>
            <a:endParaRPr>
              <a:solidFill>
                <a:srgbClr val="000000"/>
              </a:solidFill>
            </a:endParaRPr>
          </a:p>
          <a:p>
            <a:pPr indent="0" lvl="0" marL="457200" rtl="0" algn="l">
              <a:spcBef>
                <a:spcPts val="1600"/>
              </a:spcBef>
              <a:spcAft>
                <a:spcPts val="0"/>
              </a:spcAft>
              <a:buNone/>
            </a:pPr>
            <a:r>
              <a:t/>
            </a:r>
            <a:endParaRPr sz="400">
              <a:solidFill>
                <a:srgbClr val="000000"/>
              </a:solidFill>
            </a:endParaRPr>
          </a:p>
          <a:p>
            <a:pPr indent="457200" lvl="0" marL="0" rtl="0" algn="l">
              <a:spcBef>
                <a:spcPts val="1600"/>
              </a:spcBef>
              <a:spcAft>
                <a:spcPts val="0"/>
              </a:spcAft>
              <a:buNone/>
            </a:pPr>
            <a:r>
              <a:rPr lang="en">
                <a:solidFill>
                  <a:srgbClr val="000000"/>
                </a:solidFill>
              </a:rPr>
              <a:t>D = 2</a:t>
            </a:r>
            <a:r>
              <a:rPr lang="en">
                <a:solidFill>
                  <a:srgbClr val="0000FF"/>
                </a:solidFill>
              </a:rPr>
              <a:t>r</a:t>
            </a:r>
            <a:r>
              <a:rPr lang="en">
                <a:solidFill>
                  <a:srgbClr val="000000"/>
                </a:solidFill>
              </a:rPr>
              <a:t> = 2 ⨉ </a:t>
            </a:r>
            <a:r>
              <a:rPr lang="en">
                <a:solidFill>
                  <a:srgbClr val="0000FF"/>
                </a:solidFill>
              </a:rPr>
              <a:t>10cm </a:t>
            </a:r>
            <a:r>
              <a:rPr lang="en">
                <a:solidFill>
                  <a:srgbClr val="000000"/>
                </a:solidFill>
              </a:rPr>
              <a:t>=</a:t>
            </a:r>
            <a:r>
              <a:rPr lang="en">
                <a:solidFill>
                  <a:srgbClr val="6AA84F"/>
                </a:solidFill>
              </a:rPr>
              <a:t> 20cm</a:t>
            </a:r>
            <a:endParaRPr>
              <a:solidFill>
                <a:srgbClr val="6AA84F"/>
              </a:solidFill>
            </a:endParaRPr>
          </a:p>
          <a:p>
            <a:pPr indent="457200" lvl="0" marL="0" rtl="0" algn="l">
              <a:spcBef>
                <a:spcPts val="1600"/>
              </a:spcBef>
              <a:spcAft>
                <a:spcPts val="0"/>
              </a:spcAft>
              <a:buNone/>
            </a:pPr>
            <a:r>
              <a:rPr lang="en">
                <a:solidFill>
                  <a:srgbClr val="000000"/>
                </a:solidFill>
              </a:rPr>
              <a:t>S = 4</a:t>
            </a:r>
            <a:r>
              <a:rPr lang="en">
                <a:solidFill>
                  <a:srgbClr val="FF0000"/>
                </a:solidFill>
              </a:rPr>
              <a:t>π</a:t>
            </a:r>
            <a:r>
              <a:rPr lang="en">
                <a:solidFill>
                  <a:srgbClr val="0000FF"/>
                </a:solidFill>
              </a:rPr>
              <a:t>r²</a:t>
            </a:r>
            <a:r>
              <a:rPr lang="en">
                <a:solidFill>
                  <a:srgbClr val="000000"/>
                </a:solidFill>
              </a:rPr>
              <a:t> = 4 </a:t>
            </a:r>
            <a:r>
              <a:rPr lang="en">
                <a:solidFill>
                  <a:srgbClr val="000000"/>
                </a:solidFill>
              </a:rPr>
              <a:t>⨉</a:t>
            </a:r>
            <a:r>
              <a:rPr lang="en">
                <a:solidFill>
                  <a:schemeClr val="dk1"/>
                </a:solidFill>
              </a:rPr>
              <a:t> </a:t>
            </a:r>
            <a:r>
              <a:rPr lang="en">
                <a:solidFill>
                  <a:srgbClr val="FF0000"/>
                </a:solidFill>
              </a:rPr>
              <a:t>3.1416…</a:t>
            </a:r>
            <a:r>
              <a:rPr lang="en">
                <a:solidFill>
                  <a:schemeClr val="dk1"/>
                </a:solidFill>
              </a:rPr>
              <a:t> </a:t>
            </a:r>
            <a:r>
              <a:rPr lang="en">
                <a:solidFill>
                  <a:srgbClr val="000000"/>
                </a:solidFill>
              </a:rPr>
              <a:t>⨉ (</a:t>
            </a:r>
            <a:r>
              <a:rPr lang="en">
                <a:solidFill>
                  <a:srgbClr val="0000FF"/>
                </a:solidFill>
              </a:rPr>
              <a:t>10cm</a:t>
            </a:r>
            <a:r>
              <a:rPr lang="en">
                <a:solidFill>
                  <a:srgbClr val="000000"/>
                </a:solidFill>
              </a:rPr>
              <a:t>)² =</a:t>
            </a:r>
            <a:r>
              <a:rPr lang="en">
                <a:solidFill>
                  <a:schemeClr val="dk1"/>
                </a:solidFill>
              </a:rPr>
              <a:t> </a:t>
            </a:r>
            <a:r>
              <a:rPr lang="en">
                <a:solidFill>
                  <a:srgbClr val="6AA84F"/>
                </a:solidFill>
              </a:rPr>
              <a:t>1260cm²</a:t>
            </a:r>
            <a:endParaRPr>
              <a:solidFill>
                <a:srgbClr val="6AA84F"/>
              </a:solidFill>
            </a:endParaRPr>
          </a:p>
          <a:p>
            <a:pPr indent="457200" lvl="0" marL="0" rtl="0" algn="l">
              <a:spcBef>
                <a:spcPts val="1600"/>
              </a:spcBef>
              <a:spcAft>
                <a:spcPts val="1600"/>
              </a:spcAft>
              <a:buClr>
                <a:schemeClr val="dk1"/>
              </a:buClr>
              <a:buSzPts val="1100"/>
              <a:buFont typeface="Arial"/>
              <a:buNone/>
            </a:pPr>
            <a:r>
              <a:rPr lang="en">
                <a:solidFill>
                  <a:srgbClr val="000000"/>
                </a:solidFill>
              </a:rPr>
              <a:t>V = ⁴/₃ </a:t>
            </a:r>
            <a:r>
              <a:rPr lang="en">
                <a:solidFill>
                  <a:srgbClr val="FF0000"/>
                </a:solidFill>
              </a:rPr>
              <a:t>π</a:t>
            </a:r>
            <a:r>
              <a:rPr lang="en">
                <a:solidFill>
                  <a:srgbClr val="0000FF"/>
                </a:solidFill>
              </a:rPr>
              <a:t>r³</a:t>
            </a:r>
            <a:r>
              <a:rPr lang="en">
                <a:solidFill>
                  <a:srgbClr val="000000"/>
                </a:solidFill>
              </a:rPr>
              <a:t> = ⁴/₃ ⨉ </a:t>
            </a:r>
            <a:r>
              <a:rPr lang="en">
                <a:solidFill>
                  <a:srgbClr val="FF0000"/>
                </a:solidFill>
              </a:rPr>
              <a:t>3.1416… </a:t>
            </a:r>
            <a:r>
              <a:rPr lang="en">
                <a:solidFill>
                  <a:srgbClr val="000000"/>
                </a:solidFill>
              </a:rPr>
              <a:t>⨉ (</a:t>
            </a:r>
            <a:r>
              <a:rPr lang="en">
                <a:solidFill>
                  <a:srgbClr val="0000FF"/>
                </a:solidFill>
              </a:rPr>
              <a:t>10cm</a:t>
            </a:r>
            <a:r>
              <a:rPr lang="en">
                <a:solidFill>
                  <a:srgbClr val="000000"/>
                </a:solidFill>
              </a:rPr>
              <a:t>)³ =</a:t>
            </a:r>
            <a:r>
              <a:rPr lang="en">
                <a:solidFill>
                  <a:schemeClr val="dk1"/>
                </a:solidFill>
              </a:rPr>
              <a:t> </a:t>
            </a:r>
            <a:r>
              <a:rPr lang="en">
                <a:solidFill>
                  <a:srgbClr val="6AA84F"/>
                </a:solidFill>
              </a:rPr>
              <a:t>4190cm³</a:t>
            </a:r>
            <a:endParaRPr>
              <a:solidFill>
                <a:srgbClr val="6AA84F"/>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5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sp>
        <p:nvSpPr>
          <p:cNvPr id="550" name="Google Shape;550;p58"/>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0" lvl="0" marL="0" rtl="0" algn="ctr">
              <a:spcBef>
                <a:spcPts val="1600"/>
              </a:spcBef>
              <a:spcAft>
                <a:spcPts val="1600"/>
              </a:spcAft>
              <a:buNone/>
            </a:pPr>
            <a:r>
              <a:rPr lang="en"/>
              <a:t>Have a go at </a:t>
            </a:r>
            <a:r>
              <a:rPr lang="en" u="sng"/>
              <a:t>Geometry of Circles and Spheres Questions 2 and 3</a:t>
            </a:r>
            <a:r>
              <a:rPr lang="en"/>
              <a:t> on the Worksheet!</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5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sp>
        <p:nvSpPr>
          <p:cNvPr id="556" name="Google Shape;556;p59"/>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457200" rtl="0" algn="l">
              <a:spcBef>
                <a:spcPts val="1600"/>
              </a:spcBef>
              <a:spcAft>
                <a:spcPts val="0"/>
              </a:spcAft>
              <a:buNone/>
            </a:pPr>
            <a:r>
              <a:rPr lang="en" sz="1400">
                <a:solidFill>
                  <a:srgbClr val="000000"/>
                </a:solidFill>
                <a:latin typeface="Arial"/>
                <a:ea typeface="Arial"/>
                <a:cs typeface="Arial"/>
                <a:sym typeface="Arial"/>
              </a:rPr>
              <a:t>2. If a sphere has a diameter of 18cm, what is a) its volume, and b) its surface area? What is the ratio between volume and surface area? </a:t>
            </a:r>
            <a:endParaRPr sz="1400">
              <a:solidFill>
                <a:srgbClr val="000000"/>
              </a:solidFill>
              <a:latin typeface="Arial"/>
              <a:ea typeface="Arial"/>
              <a:cs typeface="Arial"/>
              <a:sym typeface="Arial"/>
            </a:endParaRPr>
          </a:p>
          <a:p>
            <a:pPr indent="0" lvl="0" marL="0" rtl="0" algn="l">
              <a:spcBef>
                <a:spcPts val="1600"/>
              </a:spcBef>
              <a:spcAft>
                <a:spcPts val="0"/>
              </a:spcAft>
              <a:buNone/>
            </a:pPr>
            <a:r>
              <a:t/>
            </a:r>
            <a:endParaRPr sz="1400">
              <a:solidFill>
                <a:srgbClr val="000000"/>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Diameter = 18cm </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Radius = r = 9cm</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V = (4/3) ⨉ π ⨉ (9cm)³ = 3050cm³</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A = 4 ⨉ π ⨉ (9cm)² = 1020cm³</a:t>
            </a:r>
            <a:endParaRPr sz="1400">
              <a:solidFill>
                <a:srgbClr val="0000FF"/>
              </a:solidFill>
              <a:latin typeface="Arial"/>
              <a:ea typeface="Arial"/>
              <a:cs typeface="Arial"/>
              <a:sym typeface="Arial"/>
            </a:endParaRPr>
          </a:p>
          <a:p>
            <a:pPr indent="0" lvl="0" marL="0" rtl="0" algn="ctr">
              <a:spcBef>
                <a:spcPts val="0"/>
              </a:spcBef>
              <a:spcAft>
                <a:spcPts val="0"/>
              </a:spcAft>
              <a:buNone/>
            </a:pPr>
            <a:r>
              <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Ratio of V to A = V ÷ A= 3054 ÷1017 = 3</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(This makes sense because V÷A = [(4/3)πr³] ÷ [4πr²] = r÷3 = 9÷3 = 3. The ratio of the volume of a sphere to the surface area of the sphere is always r÷3)</a:t>
            </a:r>
            <a:endParaRPr sz="1400">
              <a:solidFill>
                <a:srgbClr val="0000FF"/>
              </a:solidFill>
              <a:latin typeface="Arial"/>
              <a:ea typeface="Arial"/>
              <a:cs typeface="Arial"/>
              <a:sym typeface="Arial"/>
            </a:endParaRPr>
          </a:p>
          <a:p>
            <a:pPr indent="0" lvl="0" marL="0" rtl="0" algn="ctr">
              <a:spcBef>
                <a:spcPts val="0"/>
              </a:spcBef>
              <a:spcAft>
                <a:spcPts val="1600"/>
              </a:spcAft>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6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sp>
        <p:nvSpPr>
          <p:cNvPr id="562" name="Google Shape;562;p60"/>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457200" rtl="0" algn="l">
              <a:spcBef>
                <a:spcPts val="1600"/>
              </a:spcBef>
              <a:spcAft>
                <a:spcPts val="0"/>
              </a:spcAft>
              <a:buNone/>
            </a:pPr>
            <a:r>
              <a:rPr lang="en" sz="1400">
                <a:solidFill>
                  <a:srgbClr val="000000"/>
                </a:solidFill>
                <a:latin typeface="Arial"/>
                <a:ea typeface="Arial"/>
                <a:cs typeface="Arial"/>
                <a:sym typeface="Arial"/>
              </a:rPr>
              <a:t>3. What is an equation for the total surface area of a half-sphere? </a:t>
            </a:r>
            <a:endParaRPr sz="1400">
              <a:solidFill>
                <a:srgbClr val="0000FF"/>
              </a:solidFill>
              <a:latin typeface="Arial"/>
              <a:ea typeface="Arial"/>
              <a:cs typeface="Arial"/>
              <a:sym typeface="Arial"/>
            </a:endParaRPr>
          </a:p>
          <a:p>
            <a:pPr indent="0" lvl="0" marL="457200" rtl="0" algn="l">
              <a:spcBef>
                <a:spcPts val="1600"/>
              </a:spcBef>
              <a:spcAft>
                <a:spcPts val="0"/>
              </a:spcAft>
              <a:buNone/>
            </a:pPr>
            <a:r>
              <a:rPr lang="en" sz="1400">
                <a:solidFill>
                  <a:srgbClr val="0000FF"/>
                </a:solidFill>
                <a:latin typeface="Arial"/>
                <a:ea typeface="Arial"/>
                <a:cs typeface="Arial"/>
                <a:sym typeface="Arial"/>
              </a:rPr>
              <a:t>Total surface area  </a:t>
            </a:r>
            <a:endParaRPr sz="1400">
              <a:solidFill>
                <a:srgbClr val="0000FF"/>
              </a:solidFill>
              <a:latin typeface="Arial"/>
              <a:ea typeface="Arial"/>
              <a:cs typeface="Arial"/>
              <a:sym typeface="Arial"/>
            </a:endParaRPr>
          </a:p>
          <a:p>
            <a:pPr indent="0" lvl="0" marL="457200" rtl="0" algn="l">
              <a:spcBef>
                <a:spcPts val="1600"/>
              </a:spcBef>
              <a:spcAft>
                <a:spcPts val="0"/>
              </a:spcAft>
              <a:buNone/>
            </a:pPr>
            <a:r>
              <a:rPr lang="en" sz="1400">
                <a:solidFill>
                  <a:srgbClr val="0000FF"/>
                </a:solidFill>
                <a:latin typeface="Arial"/>
                <a:ea typeface="Arial"/>
                <a:cs typeface="Arial"/>
                <a:sym typeface="Arial"/>
              </a:rPr>
              <a:t>=    Surface area of curved face     + area of circle </a:t>
            </a:r>
            <a:endParaRPr sz="1400">
              <a:solidFill>
                <a:srgbClr val="0000FF"/>
              </a:solidFill>
              <a:latin typeface="Arial"/>
              <a:ea typeface="Arial"/>
              <a:cs typeface="Arial"/>
              <a:sym typeface="Arial"/>
            </a:endParaRPr>
          </a:p>
          <a:p>
            <a:pPr indent="0" lvl="0" marL="457200" rtl="0" algn="l">
              <a:spcBef>
                <a:spcPts val="0"/>
              </a:spcBef>
              <a:spcAft>
                <a:spcPts val="0"/>
              </a:spcAft>
              <a:buNone/>
            </a:pPr>
            <a:r>
              <a:t/>
            </a:r>
            <a:endParaRPr sz="1400">
              <a:solidFill>
                <a:srgbClr val="0000FF"/>
              </a:solidFill>
              <a:latin typeface="Arial"/>
              <a:ea typeface="Arial"/>
              <a:cs typeface="Arial"/>
              <a:sym typeface="Arial"/>
            </a:endParaRPr>
          </a:p>
          <a:p>
            <a:pPr indent="0" lvl="0" marL="457200" rtl="0" algn="l">
              <a:spcBef>
                <a:spcPts val="0"/>
              </a:spcBef>
              <a:spcAft>
                <a:spcPts val="0"/>
              </a:spcAft>
              <a:buNone/>
            </a:pPr>
            <a:r>
              <a:rPr lang="en" sz="1400">
                <a:solidFill>
                  <a:srgbClr val="0000FF"/>
                </a:solidFill>
                <a:latin typeface="Arial"/>
                <a:ea typeface="Arial"/>
                <a:cs typeface="Arial"/>
                <a:sym typeface="Arial"/>
              </a:rPr>
              <a:t>= (0.5 ⨉ surface area of a sphere) + area of circle</a:t>
            </a:r>
            <a:endParaRPr sz="1400">
              <a:solidFill>
                <a:srgbClr val="0000FF"/>
              </a:solidFill>
              <a:latin typeface="Arial"/>
              <a:ea typeface="Arial"/>
              <a:cs typeface="Arial"/>
              <a:sym typeface="Arial"/>
            </a:endParaRPr>
          </a:p>
          <a:p>
            <a:pPr indent="0" lvl="0" marL="457200" rtl="0" algn="l">
              <a:spcBef>
                <a:spcPts val="0"/>
              </a:spcBef>
              <a:spcAft>
                <a:spcPts val="0"/>
              </a:spcAft>
              <a:buNone/>
            </a:pPr>
            <a:r>
              <a:rPr lang="en" sz="1400">
                <a:solidFill>
                  <a:srgbClr val="0000FF"/>
                </a:solidFill>
                <a:latin typeface="Arial"/>
                <a:ea typeface="Arial"/>
                <a:cs typeface="Arial"/>
                <a:sym typeface="Arial"/>
              </a:rPr>
              <a:t>=  		0.5 ⨉ (4πr²)		 +      πr²    </a:t>
            </a:r>
            <a:endParaRPr sz="1400">
              <a:solidFill>
                <a:srgbClr val="0000FF"/>
              </a:solidFill>
              <a:latin typeface="Arial"/>
              <a:ea typeface="Arial"/>
              <a:cs typeface="Arial"/>
              <a:sym typeface="Arial"/>
            </a:endParaRPr>
          </a:p>
          <a:p>
            <a:pPr indent="0" lvl="0" marL="457200" rtl="0" algn="l">
              <a:spcBef>
                <a:spcPts val="0"/>
              </a:spcBef>
              <a:spcAft>
                <a:spcPts val="0"/>
              </a:spcAft>
              <a:buNone/>
            </a:pPr>
            <a:r>
              <a:rPr lang="en" sz="1400">
                <a:solidFill>
                  <a:srgbClr val="0000FF"/>
                </a:solidFill>
                <a:latin typeface="Arial"/>
                <a:ea typeface="Arial"/>
                <a:cs typeface="Arial"/>
                <a:sym typeface="Arial"/>
              </a:rPr>
              <a:t>=			 2πr² 			 +      πr²    </a:t>
            </a:r>
            <a:endParaRPr sz="1400">
              <a:solidFill>
                <a:srgbClr val="0000FF"/>
              </a:solidFill>
              <a:latin typeface="Arial"/>
              <a:ea typeface="Arial"/>
              <a:cs typeface="Arial"/>
              <a:sym typeface="Arial"/>
            </a:endParaRPr>
          </a:p>
          <a:p>
            <a:pPr indent="0" lvl="0" marL="457200" rtl="0" algn="l">
              <a:spcBef>
                <a:spcPts val="0"/>
              </a:spcBef>
              <a:spcAft>
                <a:spcPts val="0"/>
              </a:spcAft>
              <a:buNone/>
            </a:pPr>
            <a:r>
              <a:rPr lang="en" sz="1400">
                <a:solidFill>
                  <a:srgbClr val="0000FF"/>
                </a:solidFill>
                <a:latin typeface="Arial"/>
                <a:ea typeface="Arial"/>
                <a:cs typeface="Arial"/>
                <a:sym typeface="Arial"/>
              </a:rPr>
              <a:t>=   					 3πr²</a:t>
            </a:r>
            <a:endParaRPr sz="1400">
              <a:solidFill>
                <a:srgbClr val="000000"/>
              </a:solidFill>
              <a:latin typeface="Arial"/>
              <a:ea typeface="Arial"/>
              <a:cs typeface="Arial"/>
              <a:sym typeface="Arial"/>
            </a:endParaRPr>
          </a:p>
          <a:p>
            <a:pPr indent="0" lvl="0" marL="0" rtl="0" algn="ctr">
              <a:spcBef>
                <a:spcPts val="0"/>
              </a:spcBef>
              <a:spcAft>
                <a:spcPts val="0"/>
              </a:spcAft>
              <a:buNone/>
            </a:pPr>
            <a:r>
              <a:t/>
            </a:r>
            <a:endParaRPr sz="1400">
              <a:solidFill>
                <a:srgbClr val="0000FF"/>
              </a:solidFill>
              <a:latin typeface="Arial"/>
              <a:ea typeface="Arial"/>
              <a:cs typeface="Arial"/>
              <a:sym typeface="Arial"/>
            </a:endParaRPr>
          </a:p>
          <a:p>
            <a:pPr indent="0" lvl="0" marL="0" rtl="0" algn="ctr">
              <a:spcBef>
                <a:spcPts val="0"/>
              </a:spcBef>
              <a:spcAft>
                <a:spcPts val="160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pic>
        <p:nvPicPr>
          <p:cNvPr id="567" name="Google Shape;567;p61"/>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568" name="Google Shape;568;p61"/>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61"/>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61"/>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61"/>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61"/>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61"/>
          <p:cNvSpPr txBox="1"/>
          <p:nvPr/>
        </p:nvSpPr>
        <p:spPr>
          <a:xfrm>
            <a:off x="6412750" y="1782250"/>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00"/>
                </a:solidFill>
              </a:rPr>
              <a:t>B</a:t>
            </a:r>
            <a:endParaRPr>
              <a:solidFill>
                <a:srgbClr val="990000"/>
              </a:solidFill>
            </a:endParaRPr>
          </a:p>
        </p:txBody>
      </p:sp>
      <p:sp>
        <p:nvSpPr>
          <p:cNvPr id="574" name="Google Shape;574;p61"/>
          <p:cNvSpPr txBox="1"/>
          <p:nvPr/>
        </p:nvSpPr>
        <p:spPr>
          <a:xfrm>
            <a:off x="6416200" y="216300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F9000"/>
                </a:solidFill>
              </a:rPr>
              <a:t>C</a:t>
            </a:r>
            <a:endParaRPr>
              <a:solidFill>
                <a:srgbClr val="BF9000"/>
              </a:solidFill>
            </a:endParaRPr>
          </a:p>
        </p:txBody>
      </p:sp>
      <p:sp>
        <p:nvSpPr>
          <p:cNvPr id="575" name="Google Shape;575;p61"/>
          <p:cNvSpPr txBox="1"/>
          <p:nvPr/>
        </p:nvSpPr>
        <p:spPr>
          <a:xfrm>
            <a:off x="6412750" y="259030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1C232"/>
                </a:solidFill>
              </a:rPr>
              <a:t>D</a:t>
            </a:r>
            <a:endParaRPr>
              <a:solidFill>
                <a:srgbClr val="F1C232"/>
              </a:solidFill>
            </a:endParaRPr>
          </a:p>
        </p:txBody>
      </p:sp>
      <p:sp>
        <p:nvSpPr>
          <p:cNvPr id="576" name="Google Shape;576;p61"/>
          <p:cNvSpPr txBox="1"/>
          <p:nvPr/>
        </p:nvSpPr>
        <p:spPr>
          <a:xfrm>
            <a:off x="6434675" y="312515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CCCCCC"/>
                </a:solidFill>
              </a:rPr>
              <a:t>E</a:t>
            </a:r>
            <a:endParaRPr>
              <a:solidFill>
                <a:srgbClr val="CCCCCC"/>
              </a:solidFill>
            </a:endParaRPr>
          </a:p>
        </p:txBody>
      </p:sp>
      <p:sp>
        <p:nvSpPr>
          <p:cNvPr id="577" name="Google Shape;577;p61"/>
          <p:cNvSpPr txBox="1"/>
          <p:nvPr/>
        </p:nvSpPr>
        <p:spPr>
          <a:xfrm>
            <a:off x="6412750" y="14531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7F6000"/>
                </a:solidFill>
              </a:rPr>
              <a:t>A</a:t>
            </a:r>
            <a:endParaRPr>
              <a:solidFill>
                <a:srgbClr val="7F6000"/>
              </a:solidFill>
            </a:endParaRPr>
          </a:p>
        </p:txBody>
      </p:sp>
      <p:cxnSp>
        <p:nvCxnSpPr>
          <p:cNvPr id="578" name="Google Shape;578;p61"/>
          <p:cNvCxnSpPr/>
          <p:nvPr/>
        </p:nvCxnSpPr>
        <p:spPr>
          <a:xfrm flipH="1">
            <a:off x="4715075" y="3323175"/>
            <a:ext cx="1719600" cy="6600"/>
          </a:xfrm>
          <a:prstGeom prst="straightConnector1">
            <a:avLst/>
          </a:prstGeom>
          <a:noFill/>
          <a:ln cap="flat" cmpd="sng" w="19050">
            <a:solidFill>
              <a:srgbClr val="000000"/>
            </a:solidFill>
            <a:prstDash val="solid"/>
            <a:round/>
            <a:headEnd len="med" w="med" type="none"/>
            <a:tailEnd len="med" w="med" type="triangle"/>
          </a:ln>
        </p:spPr>
      </p:cxnSp>
      <p:cxnSp>
        <p:nvCxnSpPr>
          <p:cNvPr id="579" name="Google Shape;579;p61"/>
          <p:cNvCxnSpPr>
            <a:stCxn id="576" idx="1"/>
          </p:cNvCxnSpPr>
          <p:nvPr/>
        </p:nvCxnSpPr>
        <p:spPr>
          <a:xfrm rot="10800000">
            <a:off x="6434675" y="3026750"/>
            <a:ext cx="0" cy="291000"/>
          </a:xfrm>
          <a:prstGeom prst="straightConnector1">
            <a:avLst/>
          </a:prstGeom>
          <a:noFill/>
          <a:ln cap="flat" cmpd="sng" w="19050">
            <a:solidFill>
              <a:srgbClr val="CCCCCC"/>
            </a:solidFill>
            <a:prstDash val="solid"/>
            <a:round/>
            <a:headEnd len="med" w="med" type="stealth"/>
            <a:tailEnd len="med" w="med" type="stealth"/>
          </a:ln>
        </p:spPr>
      </p:cxnSp>
      <p:cxnSp>
        <p:nvCxnSpPr>
          <p:cNvPr id="580" name="Google Shape;580;p61"/>
          <p:cNvCxnSpPr>
            <a:endCxn id="571" idx="0"/>
          </p:cNvCxnSpPr>
          <p:nvPr/>
        </p:nvCxnSpPr>
        <p:spPr>
          <a:xfrm rot="10800000">
            <a:off x="6416100" y="2400050"/>
            <a:ext cx="11400" cy="626700"/>
          </a:xfrm>
          <a:prstGeom prst="straightConnector1">
            <a:avLst/>
          </a:prstGeom>
          <a:noFill/>
          <a:ln cap="flat" cmpd="sng" w="19050">
            <a:solidFill>
              <a:srgbClr val="F1C232"/>
            </a:solidFill>
            <a:prstDash val="solid"/>
            <a:round/>
            <a:headEnd len="med" w="med" type="stealth"/>
            <a:tailEnd len="med" w="med" type="stealth"/>
          </a:ln>
        </p:spPr>
      </p:cxnSp>
      <p:cxnSp>
        <p:nvCxnSpPr>
          <p:cNvPr id="581" name="Google Shape;581;p61"/>
          <p:cNvCxnSpPr/>
          <p:nvPr/>
        </p:nvCxnSpPr>
        <p:spPr>
          <a:xfrm rot="10800000">
            <a:off x="6410400" y="1692913"/>
            <a:ext cx="11400" cy="626700"/>
          </a:xfrm>
          <a:prstGeom prst="straightConnector1">
            <a:avLst/>
          </a:prstGeom>
          <a:noFill/>
          <a:ln cap="flat" cmpd="sng" w="19050">
            <a:solidFill>
              <a:srgbClr val="990000"/>
            </a:solidFill>
            <a:prstDash val="solid"/>
            <a:round/>
            <a:headEnd len="med" w="med" type="stealth"/>
            <a:tailEnd len="med" w="med" type="stealth"/>
          </a:ln>
        </p:spPr>
      </p:cxnSp>
      <p:cxnSp>
        <p:nvCxnSpPr>
          <p:cNvPr id="582" name="Google Shape;582;p61"/>
          <p:cNvCxnSpPr/>
          <p:nvPr/>
        </p:nvCxnSpPr>
        <p:spPr>
          <a:xfrm flipH="1" rot="10800000">
            <a:off x="6416100" y="1551263"/>
            <a:ext cx="5700" cy="156000"/>
          </a:xfrm>
          <a:prstGeom prst="straightConnector1">
            <a:avLst/>
          </a:prstGeom>
          <a:noFill/>
          <a:ln cap="flat" cmpd="sng" w="19050">
            <a:solidFill>
              <a:srgbClr val="7F6000"/>
            </a:solidFill>
            <a:prstDash val="solid"/>
            <a:round/>
            <a:headEnd len="med" w="med" type="stealth"/>
            <a:tailEnd len="med" w="med" type="stealth"/>
          </a:ln>
        </p:spPr>
      </p:cxnSp>
      <p:cxnSp>
        <p:nvCxnSpPr>
          <p:cNvPr id="583" name="Google Shape;583;p61"/>
          <p:cNvCxnSpPr/>
          <p:nvPr/>
        </p:nvCxnSpPr>
        <p:spPr>
          <a:xfrm flipH="1" rot="10800000">
            <a:off x="6419050" y="2308638"/>
            <a:ext cx="5700" cy="156000"/>
          </a:xfrm>
          <a:prstGeom prst="straightConnector1">
            <a:avLst/>
          </a:prstGeom>
          <a:noFill/>
          <a:ln cap="flat" cmpd="sng" w="9525">
            <a:solidFill>
              <a:schemeClr val="dk2"/>
            </a:solidFill>
            <a:prstDash val="solid"/>
            <a:round/>
            <a:headEnd len="med" w="med" type="stealth"/>
            <a:tailEnd len="med" w="med" type="stealth"/>
          </a:ln>
        </p:spPr>
      </p:cxnSp>
      <p:sp>
        <p:nvSpPr>
          <p:cNvPr id="584" name="Google Shape;584;p61"/>
          <p:cNvSpPr txBox="1"/>
          <p:nvPr/>
        </p:nvSpPr>
        <p:spPr>
          <a:xfrm>
            <a:off x="5796875" y="1441775"/>
            <a:ext cx="7407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FFFFFF"/>
                </a:solidFill>
                <a:latin typeface="Open Sans"/>
                <a:ea typeface="Open Sans"/>
                <a:cs typeface="Open Sans"/>
                <a:sym typeface="Open Sans"/>
              </a:rPr>
              <a:t>100km</a:t>
            </a:r>
            <a:endParaRPr sz="1100">
              <a:solidFill>
                <a:srgbClr val="FFFFFF"/>
              </a:solidFill>
              <a:latin typeface="Open Sans"/>
              <a:ea typeface="Open Sans"/>
              <a:cs typeface="Open Sans"/>
              <a:sym typeface="Open Sans"/>
            </a:endParaRPr>
          </a:p>
        </p:txBody>
      </p:sp>
      <p:sp>
        <p:nvSpPr>
          <p:cNvPr id="585" name="Google Shape;585;p61"/>
          <p:cNvSpPr txBox="1"/>
          <p:nvPr/>
        </p:nvSpPr>
        <p:spPr>
          <a:xfrm>
            <a:off x="5796875" y="1822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2200km</a:t>
            </a:r>
            <a:endParaRPr sz="1100">
              <a:latin typeface="Open Sans"/>
              <a:ea typeface="Open Sans"/>
              <a:cs typeface="Open Sans"/>
              <a:sym typeface="Open Sans"/>
            </a:endParaRPr>
          </a:p>
        </p:txBody>
      </p:sp>
      <p:sp>
        <p:nvSpPr>
          <p:cNvPr id="586" name="Google Shape;586;p61"/>
          <p:cNvSpPr txBox="1"/>
          <p:nvPr/>
        </p:nvSpPr>
        <p:spPr>
          <a:xfrm>
            <a:off x="5796875" y="2203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100km</a:t>
            </a:r>
            <a:endParaRPr sz="1100">
              <a:latin typeface="Open Sans"/>
              <a:ea typeface="Open Sans"/>
              <a:cs typeface="Open Sans"/>
              <a:sym typeface="Open Sans"/>
            </a:endParaRPr>
          </a:p>
        </p:txBody>
      </p:sp>
      <p:sp>
        <p:nvSpPr>
          <p:cNvPr id="587" name="Google Shape;587;p61"/>
          <p:cNvSpPr txBox="1"/>
          <p:nvPr/>
        </p:nvSpPr>
        <p:spPr>
          <a:xfrm>
            <a:off x="5796875" y="2584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2500km</a:t>
            </a:r>
            <a:endParaRPr sz="1100">
              <a:latin typeface="Open Sans"/>
              <a:ea typeface="Open Sans"/>
              <a:cs typeface="Open Sans"/>
              <a:sym typeface="Open Sans"/>
            </a:endParaRPr>
          </a:p>
        </p:txBody>
      </p:sp>
      <p:sp>
        <p:nvSpPr>
          <p:cNvPr id="588" name="Google Shape;588;p61"/>
          <p:cNvSpPr txBox="1"/>
          <p:nvPr/>
        </p:nvSpPr>
        <p:spPr>
          <a:xfrm>
            <a:off x="5747475" y="2951288"/>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1000km</a:t>
            </a:r>
            <a:endParaRPr sz="1100">
              <a:latin typeface="Open Sans"/>
              <a:ea typeface="Open Sans"/>
              <a:cs typeface="Open Sans"/>
              <a:sym typeface="Open Sans"/>
            </a:endParaRPr>
          </a:p>
        </p:txBody>
      </p:sp>
      <p:sp>
        <p:nvSpPr>
          <p:cNvPr id="589" name="Google Shape;589;p61"/>
          <p:cNvSpPr txBox="1"/>
          <p:nvPr/>
        </p:nvSpPr>
        <p:spPr>
          <a:xfrm>
            <a:off x="5229600" y="32469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Open Sans"/>
                <a:ea typeface="Open Sans"/>
                <a:cs typeface="Open Sans"/>
                <a:sym typeface="Open Sans"/>
              </a:rPr>
              <a:t>5900 km</a:t>
            </a:r>
            <a:endParaRPr b="1" sz="1100">
              <a:latin typeface="Open Sans"/>
              <a:ea typeface="Open Sans"/>
              <a:cs typeface="Open Sans"/>
              <a:sym typeface="Open Sans"/>
            </a:endParaRPr>
          </a:p>
        </p:txBody>
      </p:sp>
      <p:sp>
        <p:nvSpPr>
          <p:cNvPr id="590" name="Google Shape;590;p61"/>
          <p:cNvSpPr txBox="1"/>
          <p:nvPr>
            <p:ph idx="1" type="body"/>
          </p:nvPr>
        </p:nvSpPr>
        <p:spPr>
          <a:xfrm>
            <a:off x="311700" y="1152475"/>
            <a:ext cx="4201500" cy="38481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Back to Planet X: How do we find the volumes of the layers?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(Remember: The volume of a sphere is given by </a:t>
            </a:r>
            <a:r>
              <a:rPr lang="en"/>
              <a:t>V = ⁴/₃ πr³)</a:t>
            </a:r>
            <a:endParaRPr/>
          </a:p>
          <a:p>
            <a:pPr indent="0" lvl="0" marL="457200" rtl="0" algn="l">
              <a:spcBef>
                <a:spcPts val="1600"/>
              </a:spcBef>
              <a:spcAft>
                <a:spcPts val="0"/>
              </a:spcAft>
              <a:buNone/>
            </a:pPr>
            <a:r>
              <a:t/>
            </a:r>
            <a:endParaRPr/>
          </a:p>
          <a:p>
            <a:pPr indent="0" lvl="0" marL="0" rtl="0" algn="l">
              <a:spcBef>
                <a:spcPts val="1600"/>
              </a:spcBef>
              <a:spcAft>
                <a:spcPts val="1600"/>
              </a:spcAft>
              <a:buNone/>
            </a:pPr>
            <a:r>
              <a:t/>
            </a:r>
            <a:endParaRPr/>
          </a:p>
        </p:txBody>
      </p:sp>
      <p:sp>
        <p:nvSpPr>
          <p:cNvPr id="591" name="Google Shape;591;p61"/>
          <p:cNvSpPr txBox="1"/>
          <p:nvPr/>
        </p:nvSpPr>
        <p:spPr>
          <a:xfrm>
            <a:off x="5108825" y="810563"/>
            <a:ext cx="3633000" cy="7191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HINT</a:t>
            </a:r>
            <a:r>
              <a:rPr lang="en"/>
              <a:t>: Imagine you’re </a:t>
            </a:r>
            <a:r>
              <a:rPr lang="en">
                <a:solidFill>
                  <a:srgbClr val="0000FF"/>
                </a:solidFill>
              </a:rPr>
              <a:t>cutting an ‘inside sphere’ out of a larger sphere</a:t>
            </a:r>
            <a:r>
              <a:rPr lang="en"/>
              <a:t>, such as a squash ball, to leave just </a:t>
            </a:r>
            <a:r>
              <a:rPr lang="en">
                <a:solidFill>
                  <a:srgbClr val="38761D"/>
                </a:solidFill>
              </a:rPr>
              <a:t>a spherical shell</a:t>
            </a:r>
            <a:endParaRPr>
              <a:solidFill>
                <a:srgbClr val="38761D"/>
              </a:solidFill>
            </a:endParaRPr>
          </a:p>
        </p:txBody>
      </p:sp>
      <p:sp>
        <p:nvSpPr>
          <p:cNvPr id="592" name="Google Shape;592;p61"/>
          <p:cNvSpPr txBox="1"/>
          <p:nvPr>
            <p:ph type="title"/>
          </p:nvPr>
        </p:nvSpPr>
        <p:spPr>
          <a:xfrm>
            <a:off x="311700" y="2162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Calculating the volume of spherical layers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17"/>
          <p:cNvPicPr preferRelativeResize="0"/>
          <p:nvPr/>
        </p:nvPicPr>
        <p:blipFill rotWithShape="1">
          <a:blip r:embed="rId3">
            <a:alphaModFix amt="25000"/>
          </a:blip>
          <a:srcRect b="34883" l="0" r="0" t="0"/>
          <a:stretch/>
        </p:blipFill>
        <p:spPr>
          <a:xfrm>
            <a:off x="0" y="0"/>
            <a:ext cx="9144000" cy="5049225"/>
          </a:xfrm>
          <a:prstGeom prst="rect">
            <a:avLst/>
          </a:prstGeom>
          <a:noFill/>
          <a:ln>
            <a:noFill/>
          </a:ln>
        </p:spPr>
      </p:pic>
      <p:sp>
        <p:nvSpPr>
          <p:cNvPr id="108" name="Google Shape;108;p17"/>
          <p:cNvSpPr txBox="1"/>
          <p:nvPr>
            <p:ph type="title"/>
          </p:nvPr>
        </p:nvSpPr>
        <p:spPr>
          <a:xfrm>
            <a:off x="311700" y="445025"/>
            <a:ext cx="8520600" cy="707400"/>
          </a:xfrm>
          <a:prstGeom prst="rect">
            <a:avLst/>
          </a:prstGeom>
          <a:noFill/>
        </p:spPr>
        <p:txBody>
          <a:bodyPr anchorCtr="0" anchor="t" bIns="91425" lIns="91425" spcFirstLastPara="1" rIns="91425" wrap="square" tIns="91425">
            <a:noAutofit/>
          </a:bodyPr>
          <a:lstStyle/>
          <a:p>
            <a:pPr indent="0" lvl="0" marL="0" rtl="0" algn="l">
              <a:spcBef>
                <a:spcPts val="0"/>
              </a:spcBef>
              <a:spcAft>
                <a:spcPts val="0"/>
              </a:spcAft>
              <a:buNone/>
            </a:pPr>
            <a:r>
              <a:rPr lang="en"/>
              <a:t>Introducing the Project</a:t>
            </a:r>
            <a:endParaRPr/>
          </a:p>
        </p:txBody>
      </p:sp>
      <p:sp>
        <p:nvSpPr>
          <p:cNvPr id="109" name="Google Shape;109;p17"/>
          <p:cNvSpPr txBox="1"/>
          <p:nvPr>
            <p:ph idx="1" type="body"/>
          </p:nvPr>
        </p:nvSpPr>
        <p:spPr>
          <a:xfrm>
            <a:off x="311700" y="1298075"/>
            <a:ext cx="8520600" cy="2678400"/>
          </a:xfrm>
          <a:prstGeom prst="rect">
            <a:avLst/>
          </a:prstGeom>
          <a:noFill/>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A ‘Mathematical model’ is a way of describing something using numbers and data. </a:t>
            </a:r>
            <a:endParaRPr>
              <a:solidFill>
                <a:srgbClr val="000000"/>
              </a:solidFill>
            </a:endParaRPr>
          </a:p>
          <a:p>
            <a:pPr indent="0" lvl="0" marL="457200" rtl="0" algn="l">
              <a:spcBef>
                <a:spcPts val="1600"/>
              </a:spcBef>
              <a:spcAft>
                <a:spcPts val="0"/>
              </a:spcAft>
              <a:buNone/>
            </a:pPr>
            <a:r>
              <a:t/>
            </a:r>
            <a:endParaRPr sz="100">
              <a:solidFill>
                <a:srgbClr val="000000"/>
              </a:solidFill>
            </a:endParaRPr>
          </a:p>
          <a:p>
            <a:pPr indent="-342900" lvl="0" marL="457200" rtl="0" algn="l">
              <a:spcBef>
                <a:spcPts val="1600"/>
              </a:spcBef>
              <a:spcAft>
                <a:spcPts val="0"/>
              </a:spcAft>
              <a:buClr>
                <a:srgbClr val="000000"/>
              </a:buClr>
              <a:buSzPts val="1800"/>
              <a:buChar char="●"/>
            </a:pPr>
            <a:r>
              <a:rPr lang="en">
                <a:solidFill>
                  <a:srgbClr val="000000"/>
                </a:solidFill>
              </a:rPr>
              <a:t>That ‘something’ can really be anything - for example, mathematical modelling is used all the time business, finance, economics, science, technology and research. (Models are especially useful for studying diseases like COVID-19!)</a:t>
            </a:r>
            <a:endParaRPr>
              <a:solidFill>
                <a:srgbClr val="000000"/>
              </a:solidFill>
            </a:endParaRPr>
          </a:p>
          <a:p>
            <a:pPr indent="0" lvl="0" marL="457200" rtl="0" algn="l">
              <a:spcBef>
                <a:spcPts val="1600"/>
              </a:spcBef>
              <a:spcAft>
                <a:spcPts val="0"/>
              </a:spcAft>
              <a:buNone/>
            </a:pPr>
            <a:r>
              <a:t/>
            </a:r>
            <a:endParaRPr sz="100">
              <a:solidFill>
                <a:srgbClr val="000000"/>
              </a:solidFill>
            </a:endParaRPr>
          </a:p>
          <a:p>
            <a:pPr indent="0" lvl="0" marL="457200" rtl="0" algn="l">
              <a:spcBef>
                <a:spcPts val="1600"/>
              </a:spcBef>
              <a:spcAft>
                <a:spcPts val="1600"/>
              </a:spcAft>
              <a:buNone/>
            </a:pPr>
            <a:r>
              <a:t/>
            </a:r>
            <a:endParaRPr>
              <a:solidFill>
                <a:srgbClr val="0000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pic>
        <p:nvPicPr>
          <p:cNvPr id="597" name="Google Shape;597;p62"/>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598" name="Google Shape;598;p62"/>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62"/>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62"/>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2"/>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62"/>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62"/>
          <p:cNvSpPr txBox="1"/>
          <p:nvPr/>
        </p:nvSpPr>
        <p:spPr>
          <a:xfrm>
            <a:off x="6412750" y="1782250"/>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00"/>
                </a:solidFill>
              </a:rPr>
              <a:t>B</a:t>
            </a:r>
            <a:endParaRPr>
              <a:solidFill>
                <a:srgbClr val="990000"/>
              </a:solidFill>
            </a:endParaRPr>
          </a:p>
        </p:txBody>
      </p:sp>
      <p:sp>
        <p:nvSpPr>
          <p:cNvPr id="604" name="Google Shape;604;p62"/>
          <p:cNvSpPr txBox="1"/>
          <p:nvPr/>
        </p:nvSpPr>
        <p:spPr>
          <a:xfrm>
            <a:off x="6416200" y="216300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F9000"/>
                </a:solidFill>
              </a:rPr>
              <a:t>C</a:t>
            </a:r>
            <a:endParaRPr>
              <a:solidFill>
                <a:srgbClr val="BF9000"/>
              </a:solidFill>
            </a:endParaRPr>
          </a:p>
        </p:txBody>
      </p:sp>
      <p:sp>
        <p:nvSpPr>
          <p:cNvPr id="605" name="Google Shape;605;p62"/>
          <p:cNvSpPr txBox="1"/>
          <p:nvPr/>
        </p:nvSpPr>
        <p:spPr>
          <a:xfrm>
            <a:off x="6412750" y="259030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1C232"/>
                </a:solidFill>
              </a:rPr>
              <a:t>D</a:t>
            </a:r>
            <a:endParaRPr>
              <a:solidFill>
                <a:srgbClr val="F1C232"/>
              </a:solidFill>
            </a:endParaRPr>
          </a:p>
        </p:txBody>
      </p:sp>
      <p:sp>
        <p:nvSpPr>
          <p:cNvPr id="606" name="Google Shape;606;p62"/>
          <p:cNvSpPr txBox="1"/>
          <p:nvPr/>
        </p:nvSpPr>
        <p:spPr>
          <a:xfrm>
            <a:off x="6434675" y="312515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CCCCCC"/>
                </a:solidFill>
              </a:rPr>
              <a:t>E</a:t>
            </a:r>
            <a:endParaRPr>
              <a:solidFill>
                <a:srgbClr val="CCCCCC"/>
              </a:solidFill>
            </a:endParaRPr>
          </a:p>
        </p:txBody>
      </p:sp>
      <p:sp>
        <p:nvSpPr>
          <p:cNvPr id="607" name="Google Shape;607;p62"/>
          <p:cNvSpPr txBox="1"/>
          <p:nvPr/>
        </p:nvSpPr>
        <p:spPr>
          <a:xfrm>
            <a:off x="6412750" y="14531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7F6000"/>
                </a:solidFill>
              </a:rPr>
              <a:t>A</a:t>
            </a:r>
            <a:endParaRPr>
              <a:solidFill>
                <a:srgbClr val="7F6000"/>
              </a:solidFill>
            </a:endParaRPr>
          </a:p>
        </p:txBody>
      </p:sp>
      <p:cxnSp>
        <p:nvCxnSpPr>
          <p:cNvPr id="608" name="Google Shape;608;p62"/>
          <p:cNvCxnSpPr/>
          <p:nvPr/>
        </p:nvCxnSpPr>
        <p:spPr>
          <a:xfrm flipH="1">
            <a:off x="4715075" y="3323175"/>
            <a:ext cx="1719600" cy="6600"/>
          </a:xfrm>
          <a:prstGeom prst="straightConnector1">
            <a:avLst/>
          </a:prstGeom>
          <a:noFill/>
          <a:ln cap="flat" cmpd="sng" w="19050">
            <a:solidFill>
              <a:srgbClr val="000000"/>
            </a:solidFill>
            <a:prstDash val="solid"/>
            <a:round/>
            <a:headEnd len="med" w="med" type="none"/>
            <a:tailEnd len="med" w="med" type="triangle"/>
          </a:ln>
        </p:spPr>
      </p:cxnSp>
      <p:cxnSp>
        <p:nvCxnSpPr>
          <p:cNvPr id="609" name="Google Shape;609;p62"/>
          <p:cNvCxnSpPr>
            <a:stCxn id="606" idx="1"/>
          </p:cNvCxnSpPr>
          <p:nvPr/>
        </p:nvCxnSpPr>
        <p:spPr>
          <a:xfrm rot="10800000">
            <a:off x="6434675" y="3026750"/>
            <a:ext cx="0" cy="291000"/>
          </a:xfrm>
          <a:prstGeom prst="straightConnector1">
            <a:avLst/>
          </a:prstGeom>
          <a:noFill/>
          <a:ln cap="flat" cmpd="sng" w="19050">
            <a:solidFill>
              <a:srgbClr val="CCCCCC"/>
            </a:solidFill>
            <a:prstDash val="solid"/>
            <a:round/>
            <a:headEnd len="med" w="med" type="stealth"/>
            <a:tailEnd len="med" w="med" type="stealth"/>
          </a:ln>
        </p:spPr>
      </p:cxnSp>
      <p:cxnSp>
        <p:nvCxnSpPr>
          <p:cNvPr id="610" name="Google Shape;610;p62"/>
          <p:cNvCxnSpPr>
            <a:endCxn id="601" idx="0"/>
          </p:cNvCxnSpPr>
          <p:nvPr/>
        </p:nvCxnSpPr>
        <p:spPr>
          <a:xfrm rot="10800000">
            <a:off x="6416100" y="2400050"/>
            <a:ext cx="11400" cy="626700"/>
          </a:xfrm>
          <a:prstGeom prst="straightConnector1">
            <a:avLst/>
          </a:prstGeom>
          <a:noFill/>
          <a:ln cap="flat" cmpd="sng" w="19050">
            <a:solidFill>
              <a:srgbClr val="F1C232"/>
            </a:solidFill>
            <a:prstDash val="solid"/>
            <a:round/>
            <a:headEnd len="med" w="med" type="stealth"/>
            <a:tailEnd len="med" w="med" type="stealth"/>
          </a:ln>
        </p:spPr>
      </p:cxnSp>
      <p:cxnSp>
        <p:nvCxnSpPr>
          <p:cNvPr id="611" name="Google Shape;611;p62"/>
          <p:cNvCxnSpPr/>
          <p:nvPr/>
        </p:nvCxnSpPr>
        <p:spPr>
          <a:xfrm rot="10800000">
            <a:off x="6410400" y="1692913"/>
            <a:ext cx="11400" cy="626700"/>
          </a:xfrm>
          <a:prstGeom prst="straightConnector1">
            <a:avLst/>
          </a:prstGeom>
          <a:noFill/>
          <a:ln cap="flat" cmpd="sng" w="19050">
            <a:solidFill>
              <a:srgbClr val="990000"/>
            </a:solidFill>
            <a:prstDash val="solid"/>
            <a:round/>
            <a:headEnd len="med" w="med" type="stealth"/>
            <a:tailEnd len="med" w="med" type="stealth"/>
          </a:ln>
        </p:spPr>
      </p:cxnSp>
      <p:cxnSp>
        <p:nvCxnSpPr>
          <p:cNvPr id="612" name="Google Shape;612;p62"/>
          <p:cNvCxnSpPr/>
          <p:nvPr/>
        </p:nvCxnSpPr>
        <p:spPr>
          <a:xfrm flipH="1" rot="10800000">
            <a:off x="6416100" y="1551263"/>
            <a:ext cx="5700" cy="156000"/>
          </a:xfrm>
          <a:prstGeom prst="straightConnector1">
            <a:avLst/>
          </a:prstGeom>
          <a:noFill/>
          <a:ln cap="flat" cmpd="sng" w="19050">
            <a:solidFill>
              <a:srgbClr val="7F6000"/>
            </a:solidFill>
            <a:prstDash val="solid"/>
            <a:round/>
            <a:headEnd len="med" w="med" type="stealth"/>
            <a:tailEnd len="med" w="med" type="stealth"/>
          </a:ln>
        </p:spPr>
      </p:cxnSp>
      <p:cxnSp>
        <p:nvCxnSpPr>
          <p:cNvPr id="613" name="Google Shape;613;p62"/>
          <p:cNvCxnSpPr/>
          <p:nvPr/>
        </p:nvCxnSpPr>
        <p:spPr>
          <a:xfrm flipH="1" rot="10800000">
            <a:off x="6419050" y="2308638"/>
            <a:ext cx="5700" cy="156000"/>
          </a:xfrm>
          <a:prstGeom prst="straightConnector1">
            <a:avLst/>
          </a:prstGeom>
          <a:noFill/>
          <a:ln cap="flat" cmpd="sng" w="9525">
            <a:solidFill>
              <a:schemeClr val="dk2"/>
            </a:solidFill>
            <a:prstDash val="solid"/>
            <a:round/>
            <a:headEnd len="med" w="med" type="stealth"/>
            <a:tailEnd len="med" w="med" type="stealth"/>
          </a:ln>
        </p:spPr>
      </p:cxnSp>
      <p:sp>
        <p:nvSpPr>
          <p:cNvPr id="614" name="Google Shape;614;p62"/>
          <p:cNvSpPr txBox="1"/>
          <p:nvPr/>
        </p:nvSpPr>
        <p:spPr>
          <a:xfrm>
            <a:off x="5796875" y="1441775"/>
            <a:ext cx="7407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FFFFFF"/>
                </a:solidFill>
                <a:latin typeface="Open Sans"/>
                <a:ea typeface="Open Sans"/>
                <a:cs typeface="Open Sans"/>
                <a:sym typeface="Open Sans"/>
              </a:rPr>
              <a:t>100km</a:t>
            </a:r>
            <a:endParaRPr sz="1100">
              <a:solidFill>
                <a:srgbClr val="FFFFFF"/>
              </a:solidFill>
              <a:latin typeface="Open Sans"/>
              <a:ea typeface="Open Sans"/>
              <a:cs typeface="Open Sans"/>
              <a:sym typeface="Open Sans"/>
            </a:endParaRPr>
          </a:p>
        </p:txBody>
      </p:sp>
      <p:sp>
        <p:nvSpPr>
          <p:cNvPr id="615" name="Google Shape;615;p62"/>
          <p:cNvSpPr txBox="1"/>
          <p:nvPr/>
        </p:nvSpPr>
        <p:spPr>
          <a:xfrm>
            <a:off x="5796875" y="1822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2200km</a:t>
            </a:r>
            <a:endParaRPr sz="1100">
              <a:latin typeface="Open Sans"/>
              <a:ea typeface="Open Sans"/>
              <a:cs typeface="Open Sans"/>
              <a:sym typeface="Open Sans"/>
            </a:endParaRPr>
          </a:p>
        </p:txBody>
      </p:sp>
      <p:sp>
        <p:nvSpPr>
          <p:cNvPr id="616" name="Google Shape;616;p62"/>
          <p:cNvSpPr txBox="1"/>
          <p:nvPr/>
        </p:nvSpPr>
        <p:spPr>
          <a:xfrm>
            <a:off x="5796875" y="2203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100km</a:t>
            </a:r>
            <a:endParaRPr sz="1100">
              <a:latin typeface="Open Sans"/>
              <a:ea typeface="Open Sans"/>
              <a:cs typeface="Open Sans"/>
              <a:sym typeface="Open Sans"/>
            </a:endParaRPr>
          </a:p>
        </p:txBody>
      </p:sp>
      <p:sp>
        <p:nvSpPr>
          <p:cNvPr id="617" name="Google Shape;617;p62"/>
          <p:cNvSpPr txBox="1"/>
          <p:nvPr/>
        </p:nvSpPr>
        <p:spPr>
          <a:xfrm>
            <a:off x="5796875" y="2584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2500km</a:t>
            </a:r>
            <a:endParaRPr sz="1100">
              <a:latin typeface="Open Sans"/>
              <a:ea typeface="Open Sans"/>
              <a:cs typeface="Open Sans"/>
              <a:sym typeface="Open Sans"/>
            </a:endParaRPr>
          </a:p>
        </p:txBody>
      </p:sp>
      <p:sp>
        <p:nvSpPr>
          <p:cNvPr id="618" name="Google Shape;618;p62"/>
          <p:cNvSpPr txBox="1"/>
          <p:nvPr/>
        </p:nvSpPr>
        <p:spPr>
          <a:xfrm>
            <a:off x="5747475" y="2951288"/>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1000km</a:t>
            </a:r>
            <a:endParaRPr sz="1100">
              <a:latin typeface="Open Sans"/>
              <a:ea typeface="Open Sans"/>
              <a:cs typeface="Open Sans"/>
              <a:sym typeface="Open Sans"/>
            </a:endParaRPr>
          </a:p>
        </p:txBody>
      </p:sp>
      <p:sp>
        <p:nvSpPr>
          <p:cNvPr id="619" name="Google Shape;619;p62"/>
          <p:cNvSpPr txBox="1"/>
          <p:nvPr/>
        </p:nvSpPr>
        <p:spPr>
          <a:xfrm>
            <a:off x="5229600" y="32469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Open Sans"/>
                <a:ea typeface="Open Sans"/>
                <a:cs typeface="Open Sans"/>
                <a:sym typeface="Open Sans"/>
              </a:rPr>
              <a:t>5900 km</a:t>
            </a:r>
            <a:endParaRPr b="1" sz="1100">
              <a:latin typeface="Open Sans"/>
              <a:ea typeface="Open Sans"/>
              <a:cs typeface="Open Sans"/>
              <a:sym typeface="Open Sans"/>
            </a:endParaRPr>
          </a:p>
        </p:txBody>
      </p:sp>
      <p:sp>
        <p:nvSpPr>
          <p:cNvPr id="620" name="Google Shape;620;p62"/>
          <p:cNvSpPr txBox="1"/>
          <p:nvPr>
            <p:ph idx="1" type="body"/>
          </p:nvPr>
        </p:nvSpPr>
        <p:spPr>
          <a:xfrm>
            <a:off x="311700" y="1152475"/>
            <a:ext cx="4201500" cy="38481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Back to Planet X: How do we find the volumes of the layers?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(Remember: The volume of a sphere is given by </a:t>
            </a:r>
            <a:r>
              <a:rPr lang="en"/>
              <a:t>V = ⁴/₃ πr³)</a:t>
            </a:r>
            <a:endParaRPr/>
          </a:p>
          <a:p>
            <a:pPr indent="-342900" lvl="0" marL="457200" rtl="0" algn="l">
              <a:spcBef>
                <a:spcPts val="0"/>
              </a:spcBef>
              <a:spcAft>
                <a:spcPts val="0"/>
              </a:spcAft>
              <a:buSzPts val="1800"/>
              <a:buChar char="●"/>
            </a:pPr>
            <a:r>
              <a:rPr lang="en"/>
              <a:t>We simply subtract a smaller sphere from a larger one! </a:t>
            </a:r>
            <a:endParaRPr/>
          </a:p>
          <a:p>
            <a:pPr indent="0" lvl="0" marL="0" rtl="0" algn="l">
              <a:spcBef>
                <a:spcPts val="1600"/>
              </a:spcBef>
              <a:spcAft>
                <a:spcPts val="1600"/>
              </a:spcAft>
              <a:buNone/>
            </a:pPr>
            <a:r>
              <a:t/>
            </a:r>
            <a:endParaRPr/>
          </a:p>
        </p:txBody>
      </p:sp>
      <p:pic>
        <p:nvPicPr>
          <p:cNvPr id="621" name="Google Shape;621;p62"/>
          <p:cNvPicPr preferRelativeResize="0"/>
          <p:nvPr/>
        </p:nvPicPr>
        <p:blipFill>
          <a:blip r:embed="rId4">
            <a:alphaModFix/>
          </a:blip>
          <a:stretch>
            <a:fillRect/>
          </a:stretch>
        </p:blipFill>
        <p:spPr>
          <a:xfrm>
            <a:off x="967874" y="3453074"/>
            <a:ext cx="2581854" cy="1496600"/>
          </a:xfrm>
          <a:prstGeom prst="rect">
            <a:avLst/>
          </a:prstGeom>
          <a:noFill/>
          <a:ln>
            <a:noFill/>
          </a:ln>
        </p:spPr>
      </p:pic>
      <p:sp>
        <p:nvSpPr>
          <p:cNvPr id="622" name="Google Shape;622;p62"/>
          <p:cNvSpPr txBox="1"/>
          <p:nvPr/>
        </p:nvSpPr>
        <p:spPr>
          <a:xfrm>
            <a:off x="5108825" y="810563"/>
            <a:ext cx="3633000" cy="7191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HINT</a:t>
            </a:r>
            <a:r>
              <a:rPr lang="en"/>
              <a:t>: Imagine you’re </a:t>
            </a:r>
            <a:r>
              <a:rPr lang="en">
                <a:solidFill>
                  <a:srgbClr val="0000FF"/>
                </a:solidFill>
              </a:rPr>
              <a:t>cutting an ‘inside sphere’ out of a larger sphere</a:t>
            </a:r>
            <a:r>
              <a:rPr lang="en"/>
              <a:t>, such as a squash ball, to leave just </a:t>
            </a:r>
            <a:r>
              <a:rPr lang="en">
                <a:solidFill>
                  <a:srgbClr val="38761D"/>
                </a:solidFill>
              </a:rPr>
              <a:t>a spherical shell</a:t>
            </a:r>
            <a:endParaRPr>
              <a:solidFill>
                <a:srgbClr val="38761D"/>
              </a:solidFill>
            </a:endParaRPr>
          </a:p>
        </p:txBody>
      </p:sp>
      <p:sp>
        <p:nvSpPr>
          <p:cNvPr id="623" name="Google Shape;623;p62"/>
          <p:cNvSpPr txBox="1"/>
          <p:nvPr>
            <p:ph type="title"/>
          </p:nvPr>
        </p:nvSpPr>
        <p:spPr>
          <a:xfrm>
            <a:off x="311700" y="2162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Calculating the volume of spherical layers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7" name="Shape 627"/>
        <p:cNvGrpSpPr/>
        <p:nvPr/>
      </p:nvGrpSpPr>
      <p:grpSpPr>
        <a:xfrm>
          <a:off x="0" y="0"/>
          <a:ext cx="0" cy="0"/>
          <a:chOff x="0" y="0"/>
          <a:chExt cx="0" cy="0"/>
        </a:xfrm>
      </p:grpSpPr>
      <p:pic>
        <p:nvPicPr>
          <p:cNvPr id="628" name="Google Shape;628;p63"/>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629" name="Google Shape;629;p63"/>
          <p:cNvSpPr txBox="1"/>
          <p:nvPr>
            <p:ph idx="1" type="body"/>
          </p:nvPr>
        </p:nvSpPr>
        <p:spPr>
          <a:xfrm>
            <a:off x="311700" y="1152475"/>
            <a:ext cx="4201500" cy="3848100"/>
          </a:xfrm>
          <a:prstGeom prst="rect">
            <a:avLst/>
          </a:prstGeom>
          <a:solidFill>
            <a:srgbClr val="FFFFFF"/>
          </a:solidFill>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solidFill>
                  <a:srgbClr val="000000"/>
                </a:solidFill>
              </a:rPr>
              <a:t>Look at the 2200km thick red layer B. </a:t>
            </a:r>
            <a:endParaRPr>
              <a:solidFill>
                <a:srgbClr val="000000"/>
              </a:solidFill>
            </a:endParaRPr>
          </a:p>
          <a:p>
            <a:pPr indent="0" lvl="0" marL="0" rtl="0" algn="l">
              <a:lnSpc>
                <a:spcPct val="100000"/>
              </a:lnSpc>
              <a:spcBef>
                <a:spcPts val="0"/>
              </a:spcBef>
              <a:spcAft>
                <a:spcPts val="0"/>
              </a:spcAft>
              <a:buNone/>
            </a:pPr>
            <a:r>
              <a:rPr lang="en">
                <a:solidFill>
                  <a:srgbClr val="000000"/>
                </a:solidFill>
              </a:rPr>
              <a:t>It has an outer radius of 5800km and an inner radius of 3600km </a:t>
            </a:r>
            <a:endParaRPr>
              <a:solidFill>
                <a:srgbClr val="000000"/>
              </a:solidFill>
            </a:endParaRPr>
          </a:p>
          <a:p>
            <a:pPr indent="0" lvl="0" marL="0" rtl="0" algn="l">
              <a:lnSpc>
                <a:spcPct val="100000"/>
              </a:lnSpc>
              <a:spcBef>
                <a:spcPts val="0"/>
              </a:spcBef>
              <a:spcAft>
                <a:spcPts val="0"/>
              </a:spcAft>
              <a:buNone/>
            </a:pPr>
            <a:r>
              <a:t/>
            </a:r>
            <a:endParaRPr>
              <a:solidFill>
                <a:srgbClr val="000000"/>
              </a:solidFill>
            </a:endParaRPr>
          </a:p>
          <a:p>
            <a:pPr indent="0" lvl="0" marL="0" rtl="0" algn="l">
              <a:lnSpc>
                <a:spcPct val="100000"/>
              </a:lnSpc>
              <a:spcBef>
                <a:spcPts val="0"/>
              </a:spcBef>
              <a:spcAft>
                <a:spcPts val="0"/>
              </a:spcAft>
              <a:buNone/>
            </a:pPr>
            <a:r>
              <a:rPr lang="en">
                <a:solidFill>
                  <a:srgbClr val="000000"/>
                </a:solidFill>
              </a:rPr>
              <a:t>The total volume of this red shell is the volume of a sphere with  r=5800km minus the volume of a sphere with r=3600km </a:t>
            </a:r>
            <a:endParaRPr>
              <a:solidFill>
                <a:srgbClr val="000000"/>
              </a:solidFill>
            </a:endParaRPr>
          </a:p>
          <a:p>
            <a:pPr indent="0" lvl="0" marL="0" rtl="0" algn="l">
              <a:lnSpc>
                <a:spcPct val="100000"/>
              </a:lnSpc>
              <a:spcBef>
                <a:spcPts val="0"/>
              </a:spcBef>
              <a:spcAft>
                <a:spcPts val="0"/>
              </a:spcAft>
              <a:buNone/>
            </a:pPr>
            <a:r>
              <a:t/>
            </a:r>
            <a:endParaRPr>
              <a:solidFill>
                <a:srgbClr val="000000"/>
              </a:solidFill>
            </a:endParaRPr>
          </a:p>
          <a:p>
            <a:pPr indent="0" lvl="0" marL="0" rtl="0" algn="l">
              <a:spcBef>
                <a:spcPts val="0"/>
              </a:spcBef>
              <a:spcAft>
                <a:spcPts val="1600"/>
              </a:spcAft>
              <a:buNone/>
            </a:pPr>
            <a:r>
              <a:t/>
            </a:r>
            <a:endParaRPr>
              <a:solidFill>
                <a:srgbClr val="000000"/>
              </a:solidFill>
            </a:endParaRPr>
          </a:p>
        </p:txBody>
      </p:sp>
      <p:sp>
        <p:nvSpPr>
          <p:cNvPr id="630" name="Google Shape;630;p63"/>
          <p:cNvSpPr txBox="1"/>
          <p:nvPr>
            <p:ph type="title"/>
          </p:nvPr>
        </p:nvSpPr>
        <p:spPr>
          <a:xfrm>
            <a:off x="311700" y="2162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Calculating the volume of spherical layers </a:t>
            </a:r>
            <a:endParaRPr/>
          </a:p>
        </p:txBody>
      </p:sp>
      <p:sp>
        <p:nvSpPr>
          <p:cNvPr id="631" name="Google Shape;631;p63"/>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63"/>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63"/>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63"/>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63"/>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63"/>
          <p:cNvSpPr/>
          <p:nvPr/>
        </p:nvSpPr>
        <p:spPr>
          <a:xfrm rot="7978049">
            <a:off x="6163567" y="2644641"/>
            <a:ext cx="1614917" cy="143068"/>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63"/>
          <p:cNvSpPr/>
          <p:nvPr/>
        </p:nvSpPr>
        <p:spPr>
          <a:xfrm rot="-2011436">
            <a:off x="6365274" y="2950728"/>
            <a:ext cx="1004372" cy="139203"/>
          </a:xfrm>
          <a:prstGeom prst="leftRightArrow">
            <a:avLst>
              <a:gd fmla="val 50000"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63"/>
          <p:cNvSpPr txBox="1"/>
          <p:nvPr/>
        </p:nvSpPr>
        <p:spPr>
          <a:xfrm rot="-3021601">
            <a:off x="6567311" y="1858546"/>
            <a:ext cx="1355724" cy="174502"/>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5800km</a:t>
            </a:r>
            <a:endParaRPr>
              <a:solidFill>
                <a:srgbClr val="FFFFFF"/>
              </a:solidFill>
            </a:endParaRPr>
          </a:p>
        </p:txBody>
      </p:sp>
      <p:sp>
        <p:nvSpPr>
          <p:cNvPr id="639" name="Google Shape;639;p63"/>
          <p:cNvSpPr txBox="1"/>
          <p:nvPr/>
        </p:nvSpPr>
        <p:spPr>
          <a:xfrm rot="-2164134">
            <a:off x="6622260" y="2810982"/>
            <a:ext cx="1004318" cy="235761"/>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3600km</a:t>
            </a:r>
            <a:endParaRPr/>
          </a:p>
        </p:txBody>
      </p:sp>
      <p:sp>
        <p:nvSpPr>
          <p:cNvPr id="640" name="Google Shape;640;p63"/>
          <p:cNvSpPr txBox="1"/>
          <p:nvPr/>
        </p:nvSpPr>
        <p:spPr>
          <a:xfrm>
            <a:off x="6412750" y="1782250"/>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990000"/>
                </a:solidFill>
              </a:rPr>
              <a:t>B</a:t>
            </a:r>
            <a:endParaRPr b="1">
              <a:solidFill>
                <a:srgbClr val="990000"/>
              </a:solidFill>
            </a:endParaRPr>
          </a:p>
        </p:txBody>
      </p:sp>
      <p:sp>
        <p:nvSpPr>
          <p:cNvPr id="641" name="Google Shape;641;p63"/>
          <p:cNvSpPr txBox="1"/>
          <p:nvPr/>
        </p:nvSpPr>
        <p:spPr>
          <a:xfrm>
            <a:off x="6416200" y="216300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F9000"/>
                </a:solidFill>
              </a:rPr>
              <a:t>C</a:t>
            </a:r>
            <a:endParaRPr>
              <a:solidFill>
                <a:srgbClr val="BF9000"/>
              </a:solidFill>
            </a:endParaRPr>
          </a:p>
        </p:txBody>
      </p:sp>
      <p:sp>
        <p:nvSpPr>
          <p:cNvPr id="642" name="Google Shape;642;p63"/>
          <p:cNvSpPr txBox="1"/>
          <p:nvPr/>
        </p:nvSpPr>
        <p:spPr>
          <a:xfrm>
            <a:off x="6412750" y="259030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1C232"/>
                </a:solidFill>
              </a:rPr>
              <a:t>D</a:t>
            </a:r>
            <a:endParaRPr>
              <a:solidFill>
                <a:srgbClr val="F1C232"/>
              </a:solidFill>
            </a:endParaRPr>
          </a:p>
        </p:txBody>
      </p:sp>
      <p:sp>
        <p:nvSpPr>
          <p:cNvPr id="643" name="Google Shape;643;p63"/>
          <p:cNvSpPr txBox="1"/>
          <p:nvPr/>
        </p:nvSpPr>
        <p:spPr>
          <a:xfrm>
            <a:off x="6434675" y="312515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CCCCCC"/>
                </a:solidFill>
              </a:rPr>
              <a:t>E</a:t>
            </a:r>
            <a:endParaRPr>
              <a:solidFill>
                <a:srgbClr val="CCCCCC"/>
              </a:solidFill>
            </a:endParaRPr>
          </a:p>
        </p:txBody>
      </p:sp>
      <p:sp>
        <p:nvSpPr>
          <p:cNvPr id="644" name="Google Shape;644;p63"/>
          <p:cNvSpPr txBox="1"/>
          <p:nvPr/>
        </p:nvSpPr>
        <p:spPr>
          <a:xfrm>
            <a:off x="6412750" y="14531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7F6000"/>
                </a:solidFill>
              </a:rPr>
              <a:t>A</a:t>
            </a:r>
            <a:endParaRPr>
              <a:solidFill>
                <a:srgbClr val="7F6000"/>
              </a:solidFill>
            </a:endParaRPr>
          </a:p>
        </p:txBody>
      </p:sp>
      <p:cxnSp>
        <p:nvCxnSpPr>
          <p:cNvPr id="645" name="Google Shape;645;p63"/>
          <p:cNvCxnSpPr/>
          <p:nvPr/>
        </p:nvCxnSpPr>
        <p:spPr>
          <a:xfrm flipH="1">
            <a:off x="4715075" y="3323175"/>
            <a:ext cx="1719600" cy="6600"/>
          </a:xfrm>
          <a:prstGeom prst="straightConnector1">
            <a:avLst/>
          </a:prstGeom>
          <a:noFill/>
          <a:ln cap="flat" cmpd="sng" w="19050">
            <a:solidFill>
              <a:srgbClr val="000000"/>
            </a:solidFill>
            <a:prstDash val="solid"/>
            <a:round/>
            <a:headEnd len="med" w="med" type="none"/>
            <a:tailEnd len="med" w="med" type="triangle"/>
          </a:ln>
        </p:spPr>
      </p:cxnSp>
      <p:cxnSp>
        <p:nvCxnSpPr>
          <p:cNvPr id="646" name="Google Shape;646;p63"/>
          <p:cNvCxnSpPr>
            <a:stCxn id="643" idx="1"/>
          </p:cNvCxnSpPr>
          <p:nvPr/>
        </p:nvCxnSpPr>
        <p:spPr>
          <a:xfrm rot="10800000">
            <a:off x="6434675" y="3026750"/>
            <a:ext cx="0" cy="291000"/>
          </a:xfrm>
          <a:prstGeom prst="straightConnector1">
            <a:avLst/>
          </a:prstGeom>
          <a:noFill/>
          <a:ln cap="flat" cmpd="sng" w="19050">
            <a:solidFill>
              <a:srgbClr val="CCCCCC"/>
            </a:solidFill>
            <a:prstDash val="solid"/>
            <a:round/>
            <a:headEnd len="med" w="med" type="stealth"/>
            <a:tailEnd len="med" w="med" type="stealth"/>
          </a:ln>
        </p:spPr>
      </p:cxnSp>
      <p:cxnSp>
        <p:nvCxnSpPr>
          <p:cNvPr id="647" name="Google Shape;647;p63"/>
          <p:cNvCxnSpPr/>
          <p:nvPr/>
        </p:nvCxnSpPr>
        <p:spPr>
          <a:xfrm rot="10800000">
            <a:off x="6416100" y="2400050"/>
            <a:ext cx="11400" cy="626700"/>
          </a:xfrm>
          <a:prstGeom prst="straightConnector1">
            <a:avLst/>
          </a:prstGeom>
          <a:noFill/>
          <a:ln cap="flat" cmpd="sng" w="19050">
            <a:solidFill>
              <a:srgbClr val="F1C232"/>
            </a:solidFill>
            <a:prstDash val="solid"/>
            <a:round/>
            <a:headEnd len="med" w="med" type="stealth"/>
            <a:tailEnd len="med" w="med" type="stealth"/>
          </a:ln>
        </p:spPr>
      </p:cxnSp>
      <p:cxnSp>
        <p:nvCxnSpPr>
          <p:cNvPr id="648" name="Google Shape;648;p63"/>
          <p:cNvCxnSpPr/>
          <p:nvPr/>
        </p:nvCxnSpPr>
        <p:spPr>
          <a:xfrm rot="10800000">
            <a:off x="6410400" y="1692913"/>
            <a:ext cx="11400" cy="626700"/>
          </a:xfrm>
          <a:prstGeom prst="straightConnector1">
            <a:avLst/>
          </a:prstGeom>
          <a:noFill/>
          <a:ln cap="flat" cmpd="sng" w="19050">
            <a:solidFill>
              <a:srgbClr val="990000"/>
            </a:solidFill>
            <a:prstDash val="solid"/>
            <a:round/>
            <a:headEnd len="med" w="med" type="stealth"/>
            <a:tailEnd len="med" w="med" type="stealth"/>
          </a:ln>
        </p:spPr>
      </p:cxnSp>
      <p:cxnSp>
        <p:nvCxnSpPr>
          <p:cNvPr id="649" name="Google Shape;649;p63"/>
          <p:cNvCxnSpPr/>
          <p:nvPr/>
        </p:nvCxnSpPr>
        <p:spPr>
          <a:xfrm flipH="1" rot="10800000">
            <a:off x="6416100" y="1551263"/>
            <a:ext cx="5700" cy="156000"/>
          </a:xfrm>
          <a:prstGeom prst="straightConnector1">
            <a:avLst/>
          </a:prstGeom>
          <a:noFill/>
          <a:ln cap="flat" cmpd="sng" w="19050">
            <a:solidFill>
              <a:srgbClr val="7F6000"/>
            </a:solidFill>
            <a:prstDash val="solid"/>
            <a:round/>
            <a:headEnd len="med" w="med" type="stealth"/>
            <a:tailEnd len="med" w="med" type="stealth"/>
          </a:ln>
        </p:spPr>
      </p:cxnSp>
      <p:cxnSp>
        <p:nvCxnSpPr>
          <p:cNvPr id="650" name="Google Shape;650;p63"/>
          <p:cNvCxnSpPr/>
          <p:nvPr/>
        </p:nvCxnSpPr>
        <p:spPr>
          <a:xfrm flipH="1" rot="10800000">
            <a:off x="6419050" y="2308638"/>
            <a:ext cx="5700" cy="156000"/>
          </a:xfrm>
          <a:prstGeom prst="straightConnector1">
            <a:avLst/>
          </a:prstGeom>
          <a:noFill/>
          <a:ln cap="flat" cmpd="sng" w="9525">
            <a:solidFill>
              <a:schemeClr val="dk2"/>
            </a:solidFill>
            <a:prstDash val="solid"/>
            <a:round/>
            <a:headEnd len="med" w="med" type="stealth"/>
            <a:tailEnd len="med" w="med" type="stealth"/>
          </a:ln>
        </p:spPr>
      </p:cxnSp>
      <p:sp>
        <p:nvSpPr>
          <p:cNvPr id="651" name="Google Shape;651;p63"/>
          <p:cNvSpPr txBox="1"/>
          <p:nvPr/>
        </p:nvSpPr>
        <p:spPr>
          <a:xfrm>
            <a:off x="5796875" y="1441775"/>
            <a:ext cx="7407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FFFFFF"/>
                </a:solidFill>
                <a:latin typeface="Open Sans"/>
                <a:ea typeface="Open Sans"/>
                <a:cs typeface="Open Sans"/>
                <a:sym typeface="Open Sans"/>
              </a:rPr>
              <a:t>100km</a:t>
            </a:r>
            <a:endParaRPr sz="1100">
              <a:solidFill>
                <a:srgbClr val="FFFFFF"/>
              </a:solidFill>
              <a:latin typeface="Open Sans"/>
              <a:ea typeface="Open Sans"/>
              <a:cs typeface="Open Sans"/>
              <a:sym typeface="Open Sans"/>
            </a:endParaRPr>
          </a:p>
        </p:txBody>
      </p:sp>
      <p:sp>
        <p:nvSpPr>
          <p:cNvPr id="652" name="Google Shape;652;p63"/>
          <p:cNvSpPr txBox="1"/>
          <p:nvPr/>
        </p:nvSpPr>
        <p:spPr>
          <a:xfrm>
            <a:off x="5796875" y="1822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Open Sans"/>
                <a:ea typeface="Open Sans"/>
                <a:cs typeface="Open Sans"/>
                <a:sym typeface="Open Sans"/>
              </a:rPr>
              <a:t>2200km</a:t>
            </a:r>
            <a:endParaRPr b="1" sz="1100">
              <a:latin typeface="Open Sans"/>
              <a:ea typeface="Open Sans"/>
              <a:cs typeface="Open Sans"/>
              <a:sym typeface="Open Sans"/>
            </a:endParaRPr>
          </a:p>
        </p:txBody>
      </p:sp>
      <p:sp>
        <p:nvSpPr>
          <p:cNvPr id="653" name="Google Shape;653;p63"/>
          <p:cNvSpPr txBox="1"/>
          <p:nvPr/>
        </p:nvSpPr>
        <p:spPr>
          <a:xfrm>
            <a:off x="5796875" y="2203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100km</a:t>
            </a:r>
            <a:endParaRPr sz="1100">
              <a:latin typeface="Open Sans"/>
              <a:ea typeface="Open Sans"/>
              <a:cs typeface="Open Sans"/>
              <a:sym typeface="Open Sans"/>
            </a:endParaRPr>
          </a:p>
        </p:txBody>
      </p:sp>
      <p:sp>
        <p:nvSpPr>
          <p:cNvPr id="654" name="Google Shape;654;p63"/>
          <p:cNvSpPr txBox="1"/>
          <p:nvPr/>
        </p:nvSpPr>
        <p:spPr>
          <a:xfrm>
            <a:off x="5796875" y="2584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2500km</a:t>
            </a:r>
            <a:endParaRPr sz="1100">
              <a:latin typeface="Open Sans"/>
              <a:ea typeface="Open Sans"/>
              <a:cs typeface="Open Sans"/>
              <a:sym typeface="Open Sans"/>
            </a:endParaRPr>
          </a:p>
        </p:txBody>
      </p:sp>
      <p:sp>
        <p:nvSpPr>
          <p:cNvPr id="655" name="Google Shape;655;p63"/>
          <p:cNvSpPr txBox="1"/>
          <p:nvPr/>
        </p:nvSpPr>
        <p:spPr>
          <a:xfrm>
            <a:off x="5747475" y="2951288"/>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1000km</a:t>
            </a:r>
            <a:endParaRPr sz="1100">
              <a:latin typeface="Open Sans"/>
              <a:ea typeface="Open Sans"/>
              <a:cs typeface="Open Sans"/>
              <a:sym typeface="Open Sans"/>
            </a:endParaRPr>
          </a:p>
        </p:txBody>
      </p:sp>
      <p:sp>
        <p:nvSpPr>
          <p:cNvPr id="656" name="Google Shape;656;p63"/>
          <p:cNvSpPr txBox="1"/>
          <p:nvPr/>
        </p:nvSpPr>
        <p:spPr>
          <a:xfrm>
            <a:off x="5229600" y="32469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Open Sans"/>
                <a:ea typeface="Open Sans"/>
                <a:cs typeface="Open Sans"/>
                <a:sym typeface="Open Sans"/>
              </a:rPr>
              <a:t>5900 km</a:t>
            </a:r>
            <a:endParaRPr b="1" sz="1100">
              <a:latin typeface="Open Sans"/>
              <a:ea typeface="Open Sans"/>
              <a:cs typeface="Open Sans"/>
              <a:sym typeface="Open Sans"/>
            </a:endParaRPr>
          </a:p>
        </p:txBody>
      </p:sp>
      <p:sp>
        <p:nvSpPr>
          <p:cNvPr id="657" name="Google Shape;657;p63"/>
          <p:cNvSpPr txBox="1"/>
          <p:nvPr/>
        </p:nvSpPr>
        <p:spPr>
          <a:xfrm>
            <a:off x="5108825" y="810563"/>
            <a:ext cx="3633000" cy="7191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HINT</a:t>
            </a:r>
            <a:r>
              <a:rPr lang="en"/>
              <a:t>: Imagine you’re </a:t>
            </a:r>
            <a:r>
              <a:rPr lang="en">
                <a:solidFill>
                  <a:srgbClr val="0000FF"/>
                </a:solidFill>
              </a:rPr>
              <a:t>cutting an ‘inside sphere’ out of a larger sphere</a:t>
            </a:r>
            <a:r>
              <a:rPr lang="en"/>
              <a:t>, such as a squash ball, to leave just </a:t>
            </a:r>
            <a:r>
              <a:rPr lang="en">
                <a:solidFill>
                  <a:srgbClr val="38761D"/>
                </a:solidFill>
              </a:rPr>
              <a:t>a spherical shell</a:t>
            </a:r>
            <a:endParaRPr>
              <a:solidFill>
                <a:srgbClr val="38761D"/>
              </a:solidFill>
            </a:endParaRPr>
          </a:p>
        </p:txBody>
      </p:sp>
      <p:pic>
        <p:nvPicPr>
          <p:cNvPr id="658" name="Google Shape;658;p63"/>
          <p:cNvPicPr preferRelativeResize="0"/>
          <p:nvPr/>
        </p:nvPicPr>
        <p:blipFill>
          <a:blip r:embed="rId4">
            <a:alphaModFix/>
          </a:blip>
          <a:stretch>
            <a:fillRect/>
          </a:stretch>
        </p:blipFill>
        <p:spPr>
          <a:xfrm>
            <a:off x="967874" y="3453074"/>
            <a:ext cx="2581854" cy="14966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pic>
        <p:nvPicPr>
          <p:cNvPr id="663" name="Google Shape;663;p64"/>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664" name="Google Shape;664;p64"/>
          <p:cNvSpPr txBox="1"/>
          <p:nvPr>
            <p:ph idx="1" type="body"/>
          </p:nvPr>
        </p:nvSpPr>
        <p:spPr>
          <a:xfrm>
            <a:off x="311700" y="1152475"/>
            <a:ext cx="4201500" cy="3848100"/>
          </a:xfrm>
          <a:prstGeom prst="rect">
            <a:avLst/>
          </a:prstGeom>
          <a:solidFill>
            <a:srgbClr val="FFFFFF"/>
          </a:solidFill>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solidFill>
                  <a:srgbClr val="000000"/>
                </a:solidFill>
              </a:rPr>
              <a:t>Look at the 2200km thick red layer B. </a:t>
            </a:r>
            <a:endParaRPr>
              <a:solidFill>
                <a:srgbClr val="000000"/>
              </a:solidFill>
            </a:endParaRPr>
          </a:p>
          <a:p>
            <a:pPr indent="0" lvl="0" marL="0" rtl="0" algn="l">
              <a:lnSpc>
                <a:spcPct val="100000"/>
              </a:lnSpc>
              <a:spcBef>
                <a:spcPts val="0"/>
              </a:spcBef>
              <a:spcAft>
                <a:spcPts val="0"/>
              </a:spcAft>
              <a:buNone/>
            </a:pPr>
            <a:r>
              <a:rPr lang="en">
                <a:solidFill>
                  <a:srgbClr val="000000"/>
                </a:solidFill>
              </a:rPr>
              <a:t>It has an outer radius of 5800km and an inner radius of 3600km </a:t>
            </a:r>
            <a:endParaRPr>
              <a:solidFill>
                <a:srgbClr val="000000"/>
              </a:solidFill>
            </a:endParaRPr>
          </a:p>
          <a:p>
            <a:pPr indent="0" lvl="0" marL="0" rtl="0" algn="l">
              <a:lnSpc>
                <a:spcPct val="100000"/>
              </a:lnSpc>
              <a:spcBef>
                <a:spcPts val="0"/>
              </a:spcBef>
              <a:spcAft>
                <a:spcPts val="0"/>
              </a:spcAft>
              <a:buNone/>
            </a:pPr>
            <a:r>
              <a:t/>
            </a:r>
            <a:endParaRPr>
              <a:solidFill>
                <a:srgbClr val="000000"/>
              </a:solidFill>
            </a:endParaRPr>
          </a:p>
          <a:p>
            <a:pPr indent="0" lvl="0" marL="0" rtl="0" algn="l">
              <a:lnSpc>
                <a:spcPct val="100000"/>
              </a:lnSpc>
              <a:spcBef>
                <a:spcPts val="0"/>
              </a:spcBef>
              <a:spcAft>
                <a:spcPts val="0"/>
              </a:spcAft>
              <a:buNone/>
            </a:pPr>
            <a:r>
              <a:rPr lang="en">
                <a:solidFill>
                  <a:srgbClr val="000000"/>
                </a:solidFill>
              </a:rPr>
              <a:t>The total volume of this red shell is the volume of a sphere with  r=5800km minus the volume of a sphere with r=3600km </a:t>
            </a:r>
            <a:endParaRPr>
              <a:solidFill>
                <a:srgbClr val="000000"/>
              </a:solidFill>
            </a:endParaRPr>
          </a:p>
          <a:p>
            <a:pPr indent="0" lvl="0" marL="0" rtl="0" algn="l">
              <a:lnSpc>
                <a:spcPct val="100000"/>
              </a:lnSpc>
              <a:spcBef>
                <a:spcPts val="0"/>
              </a:spcBef>
              <a:spcAft>
                <a:spcPts val="0"/>
              </a:spcAft>
              <a:buNone/>
            </a:pPr>
            <a:r>
              <a:t/>
            </a:r>
            <a:endParaRPr>
              <a:solidFill>
                <a:srgbClr val="000000"/>
              </a:solidFill>
            </a:endParaRPr>
          </a:p>
          <a:p>
            <a:pPr indent="0" lvl="0" marL="0" rtl="0" algn="l">
              <a:spcBef>
                <a:spcPts val="0"/>
              </a:spcBef>
              <a:spcAft>
                <a:spcPts val="1600"/>
              </a:spcAft>
              <a:buNone/>
            </a:pPr>
            <a:r>
              <a:t/>
            </a:r>
            <a:endParaRPr>
              <a:solidFill>
                <a:srgbClr val="000000"/>
              </a:solidFill>
            </a:endParaRPr>
          </a:p>
        </p:txBody>
      </p:sp>
      <p:sp>
        <p:nvSpPr>
          <p:cNvPr id="665" name="Google Shape;665;p64"/>
          <p:cNvSpPr txBox="1"/>
          <p:nvPr>
            <p:ph type="title"/>
          </p:nvPr>
        </p:nvSpPr>
        <p:spPr>
          <a:xfrm>
            <a:off x="311700" y="2162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Calculating the volume of spherical layers </a:t>
            </a:r>
            <a:endParaRPr/>
          </a:p>
        </p:txBody>
      </p:sp>
      <p:sp>
        <p:nvSpPr>
          <p:cNvPr id="666" name="Google Shape;666;p64"/>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64"/>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p64"/>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64"/>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64"/>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64"/>
          <p:cNvSpPr/>
          <p:nvPr/>
        </p:nvSpPr>
        <p:spPr>
          <a:xfrm rot="7978049">
            <a:off x="6163567" y="2644641"/>
            <a:ext cx="1614917" cy="143068"/>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64"/>
          <p:cNvSpPr/>
          <p:nvPr/>
        </p:nvSpPr>
        <p:spPr>
          <a:xfrm rot="-2011436">
            <a:off x="6365274" y="2950728"/>
            <a:ext cx="1004372" cy="139203"/>
          </a:xfrm>
          <a:prstGeom prst="leftRightArrow">
            <a:avLst>
              <a:gd fmla="val 50000" name="adj1"/>
              <a:gd fmla="val 50000" name="adj2"/>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64"/>
          <p:cNvSpPr txBox="1"/>
          <p:nvPr/>
        </p:nvSpPr>
        <p:spPr>
          <a:xfrm rot="-3021601">
            <a:off x="6567311" y="1858546"/>
            <a:ext cx="1355724" cy="174502"/>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5800km</a:t>
            </a:r>
            <a:endParaRPr>
              <a:solidFill>
                <a:srgbClr val="FFFFFF"/>
              </a:solidFill>
            </a:endParaRPr>
          </a:p>
        </p:txBody>
      </p:sp>
      <p:sp>
        <p:nvSpPr>
          <p:cNvPr id="674" name="Google Shape;674;p64"/>
          <p:cNvSpPr txBox="1"/>
          <p:nvPr/>
        </p:nvSpPr>
        <p:spPr>
          <a:xfrm rot="-2164134">
            <a:off x="6622260" y="2810982"/>
            <a:ext cx="1004318" cy="235761"/>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3600km</a:t>
            </a:r>
            <a:endParaRPr/>
          </a:p>
        </p:txBody>
      </p:sp>
      <p:sp>
        <p:nvSpPr>
          <p:cNvPr id="675" name="Google Shape;675;p64"/>
          <p:cNvSpPr txBox="1"/>
          <p:nvPr/>
        </p:nvSpPr>
        <p:spPr>
          <a:xfrm>
            <a:off x="6412750" y="1782250"/>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990000"/>
                </a:solidFill>
              </a:rPr>
              <a:t>B</a:t>
            </a:r>
            <a:endParaRPr b="1">
              <a:solidFill>
                <a:srgbClr val="990000"/>
              </a:solidFill>
            </a:endParaRPr>
          </a:p>
        </p:txBody>
      </p:sp>
      <p:sp>
        <p:nvSpPr>
          <p:cNvPr id="676" name="Google Shape;676;p64"/>
          <p:cNvSpPr txBox="1"/>
          <p:nvPr/>
        </p:nvSpPr>
        <p:spPr>
          <a:xfrm>
            <a:off x="6416200" y="216300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F9000"/>
                </a:solidFill>
              </a:rPr>
              <a:t>C</a:t>
            </a:r>
            <a:endParaRPr>
              <a:solidFill>
                <a:srgbClr val="BF9000"/>
              </a:solidFill>
            </a:endParaRPr>
          </a:p>
        </p:txBody>
      </p:sp>
      <p:sp>
        <p:nvSpPr>
          <p:cNvPr id="677" name="Google Shape;677;p64"/>
          <p:cNvSpPr txBox="1"/>
          <p:nvPr/>
        </p:nvSpPr>
        <p:spPr>
          <a:xfrm>
            <a:off x="6412750" y="259030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1C232"/>
                </a:solidFill>
              </a:rPr>
              <a:t>D</a:t>
            </a:r>
            <a:endParaRPr>
              <a:solidFill>
                <a:srgbClr val="F1C232"/>
              </a:solidFill>
            </a:endParaRPr>
          </a:p>
        </p:txBody>
      </p:sp>
      <p:sp>
        <p:nvSpPr>
          <p:cNvPr id="678" name="Google Shape;678;p64"/>
          <p:cNvSpPr txBox="1"/>
          <p:nvPr/>
        </p:nvSpPr>
        <p:spPr>
          <a:xfrm>
            <a:off x="6434675" y="312515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CCCCCC"/>
                </a:solidFill>
              </a:rPr>
              <a:t>E</a:t>
            </a:r>
            <a:endParaRPr>
              <a:solidFill>
                <a:srgbClr val="CCCCCC"/>
              </a:solidFill>
            </a:endParaRPr>
          </a:p>
        </p:txBody>
      </p:sp>
      <p:sp>
        <p:nvSpPr>
          <p:cNvPr id="679" name="Google Shape;679;p64"/>
          <p:cNvSpPr txBox="1"/>
          <p:nvPr/>
        </p:nvSpPr>
        <p:spPr>
          <a:xfrm>
            <a:off x="6412750" y="14531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7F6000"/>
                </a:solidFill>
              </a:rPr>
              <a:t>A</a:t>
            </a:r>
            <a:endParaRPr>
              <a:solidFill>
                <a:srgbClr val="7F6000"/>
              </a:solidFill>
            </a:endParaRPr>
          </a:p>
        </p:txBody>
      </p:sp>
      <p:cxnSp>
        <p:nvCxnSpPr>
          <p:cNvPr id="680" name="Google Shape;680;p64"/>
          <p:cNvCxnSpPr/>
          <p:nvPr/>
        </p:nvCxnSpPr>
        <p:spPr>
          <a:xfrm flipH="1">
            <a:off x="4715075" y="3323175"/>
            <a:ext cx="1719600" cy="6600"/>
          </a:xfrm>
          <a:prstGeom prst="straightConnector1">
            <a:avLst/>
          </a:prstGeom>
          <a:noFill/>
          <a:ln cap="flat" cmpd="sng" w="19050">
            <a:solidFill>
              <a:srgbClr val="000000"/>
            </a:solidFill>
            <a:prstDash val="solid"/>
            <a:round/>
            <a:headEnd len="med" w="med" type="none"/>
            <a:tailEnd len="med" w="med" type="triangle"/>
          </a:ln>
        </p:spPr>
      </p:cxnSp>
      <p:cxnSp>
        <p:nvCxnSpPr>
          <p:cNvPr id="681" name="Google Shape;681;p64"/>
          <p:cNvCxnSpPr>
            <a:stCxn id="678" idx="1"/>
          </p:cNvCxnSpPr>
          <p:nvPr/>
        </p:nvCxnSpPr>
        <p:spPr>
          <a:xfrm rot="10800000">
            <a:off x="6434675" y="3026750"/>
            <a:ext cx="0" cy="291000"/>
          </a:xfrm>
          <a:prstGeom prst="straightConnector1">
            <a:avLst/>
          </a:prstGeom>
          <a:noFill/>
          <a:ln cap="flat" cmpd="sng" w="19050">
            <a:solidFill>
              <a:srgbClr val="CCCCCC"/>
            </a:solidFill>
            <a:prstDash val="solid"/>
            <a:round/>
            <a:headEnd len="med" w="med" type="stealth"/>
            <a:tailEnd len="med" w="med" type="stealth"/>
          </a:ln>
        </p:spPr>
      </p:cxnSp>
      <p:cxnSp>
        <p:nvCxnSpPr>
          <p:cNvPr id="682" name="Google Shape;682;p64"/>
          <p:cNvCxnSpPr/>
          <p:nvPr/>
        </p:nvCxnSpPr>
        <p:spPr>
          <a:xfrm rot="10800000">
            <a:off x="6416100" y="2400050"/>
            <a:ext cx="11400" cy="626700"/>
          </a:xfrm>
          <a:prstGeom prst="straightConnector1">
            <a:avLst/>
          </a:prstGeom>
          <a:noFill/>
          <a:ln cap="flat" cmpd="sng" w="19050">
            <a:solidFill>
              <a:srgbClr val="F1C232"/>
            </a:solidFill>
            <a:prstDash val="solid"/>
            <a:round/>
            <a:headEnd len="med" w="med" type="stealth"/>
            <a:tailEnd len="med" w="med" type="stealth"/>
          </a:ln>
        </p:spPr>
      </p:cxnSp>
      <p:cxnSp>
        <p:nvCxnSpPr>
          <p:cNvPr id="683" name="Google Shape;683;p64"/>
          <p:cNvCxnSpPr/>
          <p:nvPr/>
        </p:nvCxnSpPr>
        <p:spPr>
          <a:xfrm rot="10800000">
            <a:off x="6410400" y="1692913"/>
            <a:ext cx="11400" cy="626700"/>
          </a:xfrm>
          <a:prstGeom prst="straightConnector1">
            <a:avLst/>
          </a:prstGeom>
          <a:noFill/>
          <a:ln cap="flat" cmpd="sng" w="19050">
            <a:solidFill>
              <a:srgbClr val="990000"/>
            </a:solidFill>
            <a:prstDash val="solid"/>
            <a:round/>
            <a:headEnd len="med" w="med" type="stealth"/>
            <a:tailEnd len="med" w="med" type="stealth"/>
          </a:ln>
        </p:spPr>
      </p:cxnSp>
      <p:cxnSp>
        <p:nvCxnSpPr>
          <p:cNvPr id="684" name="Google Shape;684;p64"/>
          <p:cNvCxnSpPr/>
          <p:nvPr/>
        </p:nvCxnSpPr>
        <p:spPr>
          <a:xfrm flipH="1" rot="10800000">
            <a:off x="6416100" y="1551263"/>
            <a:ext cx="5700" cy="156000"/>
          </a:xfrm>
          <a:prstGeom prst="straightConnector1">
            <a:avLst/>
          </a:prstGeom>
          <a:noFill/>
          <a:ln cap="flat" cmpd="sng" w="19050">
            <a:solidFill>
              <a:srgbClr val="7F6000"/>
            </a:solidFill>
            <a:prstDash val="solid"/>
            <a:round/>
            <a:headEnd len="med" w="med" type="stealth"/>
            <a:tailEnd len="med" w="med" type="stealth"/>
          </a:ln>
        </p:spPr>
      </p:cxnSp>
      <p:cxnSp>
        <p:nvCxnSpPr>
          <p:cNvPr id="685" name="Google Shape;685;p64"/>
          <p:cNvCxnSpPr/>
          <p:nvPr/>
        </p:nvCxnSpPr>
        <p:spPr>
          <a:xfrm flipH="1" rot="10800000">
            <a:off x="6419050" y="2308638"/>
            <a:ext cx="5700" cy="156000"/>
          </a:xfrm>
          <a:prstGeom prst="straightConnector1">
            <a:avLst/>
          </a:prstGeom>
          <a:noFill/>
          <a:ln cap="flat" cmpd="sng" w="9525">
            <a:solidFill>
              <a:schemeClr val="dk2"/>
            </a:solidFill>
            <a:prstDash val="solid"/>
            <a:round/>
            <a:headEnd len="med" w="med" type="stealth"/>
            <a:tailEnd len="med" w="med" type="stealth"/>
          </a:ln>
        </p:spPr>
      </p:cxnSp>
      <p:sp>
        <p:nvSpPr>
          <p:cNvPr id="686" name="Google Shape;686;p64"/>
          <p:cNvSpPr txBox="1"/>
          <p:nvPr/>
        </p:nvSpPr>
        <p:spPr>
          <a:xfrm>
            <a:off x="5796875" y="1441775"/>
            <a:ext cx="7407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FFFFFF"/>
                </a:solidFill>
                <a:latin typeface="Open Sans"/>
                <a:ea typeface="Open Sans"/>
                <a:cs typeface="Open Sans"/>
                <a:sym typeface="Open Sans"/>
              </a:rPr>
              <a:t>100km</a:t>
            </a:r>
            <a:endParaRPr sz="1100">
              <a:solidFill>
                <a:srgbClr val="FFFFFF"/>
              </a:solidFill>
              <a:latin typeface="Open Sans"/>
              <a:ea typeface="Open Sans"/>
              <a:cs typeface="Open Sans"/>
              <a:sym typeface="Open Sans"/>
            </a:endParaRPr>
          </a:p>
        </p:txBody>
      </p:sp>
      <p:sp>
        <p:nvSpPr>
          <p:cNvPr id="687" name="Google Shape;687;p64"/>
          <p:cNvSpPr txBox="1"/>
          <p:nvPr/>
        </p:nvSpPr>
        <p:spPr>
          <a:xfrm>
            <a:off x="5796875" y="1822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Open Sans"/>
                <a:ea typeface="Open Sans"/>
                <a:cs typeface="Open Sans"/>
                <a:sym typeface="Open Sans"/>
              </a:rPr>
              <a:t>2200km</a:t>
            </a:r>
            <a:endParaRPr b="1" sz="1100">
              <a:latin typeface="Open Sans"/>
              <a:ea typeface="Open Sans"/>
              <a:cs typeface="Open Sans"/>
              <a:sym typeface="Open Sans"/>
            </a:endParaRPr>
          </a:p>
        </p:txBody>
      </p:sp>
      <p:sp>
        <p:nvSpPr>
          <p:cNvPr id="688" name="Google Shape;688;p64"/>
          <p:cNvSpPr txBox="1"/>
          <p:nvPr/>
        </p:nvSpPr>
        <p:spPr>
          <a:xfrm>
            <a:off x="5796875" y="2203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100km</a:t>
            </a:r>
            <a:endParaRPr sz="1100">
              <a:latin typeface="Open Sans"/>
              <a:ea typeface="Open Sans"/>
              <a:cs typeface="Open Sans"/>
              <a:sym typeface="Open Sans"/>
            </a:endParaRPr>
          </a:p>
        </p:txBody>
      </p:sp>
      <p:sp>
        <p:nvSpPr>
          <p:cNvPr id="689" name="Google Shape;689;p64"/>
          <p:cNvSpPr txBox="1"/>
          <p:nvPr/>
        </p:nvSpPr>
        <p:spPr>
          <a:xfrm>
            <a:off x="5796875" y="25847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2500km</a:t>
            </a:r>
            <a:endParaRPr sz="1100">
              <a:latin typeface="Open Sans"/>
              <a:ea typeface="Open Sans"/>
              <a:cs typeface="Open Sans"/>
              <a:sym typeface="Open Sans"/>
            </a:endParaRPr>
          </a:p>
        </p:txBody>
      </p:sp>
      <p:sp>
        <p:nvSpPr>
          <p:cNvPr id="690" name="Google Shape;690;p64"/>
          <p:cNvSpPr txBox="1"/>
          <p:nvPr/>
        </p:nvSpPr>
        <p:spPr>
          <a:xfrm>
            <a:off x="5747475" y="2951288"/>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Open Sans"/>
                <a:ea typeface="Open Sans"/>
                <a:cs typeface="Open Sans"/>
                <a:sym typeface="Open Sans"/>
              </a:rPr>
              <a:t>1000km</a:t>
            </a:r>
            <a:endParaRPr sz="1100">
              <a:latin typeface="Open Sans"/>
              <a:ea typeface="Open Sans"/>
              <a:cs typeface="Open Sans"/>
              <a:sym typeface="Open Sans"/>
            </a:endParaRPr>
          </a:p>
        </p:txBody>
      </p:sp>
      <p:sp>
        <p:nvSpPr>
          <p:cNvPr id="691" name="Google Shape;691;p64"/>
          <p:cNvSpPr txBox="1"/>
          <p:nvPr/>
        </p:nvSpPr>
        <p:spPr>
          <a:xfrm>
            <a:off x="5229600" y="3246975"/>
            <a:ext cx="790200" cy="22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Open Sans"/>
                <a:ea typeface="Open Sans"/>
                <a:cs typeface="Open Sans"/>
                <a:sym typeface="Open Sans"/>
              </a:rPr>
              <a:t>5900 km</a:t>
            </a:r>
            <a:endParaRPr b="1" sz="1100">
              <a:latin typeface="Open Sans"/>
              <a:ea typeface="Open Sans"/>
              <a:cs typeface="Open Sans"/>
              <a:sym typeface="Open Sans"/>
            </a:endParaRPr>
          </a:p>
        </p:txBody>
      </p:sp>
      <p:sp>
        <p:nvSpPr>
          <p:cNvPr id="692" name="Google Shape;692;p64"/>
          <p:cNvSpPr txBox="1"/>
          <p:nvPr/>
        </p:nvSpPr>
        <p:spPr>
          <a:xfrm>
            <a:off x="5108825" y="810563"/>
            <a:ext cx="3633000" cy="7191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0000"/>
                </a:solidFill>
              </a:rPr>
              <a:t>HINT</a:t>
            </a:r>
            <a:r>
              <a:rPr lang="en"/>
              <a:t>: Imagine you’re </a:t>
            </a:r>
            <a:r>
              <a:rPr lang="en">
                <a:solidFill>
                  <a:srgbClr val="0000FF"/>
                </a:solidFill>
              </a:rPr>
              <a:t>cutting an ‘inside sphere’ out of a larger sphere</a:t>
            </a:r>
            <a:r>
              <a:rPr lang="en"/>
              <a:t>, such as a squash ball, to leave just </a:t>
            </a:r>
            <a:r>
              <a:rPr lang="en">
                <a:solidFill>
                  <a:srgbClr val="38761D"/>
                </a:solidFill>
              </a:rPr>
              <a:t>a spherical shell</a:t>
            </a:r>
            <a:endParaRPr>
              <a:solidFill>
                <a:srgbClr val="38761D"/>
              </a:solidFill>
            </a:endParaRPr>
          </a:p>
        </p:txBody>
      </p:sp>
      <p:sp>
        <p:nvSpPr>
          <p:cNvPr id="693" name="Google Shape;693;p64"/>
          <p:cNvSpPr txBox="1"/>
          <p:nvPr/>
        </p:nvSpPr>
        <p:spPr>
          <a:xfrm>
            <a:off x="437425" y="3632275"/>
            <a:ext cx="4014600" cy="13683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800">
                <a:latin typeface="Open Sans"/>
                <a:ea typeface="Open Sans"/>
                <a:cs typeface="Open Sans"/>
                <a:sym typeface="Open Sans"/>
              </a:rPr>
              <a:t>V = ⁴/₃ π ⨉ (5800)³ − ⁴/₃ π ⨉ (3600)³</a:t>
            </a:r>
            <a:endParaRPr b="1" sz="1800">
              <a:latin typeface="Open Sans"/>
              <a:ea typeface="Open Sans"/>
              <a:cs typeface="Open Sans"/>
              <a:sym typeface="Open Sans"/>
            </a:endParaRPr>
          </a:p>
          <a:p>
            <a:pPr indent="457200" lvl="0" marL="0" rtl="0" algn="l">
              <a:lnSpc>
                <a:spcPct val="115000"/>
              </a:lnSpc>
              <a:spcBef>
                <a:spcPts val="1600"/>
              </a:spcBef>
              <a:spcAft>
                <a:spcPts val="1600"/>
              </a:spcAft>
              <a:buNone/>
            </a:pPr>
            <a:r>
              <a:rPr b="1" lang="en" sz="1800">
                <a:latin typeface="Open Sans"/>
                <a:ea typeface="Open Sans"/>
                <a:cs typeface="Open Sans"/>
                <a:sym typeface="Open Sans"/>
              </a:rPr>
              <a:t>    V = 6.2 ⨉ 10¹¹km³</a:t>
            </a:r>
            <a:endParaRPr b="1"/>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6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sp>
        <p:nvSpPr>
          <p:cNvPr id="699" name="Google Shape;699;p65"/>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0" lvl="0" marL="0" rtl="0" algn="ctr">
              <a:spcBef>
                <a:spcPts val="1600"/>
              </a:spcBef>
              <a:spcAft>
                <a:spcPts val="1600"/>
              </a:spcAft>
              <a:buNone/>
            </a:pPr>
            <a:r>
              <a:rPr lang="en"/>
              <a:t>Have a go at </a:t>
            </a:r>
            <a:r>
              <a:rPr lang="en" u="sng"/>
              <a:t>Geometry of Circles and Spheres Question 4</a:t>
            </a:r>
            <a:r>
              <a:rPr lang="en"/>
              <a:t> on the Worksheet!</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6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Circle geometry - recap with examples</a:t>
            </a:r>
            <a:endParaRPr/>
          </a:p>
        </p:txBody>
      </p:sp>
      <p:sp>
        <p:nvSpPr>
          <p:cNvPr id="705" name="Google Shape;705;p66"/>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317500" lvl="0" marL="457200" rtl="0" algn="l">
              <a:spcBef>
                <a:spcPts val="1600"/>
              </a:spcBef>
              <a:spcAft>
                <a:spcPts val="0"/>
              </a:spcAft>
              <a:buClr>
                <a:srgbClr val="000000"/>
              </a:buClr>
              <a:buSzPts val="1400"/>
              <a:buFont typeface="Arial"/>
              <a:buAutoNum type="arabicPeriod"/>
            </a:pPr>
            <a:r>
              <a:rPr lang="en" sz="1400">
                <a:solidFill>
                  <a:srgbClr val="000000"/>
                </a:solidFill>
                <a:latin typeface="Arial"/>
                <a:ea typeface="Arial"/>
                <a:cs typeface="Arial"/>
                <a:sym typeface="Arial"/>
              </a:rPr>
              <a:t>What is the volume of a cylinder with a 0.5m radius and a depth of 3cm? If this is a model of a bike tyre where the metal frame of the wheel has a radius of 0.45m, what is the total volume of just the tyre? </a:t>
            </a:r>
            <a:endParaRPr sz="1400">
              <a:solidFill>
                <a:srgbClr val="000000"/>
              </a:solidFill>
              <a:latin typeface="Arial"/>
              <a:ea typeface="Arial"/>
              <a:cs typeface="Arial"/>
              <a:sym typeface="Arial"/>
            </a:endParaRPr>
          </a:p>
          <a:p>
            <a:pPr indent="0" lvl="0" marL="0" rtl="0" algn="l">
              <a:spcBef>
                <a:spcPts val="0"/>
              </a:spcBef>
              <a:spcAft>
                <a:spcPts val="0"/>
              </a:spcAft>
              <a:buNone/>
            </a:pPr>
            <a:r>
              <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Volume of cylinder = π ⨉ (50cm)² ⨉ 3cm = 2.4 ⨉ 10⁴cm³</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Then subtract the volume of the cylinder that is taken up by the metal frame: </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Volume of tyre = 2.4⨉10⁴cm³ − π ⨉ (45cm)² ⨉ 3cm = 4.5 ⨉ 10³cm³</a:t>
            </a:r>
            <a:endParaRPr>
              <a:solidFill>
                <a:srgbClr val="0000FF"/>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pic>
        <p:nvPicPr>
          <p:cNvPr id="710" name="Google Shape;710;p67"/>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711" name="Google Shape;711;p67"/>
          <p:cNvSpPr/>
          <p:nvPr/>
        </p:nvSpPr>
        <p:spPr>
          <a:xfrm>
            <a:off x="47152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 name="Google Shape;712;p67"/>
          <p:cNvSpPr/>
          <p:nvPr/>
        </p:nvSpPr>
        <p:spPr>
          <a:xfrm>
            <a:off x="47826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 name="Google Shape;713;p67"/>
          <p:cNvSpPr/>
          <p:nvPr/>
        </p:nvSpPr>
        <p:spPr>
          <a:xfrm>
            <a:off x="54187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67"/>
          <p:cNvSpPr/>
          <p:nvPr/>
        </p:nvSpPr>
        <p:spPr>
          <a:xfrm>
            <a:off x="55110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 name="Google Shape;715;p67"/>
          <p:cNvSpPr/>
          <p:nvPr/>
        </p:nvSpPr>
        <p:spPr>
          <a:xfrm>
            <a:off x="61051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67"/>
          <p:cNvSpPr txBox="1"/>
          <p:nvPr/>
        </p:nvSpPr>
        <p:spPr>
          <a:xfrm>
            <a:off x="6260350" y="1782250"/>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00"/>
                </a:solidFill>
              </a:rPr>
              <a:t>B</a:t>
            </a:r>
            <a:endParaRPr>
              <a:solidFill>
                <a:srgbClr val="990000"/>
              </a:solidFill>
            </a:endParaRPr>
          </a:p>
        </p:txBody>
      </p:sp>
      <p:sp>
        <p:nvSpPr>
          <p:cNvPr id="717" name="Google Shape;717;p67"/>
          <p:cNvSpPr txBox="1"/>
          <p:nvPr/>
        </p:nvSpPr>
        <p:spPr>
          <a:xfrm>
            <a:off x="6263800" y="216300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F9000"/>
                </a:solidFill>
              </a:rPr>
              <a:t>C</a:t>
            </a:r>
            <a:endParaRPr>
              <a:solidFill>
                <a:srgbClr val="BF9000"/>
              </a:solidFill>
            </a:endParaRPr>
          </a:p>
        </p:txBody>
      </p:sp>
      <p:sp>
        <p:nvSpPr>
          <p:cNvPr id="718" name="Google Shape;718;p67"/>
          <p:cNvSpPr txBox="1"/>
          <p:nvPr/>
        </p:nvSpPr>
        <p:spPr>
          <a:xfrm>
            <a:off x="6260350" y="259030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1C232"/>
                </a:solidFill>
              </a:rPr>
              <a:t>D</a:t>
            </a:r>
            <a:endParaRPr>
              <a:solidFill>
                <a:srgbClr val="F1C232"/>
              </a:solidFill>
            </a:endParaRPr>
          </a:p>
        </p:txBody>
      </p:sp>
      <p:sp>
        <p:nvSpPr>
          <p:cNvPr id="719" name="Google Shape;719;p67"/>
          <p:cNvSpPr txBox="1"/>
          <p:nvPr/>
        </p:nvSpPr>
        <p:spPr>
          <a:xfrm>
            <a:off x="6282275" y="312515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CCCCCC"/>
                </a:solidFill>
              </a:rPr>
              <a:t>E</a:t>
            </a:r>
            <a:endParaRPr>
              <a:solidFill>
                <a:srgbClr val="CCCCCC"/>
              </a:solidFill>
            </a:endParaRPr>
          </a:p>
        </p:txBody>
      </p:sp>
      <p:sp>
        <p:nvSpPr>
          <p:cNvPr id="720" name="Google Shape;720;p67"/>
          <p:cNvSpPr txBox="1"/>
          <p:nvPr/>
        </p:nvSpPr>
        <p:spPr>
          <a:xfrm>
            <a:off x="6260350" y="14531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7F6000"/>
                </a:solidFill>
              </a:rPr>
              <a:t>A</a:t>
            </a:r>
            <a:endParaRPr>
              <a:solidFill>
                <a:srgbClr val="7F6000"/>
              </a:solidFill>
            </a:endParaRPr>
          </a:p>
        </p:txBody>
      </p:sp>
      <p:sp>
        <p:nvSpPr>
          <p:cNvPr id="721" name="Google Shape;721;p6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Calculating the volume of spherical layers </a:t>
            </a:r>
            <a:endParaRPr/>
          </a:p>
        </p:txBody>
      </p:sp>
      <p:sp>
        <p:nvSpPr>
          <p:cNvPr id="722" name="Google Shape;722;p67"/>
          <p:cNvSpPr txBox="1"/>
          <p:nvPr>
            <p:ph idx="1" type="body"/>
          </p:nvPr>
        </p:nvSpPr>
        <p:spPr>
          <a:xfrm>
            <a:off x="311700" y="1152475"/>
            <a:ext cx="4210800" cy="38169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If we repeat this process for all the layers in Planet X, we get: </a:t>
            </a:r>
            <a:endParaRPr>
              <a:solidFill>
                <a:srgbClr val="000000"/>
              </a:solidFill>
            </a:endParaRPr>
          </a:p>
          <a:p>
            <a:pPr indent="0" lvl="0" marL="0" rtl="0" algn="l">
              <a:spcBef>
                <a:spcPts val="1600"/>
              </a:spcBef>
              <a:spcAft>
                <a:spcPts val="0"/>
              </a:spcAft>
              <a:buNone/>
            </a:pPr>
            <a:r>
              <a:rPr lang="en">
                <a:solidFill>
                  <a:srgbClr val="000000"/>
                </a:solidFill>
              </a:rPr>
              <a:t>Layer A: V = 4.3 ⨉ 10¹⁰ km³</a:t>
            </a:r>
            <a:endParaRPr>
              <a:solidFill>
                <a:srgbClr val="000000"/>
              </a:solidFill>
            </a:endParaRPr>
          </a:p>
          <a:p>
            <a:pPr indent="0" lvl="0" marL="0" rtl="0" algn="l">
              <a:spcBef>
                <a:spcPts val="1600"/>
              </a:spcBef>
              <a:spcAft>
                <a:spcPts val="0"/>
              </a:spcAft>
              <a:buNone/>
            </a:pPr>
            <a:r>
              <a:rPr lang="en">
                <a:solidFill>
                  <a:srgbClr val="000000"/>
                </a:solidFill>
              </a:rPr>
              <a:t>Layer B: V = 6.2 ⨉ 10¹¹ km³ (LARGEST)</a:t>
            </a:r>
            <a:endParaRPr>
              <a:solidFill>
                <a:srgbClr val="000000"/>
              </a:solidFill>
            </a:endParaRPr>
          </a:p>
          <a:p>
            <a:pPr indent="0" lvl="0" marL="0" rtl="0" algn="l">
              <a:spcBef>
                <a:spcPts val="1600"/>
              </a:spcBef>
              <a:spcAft>
                <a:spcPts val="0"/>
              </a:spcAft>
              <a:buNone/>
            </a:pPr>
            <a:r>
              <a:rPr lang="en">
                <a:solidFill>
                  <a:srgbClr val="000000"/>
                </a:solidFill>
              </a:rPr>
              <a:t>Layer C: V = 1.6 ⨉ 10¹⁰ km³</a:t>
            </a:r>
            <a:endParaRPr>
              <a:solidFill>
                <a:srgbClr val="000000"/>
              </a:solidFill>
            </a:endParaRPr>
          </a:p>
          <a:p>
            <a:pPr indent="0" lvl="0" marL="0" rtl="0" algn="l">
              <a:spcBef>
                <a:spcPts val="1600"/>
              </a:spcBef>
              <a:spcAft>
                <a:spcPts val="0"/>
              </a:spcAft>
              <a:buNone/>
            </a:pPr>
            <a:r>
              <a:rPr lang="en">
                <a:solidFill>
                  <a:srgbClr val="000000"/>
                </a:solidFill>
              </a:rPr>
              <a:t>Layer D: V = 1.8 ⨉ 10¹¹ km³</a:t>
            </a:r>
            <a:endParaRPr>
              <a:solidFill>
                <a:srgbClr val="000000"/>
              </a:solidFill>
            </a:endParaRPr>
          </a:p>
          <a:p>
            <a:pPr indent="0" lvl="0" marL="0" rtl="0" algn="l">
              <a:spcBef>
                <a:spcPts val="1600"/>
              </a:spcBef>
              <a:spcAft>
                <a:spcPts val="0"/>
              </a:spcAft>
              <a:buNone/>
            </a:pPr>
            <a:r>
              <a:rPr lang="en">
                <a:solidFill>
                  <a:srgbClr val="000000"/>
                </a:solidFill>
              </a:rPr>
              <a:t>Layer E: V = 4.2 ⨉ 10⁹ km³ (SMALLEST)</a:t>
            </a:r>
            <a:endParaRPr>
              <a:solidFill>
                <a:srgbClr val="000000"/>
              </a:solidFill>
            </a:endParaRPr>
          </a:p>
          <a:p>
            <a:pPr indent="457200" lvl="0" marL="0" rtl="0" algn="l">
              <a:spcBef>
                <a:spcPts val="1600"/>
              </a:spcBef>
              <a:spcAft>
                <a:spcPts val="1600"/>
              </a:spcAft>
              <a:buNone/>
            </a:pPr>
            <a:r>
              <a:rPr lang="en">
                <a:solidFill>
                  <a:srgbClr val="000000"/>
                </a:solidFill>
              </a:rPr>
              <a:t>Total Volume = 8.6 ⨉ 10¹¹ km³</a:t>
            </a:r>
            <a:endParaRPr>
              <a:solidFill>
                <a:srgbClr val="00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pic>
        <p:nvPicPr>
          <p:cNvPr id="727" name="Google Shape;727;p68"/>
          <p:cNvPicPr preferRelativeResize="0"/>
          <p:nvPr/>
        </p:nvPicPr>
        <p:blipFill>
          <a:blip r:embed="rId3">
            <a:alphaModFix/>
          </a:blip>
          <a:stretch>
            <a:fillRect/>
          </a:stretch>
        </p:blipFill>
        <p:spPr>
          <a:xfrm>
            <a:off x="0" y="10520"/>
            <a:ext cx="9144000" cy="5122460"/>
          </a:xfrm>
          <a:prstGeom prst="rect">
            <a:avLst/>
          </a:prstGeom>
          <a:noFill/>
          <a:ln>
            <a:noFill/>
          </a:ln>
        </p:spPr>
      </p:pic>
      <p:sp>
        <p:nvSpPr>
          <p:cNvPr id="728" name="Google Shape;728;p6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Proportion: Decimals, Fractions and Percentages </a:t>
            </a:r>
            <a:endParaRPr/>
          </a:p>
        </p:txBody>
      </p:sp>
      <p:sp>
        <p:nvSpPr>
          <p:cNvPr id="729" name="Google Shape;729;p68"/>
          <p:cNvSpPr txBox="1"/>
          <p:nvPr>
            <p:ph idx="1" type="body"/>
          </p:nvPr>
        </p:nvSpPr>
        <p:spPr>
          <a:xfrm>
            <a:off x="311700" y="1266325"/>
            <a:ext cx="8520600" cy="3302700"/>
          </a:xfrm>
          <a:prstGeom prst="rect">
            <a:avLst/>
          </a:prstGeom>
          <a:solidFill>
            <a:srgbClr val="FFFFFF"/>
          </a:solidFill>
        </p:spPr>
        <p:txBody>
          <a:bodyPr anchorCtr="0" anchor="t" bIns="91425" lIns="91425" spcFirstLastPara="1" rIns="91425" wrap="square" tIns="91425">
            <a:noAutofit/>
          </a:bodyPr>
          <a:lstStyle/>
          <a:p>
            <a:pPr indent="0" lvl="0" marL="457200" rtl="0" algn="l">
              <a:spcBef>
                <a:spcPts val="0"/>
              </a:spcBef>
              <a:spcAft>
                <a:spcPts val="1600"/>
              </a:spcAft>
              <a:buNone/>
            </a:pPr>
            <a:r>
              <a:t/>
            </a:r>
            <a:endParaRPr>
              <a:solidFill>
                <a:srgbClr val="FF0000"/>
              </a:solidFill>
            </a:endParaRPr>
          </a:p>
        </p:txBody>
      </p:sp>
      <p:sp>
        <p:nvSpPr>
          <p:cNvPr id="730" name="Google Shape;730;p68"/>
          <p:cNvSpPr txBox="1"/>
          <p:nvPr>
            <p:ph idx="1" type="body"/>
          </p:nvPr>
        </p:nvSpPr>
        <p:spPr>
          <a:xfrm>
            <a:off x="311700" y="1393450"/>
            <a:ext cx="8520600" cy="19974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t>Proportions of something (e.g. ‘half the population...’ or ‘one-fifth of men’) are given in many forms: </a:t>
            </a:r>
            <a:endParaRPr/>
          </a:p>
          <a:p>
            <a:pPr indent="-342900" lvl="0" marL="457200" rtl="0" algn="l">
              <a:spcBef>
                <a:spcPts val="1600"/>
              </a:spcBef>
              <a:spcAft>
                <a:spcPts val="0"/>
              </a:spcAft>
              <a:buSzPts val="1800"/>
              <a:buChar char="●"/>
            </a:pPr>
            <a:r>
              <a:rPr lang="en"/>
              <a:t>Sometimes as fractions, where ‘half’ = ½ and ‘one-fifth’ = ⅕</a:t>
            </a:r>
            <a:endParaRPr/>
          </a:p>
          <a:p>
            <a:pPr indent="-342900" lvl="0" marL="457200" rtl="0" algn="l">
              <a:spcBef>
                <a:spcPts val="0"/>
              </a:spcBef>
              <a:spcAft>
                <a:spcPts val="0"/>
              </a:spcAft>
              <a:buSzPts val="1800"/>
              <a:buChar char="●"/>
            </a:pPr>
            <a:r>
              <a:rPr lang="en"/>
              <a:t>Sometimes as decimals, where ‘half’ = 0.50 and ‘one-fifth’ = 0.20</a:t>
            </a:r>
            <a:endParaRPr/>
          </a:p>
          <a:p>
            <a:pPr indent="-342900" lvl="0" marL="457200" rtl="0" algn="l">
              <a:spcBef>
                <a:spcPts val="0"/>
              </a:spcBef>
              <a:spcAft>
                <a:spcPts val="0"/>
              </a:spcAft>
              <a:buSzPts val="1800"/>
              <a:buChar char="●"/>
            </a:pPr>
            <a:r>
              <a:rPr lang="en"/>
              <a:t>And sometimes as percentages, when ‘half’ = 50% and ‘one-fifth’ = 20%</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pic>
        <p:nvPicPr>
          <p:cNvPr id="735" name="Google Shape;735;p69"/>
          <p:cNvPicPr preferRelativeResize="0"/>
          <p:nvPr/>
        </p:nvPicPr>
        <p:blipFill>
          <a:blip r:embed="rId3">
            <a:alphaModFix/>
          </a:blip>
          <a:stretch>
            <a:fillRect/>
          </a:stretch>
        </p:blipFill>
        <p:spPr>
          <a:xfrm>
            <a:off x="0" y="10520"/>
            <a:ext cx="9144000" cy="5122460"/>
          </a:xfrm>
          <a:prstGeom prst="rect">
            <a:avLst/>
          </a:prstGeom>
          <a:noFill/>
          <a:ln>
            <a:noFill/>
          </a:ln>
        </p:spPr>
      </p:pic>
      <p:sp>
        <p:nvSpPr>
          <p:cNvPr id="736" name="Google Shape;736;p69"/>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to calculate proportions </a:t>
            </a:r>
            <a:endParaRPr/>
          </a:p>
        </p:txBody>
      </p:sp>
      <p:sp>
        <p:nvSpPr>
          <p:cNvPr id="737" name="Google Shape;737;p69"/>
          <p:cNvSpPr txBox="1"/>
          <p:nvPr>
            <p:ph idx="1" type="body"/>
          </p:nvPr>
        </p:nvSpPr>
        <p:spPr>
          <a:xfrm>
            <a:off x="311700" y="1266325"/>
            <a:ext cx="8520600" cy="33027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The proportion of, say, tea-drinkers in a total population is given by </a:t>
            </a:r>
            <a:endParaRPr/>
          </a:p>
          <a:p>
            <a:pPr indent="0" lvl="0" marL="457200" rtl="0" algn="l">
              <a:spcBef>
                <a:spcPts val="1600"/>
              </a:spcBef>
              <a:spcAft>
                <a:spcPts val="0"/>
              </a:spcAft>
              <a:buNone/>
            </a:pPr>
            <a:r>
              <a:rPr lang="en"/>
              <a:t>Proportion = (Number of tea-drinkers) ÷ (Total population size)</a:t>
            </a:r>
            <a:endParaRPr/>
          </a:p>
          <a:p>
            <a:pPr indent="0" lvl="0" marL="457200" rtl="0" algn="l">
              <a:spcBef>
                <a:spcPts val="1600"/>
              </a:spcBef>
              <a:spcAft>
                <a:spcPts val="0"/>
              </a:spcAft>
              <a:buNone/>
            </a:pPr>
            <a:r>
              <a:t/>
            </a:r>
            <a:endParaRPr/>
          </a:p>
          <a:p>
            <a:pPr indent="-342900" lvl="0" marL="457200" rtl="0" algn="l">
              <a:spcBef>
                <a:spcPts val="1600"/>
              </a:spcBef>
              <a:spcAft>
                <a:spcPts val="0"/>
              </a:spcAft>
              <a:buSzPts val="1800"/>
              <a:buChar char="●"/>
            </a:pPr>
            <a:r>
              <a:rPr lang="en"/>
              <a:t>If there are 80 people who drink tea out of a total population of 90, then: </a:t>
            </a:r>
            <a:endParaRPr/>
          </a:p>
          <a:p>
            <a:pPr indent="0" lvl="0" marL="457200" rtl="0" algn="l">
              <a:spcBef>
                <a:spcPts val="1600"/>
              </a:spcBef>
              <a:spcAft>
                <a:spcPts val="0"/>
              </a:spcAft>
              <a:buNone/>
            </a:pPr>
            <a:r>
              <a:rPr lang="en"/>
              <a:t>Proportion = </a:t>
            </a:r>
            <a:r>
              <a:rPr lang="en">
                <a:solidFill>
                  <a:srgbClr val="FF0000"/>
                </a:solidFill>
              </a:rPr>
              <a:t>80 ÷ 90 = 80/90 = 8/9</a:t>
            </a:r>
            <a:endParaRPr>
              <a:solidFill>
                <a:srgbClr val="FF0000"/>
              </a:solidFill>
            </a:endParaRPr>
          </a:p>
          <a:p>
            <a:pPr indent="-342900" lvl="0" marL="457200" rtl="0" algn="l">
              <a:spcBef>
                <a:spcPts val="1600"/>
              </a:spcBef>
              <a:spcAft>
                <a:spcPts val="0"/>
              </a:spcAft>
              <a:buSzPts val="1800"/>
              <a:buChar char="●"/>
            </a:pPr>
            <a:r>
              <a:rPr lang="en"/>
              <a:t>To calculate the decimal, simply enter this into your calculator: </a:t>
            </a:r>
            <a:r>
              <a:rPr lang="en">
                <a:solidFill>
                  <a:srgbClr val="FF0000"/>
                </a:solidFill>
              </a:rPr>
              <a:t>8÷9 = 0.89</a:t>
            </a:r>
            <a:endParaRPr>
              <a:solidFill>
                <a:srgbClr val="FF0000"/>
              </a:solidFill>
            </a:endParaRPr>
          </a:p>
          <a:p>
            <a:pPr indent="-342900" lvl="0" marL="457200" rtl="0" algn="l">
              <a:spcBef>
                <a:spcPts val="0"/>
              </a:spcBef>
              <a:spcAft>
                <a:spcPts val="0"/>
              </a:spcAft>
              <a:buSzPts val="1800"/>
              <a:buChar char="●"/>
            </a:pPr>
            <a:r>
              <a:rPr lang="en"/>
              <a:t>To find a percentage, multiply the decimal by 100%:</a:t>
            </a:r>
            <a:r>
              <a:rPr lang="en">
                <a:solidFill>
                  <a:srgbClr val="FF0000"/>
                </a:solidFill>
              </a:rPr>
              <a:t> 0.89 ⨉ 100% = 89%</a:t>
            </a:r>
            <a:endParaRPr>
              <a:solidFill>
                <a:srgbClr val="FF000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p7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to calculate proportions </a:t>
            </a:r>
            <a:endParaRPr/>
          </a:p>
        </p:txBody>
      </p:sp>
      <p:sp>
        <p:nvSpPr>
          <p:cNvPr id="743" name="Google Shape;743;p70"/>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rPr lang="en"/>
              <a:t>Have a go at </a:t>
            </a:r>
            <a:r>
              <a:rPr lang="en" u="sng"/>
              <a:t>Percentages and Proportions Question 1</a:t>
            </a:r>
            <a:r>
              <a:rPr lang="en"/>
              <a:t> on the Worksheet!</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7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to calculate proportions </a:t>
            </a:r>
            <a:endParaRPr/>
          </a:p>
        </p:txBody>
      </p:sp>
      <p:sp>
        <p:nvSpPr>
          <p:cNvPr id="749" name="Google Shape;749;p71"/>
          <p:cNvSpPr txBox="1"/>
          <p:nvPr>
            <p:ph idx="1" type="body"/>
          </p:nvPr>
        </p:nvSpPr>
        <p:spPr>
          <a:xfrm>
            <a:off x="311700" y="1266325"/>
            <a:ext cx="85206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400">
              <a:solidFill>
                <a:srgbClr val="000000"/>
              </a:solidFill>
              <a:latin typeface="Arial"/>
              <a:ea typeface="Arial"/>
              <a:cs typeface="Arial"/>
              <a:sym typeface="Arial"/>
            </a:endParaRPr>
          </a:p>
          <a:p>
            <a:pPr indent="-317500" lvl="0" marL="457200" rtl="0" algn="l">
              <a:spcBef>
                <a:spcPts val="0"/>
              </a:spcBef>
              <a:spcAft>
                <a:spcPts val="0"/>
              </a:spcAft>
              <a:buClr>
                <a:srgbClr val="000000"/>
              </a:buClr>
              <a:buSzPts val="1400"/>
              <a:buFont typeface="Arial"/>
              <a:buAutoNum type="arabicPeriod"/>
            </a:pPr>
            <a:r>
              <a:rPr lang="en" sz="1400">
                <a:solidFill>
                  <a:srgbClr val="000000"/>
                </a:solidFill>
                <a:latin typeface="Arial"/>
                <a:ea typeface="Arial"/>
                <a:cs typeface="Arial"/>
                <a:sym typeface="Arial"/>
              </a:rPr>
              <a:t>There are 3.4107</a:t>
            </a:r>
            <a:r>
              <a:rPr lang="en" sz="1400">
                <a:solidFill>
                  <a:srgbClr val="000000"/>
                </a:solidFill>
                <a:latin typeface="Arial"/>
                <a:ea typeface="Arial"/>
                <a:cs typeface="Arial"/>
                <a:sym typeface="Arial"/>
              </a:rPr>
              <a:t>⨉10⁷ </a:t>
            </a:r>
            <a:r>
              <a:rPr lang="en" sz="1400">
                <a:solidFill>
                  <a:srgbClr val="000000"/>
                </a:solidFill>
                <a:latin typeface="Arial"/>
                <a:ea typeface="Arial"/>
                <a:cs typeface="Arial"/>
                <a:sym typeface="Arial"/>
              </a:rPr>
              <a:t> adults in the UK who are working age. Of these, 17 million have the numeracy skills expected at KS2. What percentage is this? 42% are University graduates, 21% have A-levels and 20% have GCSEs. Calculate the number of adults in each category &amp; estimate the ratio of graduates:A-levels:GCSEs. </a:t>
            </a:r>
            <a:endParaRPr sz="1400">
              <a:solidFill>
                <a:srgbClr val="000000"/>
              </a:solidFill>
              <a:latin typeface="Arial"/>
              <a:ea typeface="Arial"/>
              <a:cs typeface="Arial"/>
              <a:sym typeface="Arial"/>
            </a:endParaRPr>
          </a:p>
          <a:p>
            <a:pPr indent="0" lvl="0" marL="0" rtl="0" algn="l">
              <a:spcBef>
                <a:spcPts val="0"/>
              </a:spcBef>
              <a:spcAft>
                <a:spcPts val="0"/>
              </a:spcAft>
              <a:buNone/>
            </a:pPr>
            <a:r>
              <a:t/>
            </a:r>
            <a:endParaRPr sz="1400">
              <a:solidFill>
                <a:srgbClr val="000000"/>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1.7⨉10⁷ ÷ 3.4⨉10⁷ = 0.50 = </a:t>
            </a:r>
            <a:r>
              <a:rPr b="1" lang="en" sz="1400">
                <a:solidFill>
                  <a:srgbClr val="0000FF"/>
                </a:solidFill>
                <a:latin typeface="Arial"/>
                <a:ea typeface="Arial"/>
                <a:cs typeface="Arial"/>
                <a:sym typeface="Arial"/>
              </a:rPr>
              <a:t>50%</a:t>
            </a:r>
            <a:r>
              <a:rPr lang="en" sz="1400">
                <a:solidFill>
                  <a:srgbClr val="0000FF"/>
                </a:solidFill>
                <a:latin typeface="Arial"/>
                <a:ea typeface="Arial"/>
                <a:cs typeface="Arial"/>
                <a:sym typeface="Arial"/>
              </a:rPr>
              <a:t> (This is a true statistic!)</a:t>
            </a:r>
            <a:endParaRPr sz="1400">
              <a:solidFill>
                <a:srgbClr val="0000FF"/>
              </a:solidFill>
              <a:latin typeface="Arial"/>
              <a:ea typeface="Arial"/>
              <a:cs typeface="Arial"/>
              <a:sym typeface="Arial"/>
            </a:endParaRPr>
          </a:p>
          <a:p>
            <a:pPr indent="0" lvl="0" marL="0" rtl="0" algn="ctr">
              <a:spcBef>
                <a:spcPts val="0"/>
              </a:spcBef>
              <a:spcAft>
                <a:spcPts val="0"/>
              </a:spcAft>
              <a:buNone/>
            </a:pPr>
            <a:r>
              <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3.4⨉10⁷</a:t>
            </a:r>
            <a:r>
              <a:rPr lang="en" sz="1400">
                <a:solidFill>
                  <a:srgbClr val="0000FF"/>
                </a:solidFill>
                <a:latin typeface="Arial"/>
                <a:ea typeface="Arial"/>
                <a:cs typeface="Arial"/>
                <a:sym typeface="Arial"/>
              </a:rPr>
              <a:t> ⨉ (42% / 100) = </a:t>
            </a:r>
            <a:r>
              <a:rPr b="1" lang="en" sz="1400">
                <a:solidFill>
                  <a:srgbClr val="0000FF"/>
                </a:solidFill>
                <a:latin typeface="Arial"/>
                <a:ea typeface="Arial"/>
                <a:cs typeface="Arial"/>
                <a:sym typeface="Arial"/>
              </a:rPr>
              <a:t>1.4</a:t>
            </a:r>
            <a:r>
              <a:rPr b="1" lang="en" sz="1400">
                <a:solidFill>
                  <a:srgbClr val="0000FF"/>
                </a:solidFill>
                <a:latin typeface="Arial"/>
                <a:ea typeface="Arial"/>
                <a:cs typeface="Arial"/>
                <a:sym typeface="Arial"/>
              </a:rPr>
              <a:t>⨉10⁷</a:t>
            </a:r>
            <a:r>
              <a:rPr lang="en" sz="1400">
                <a:solidFill>
                  <a:srgbClr val="0000FF"/>
                </a:solidFill>
                <a:latin typeface="Arial"/>
                <a:ea typeface="Arial"/>
                <a:cs typeface="Arial"/>
                <a:sym typeface="Arial"/>
              </a:rPr>
              <a:t> people University graduates</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3.4⨉10⁷ ⨉ (</a:t>
            </a:r>
            <a:r>
              <a:rPr lang="en" sz="1400">
                <a:solidFill>
                  <a:srgbClr val="0000FF"/>
                </a:solidFill>
                <a:latin typeface="Arial"/>
                <a:ea typeface="Arial"/>
                <a:cs typeface="Arial"/>
                <a:sym typeface="Arial"/>
              </a:rPr>
              <a:t>21% / 100) = </a:t>
            </a:r>
            <a:r>
              <a:rPr b="1" lang="en" sz="1400">
                <a:solidFill>
                  <a:srgbClr val="0000FF"/>
                </a:solidFill>
                <a:latin typeface="Arial"/>
                <a:ea typeface="Arial"/>
                <a:cs typeface="Arial"/>
                <a:sym typeface="Arial"/>
              </a:rPr>
              <a:t>7⨉10⁶</a:t>
            </a:r>
            <a:r>
              <a:rPr lang="en" sz="1400">
                <a:solidFill>
                  <a:srgbClr val="0000FF"/>
                </a:solidFill>
                <a:latin typeface="Arial"/>
                <a:ea typeface="Arial"/>
                <a:cs typeface="Arial"/>
                <a:sym typeface="Arial"/>
              </a:rPr>
              <a:t> people have A-levels</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3.4⨉10⁷ ⨉ (</a:t>
            </a:r>
            <a:r>
              <a:rPr lang="en" sz="1400">
                <a:solidFill>
                  <a:srgbClr val="0000FF"/>
                </a:solidFill>
                <a:latin typeface="Arial"/>
                <a:ea typeface="Arial"/>
                <a:cs typeface="Arial"/>
                <a:sym typeface="Arial"/>
              </a:rPr>
              <a:t>20% /100) =</a:t>
            </a:r>
            <a:r>
              <a:rPr b="1" lang="en" sz="1400">
                <a:solidFill>
                  <a:srgbClr val="0000FF"/>
                </a:solidFill>
                <a:latin typeface="Arial"/>
                <a:ea typeface="Arial"/>
                <a:cs typeface="Arial"/>
                <a:sym typeface="Arial"/>
              </a:rPr>
              <a:t> </a:t>
            </a:r>
            <a:r>
              <a:rPr b="1" lang="en" sz="1400">
                <a:solidFill>
                  <a:srgbClr val="0000FF"/>
                </a:solidFill>
                <a:latin typeface="Arial"/>
                <a:ea typeface="Arial"/>
                <a:cs typeface="Arial"/>
                <a:sym typeface="Arial"/>
              </a:rPr>
              <a:t>7⨉10⁶</a:t>
            </a:r>
            <a:r>
              <a:rPr lang="en" sz="1400">
                <a:solidFill>
                  <a:srgbClr val="0000FF"/>
                </a:solidFill>
                <a:latin typeface="Arial"/>
                <a:ea typeface="Arial"/>
                <a:cs typeface="Arial"/>
                <a:sym typeface="Arial"/>
              </a:rPr>
              <a:t> people have GCSEs</a:t>
            </a:r>
            <a:endParaRPr sz="1400">
              <a:solidFill>
                <a:srgbClr val="0000FF"/>
              </a:solidFill>
              <a:latin typeface="Arial"/>
              <a:ea typeface="Arial"/>
              <a:cs typeface="Arial"/>
              <a:sym typeface="Arial"/>
            </a:endParaRPr>
          </a:p>
          <a:p>
            <a:pPr indent="0" lvl="0" marL="0" rtl="0" algn="ctr">
              <a:spcBef>
                <a:spcPts val="0"/>
              </a:spcBef>
              <a:spcAft>
                <a:spcPts val="0"/>
              </a:spcAft>
              <a:buNone/>
            </a:pPr>
            <a:r>
              <a:t/>
            </a:r>
            <a:endParaRPr sz="1400">
              <a:solidFill>
                <a:srgbClr val="0000FF"/>
              </a:solidFill>
              <a:latin typeface="Arial"/>
              <a:ea typeface="Arial"/>
              <a:cs typeface="Arial"/>
              <a:sym typeface="Arial"/>
            </a:endParaRPr>
          </a:p>
          <a:p>
            <a:pPr indent="0" lvl="0" marL="0" rtl="0" algn="ctr">
              <a:spcBef>
                <a:spcPts val="0"/>
              </a:spcBef>
              <a:spcAft>
                <a:spcPts val="0"/>
              </a:spcAft>
              <a:buNone/>
            </a:pPr>
            <a:r>
              <a:rPr lang="en" sz="1400">
                <a:solidFill>
                  <a:srgbClr val="0000FF"/>
                </a:solidFill>
                <a:latin typeface="Arial"/>
                <a:ea typeface="Arial"/>
                <a:cs typeface="Arial"/>
                <a:sym typeface="Arial"/>
              </a:rPr>
              <a:t>Ratio of  graduates : A-levels : GCSEs  	is 	</a:t>
            </a:r>
            <a:r>
              <a:rPr b="1" lang="en" sz="1400">
                <a:solidFill>
                  <a:srgbClr val="0000FF"/>
                </a:solidFill>
                <a:latin typeface="Arial"/>
                <a:ea typeface="Arial"/>
                <a:cs typeface="Arial"/>
                <a:sym typeface="Arial"/>
              </a:rPr>
              <a:t>2:1:1</a:t>
            </a:r>
            <a:endParaRPr b="1">
              <a:solidFill>
                <a:srgbClr val="0000FF"/>
              </a:solidFill>
            </a:endParaRPr>
          </a:p>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18"/>
          <p:cNvPicPr preferRelativeResize="0"/>
          <p:nvPr/>
        </p:nvPicPr>
        <p:blipFill rotWithShape="1">
          <a:blip r:embed="rId3">
            <a:alphaModFix amt="25000"/>
          </a:blip>
          <a:srcRect b="34883" l="0" r="0" t="0"/>
          <a:stretch/>
        </p:blipFill>
        <p:spPr>
          <a:xfrm>
            <a:off x="0" y="0"/>
            <a:ext cx="9144000" cy="5049225"/>
          </a:xfrm>
          <a:prstGeom prst="rect">
            <a:avLst/>
          </a:prstGeom>
          <a:noFill/>
          <a:ln>
            <a:noFill/>
          </a:ln>
        </p:spPr>
      </p:pic>
      <p:sp>
        <p:nvSpPr>
          <p:cNvPr id="115" name="Google Shape;115;p18"/>
          <p:cNvSpPr txBox="1"/>
          <p:nvPr>
            <p:ph type="title"/>
          </p:nvPr>
        </p:nvSpPr>
        <p:spPr>
          <a:xfrm>
            <a:off x="311700" y="445025"/>
            <a:ext cx="8520600" cy="707400"/>
          </a:xfrm>
          <a:prstGeom prst="rect">
            <a:avLst/>
          </a:prstGeom>
          <a:noFill/>
        </p:spPr>
        <p:txBody>
          <a:bodyPr anchorCtr="0" anchor="t" bIns="91425" lIns="91425" spcFirstLastPara="1" rIns="91425" wrap="square" tIns="91425">
            <a:noAutofit/>
          </a:bodyPr>
          <a:lstStyle/>
          <a:p>
            <a:pPr indent="0" lvl="0" marL="0" rtl="0" algn="l">
              <a:spcBef>
                <a:spcPts val="0"/>
              </a:spcBef>
              <a:spcAft>
                <a:spcPts val="0"/>
              </a:spcAft>
              <a:buNone/>
            </a:pPr>
            <a:r>
              <a:rPr lang="en"/>
              <a:t>Introducing the Project</a:t>
            </a:r>
            <a:endParaRPr/>
          </a:p>
        </p:txBody>
      </p:sp>
      <p:sp>
        <p:nvSpPr>
          <p:cNvPr id="116" name="Google Shape;116;p18"/>
          <p:cNvSpPr txBox="1"/>
          <p:nvPr>
            <p:ph idx="1" type="body"/>
          </p:nvPr>
        </p:nvSpPr>
        <p:spPr>
          <a:xfrm>
            <a:off x="311700" y="1298075"/>
            <a:ext cx="8520600" cy="2678400"/>
          </a:xfrm>
          <a:prstGeom prst="rect">
            <a:avLst/>
          </a:prstGeom>
          <a:noFill/>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A ‘Mathematical model’ is a way of describing something using numbers and data. </a:t>
            </a:r>
            <a:endParaRPr>
              <a:solidFill>
                <a:srgbClr val="000000"/>
              </a:solidFill>
            </a:endParaRPr>
          </a:p>
          <a:p>
            <a:pPr indent="0" lvl="0" marL="457200" rtl="0" algn="l">
              <a:spcBef>
                <a:spcPts val="1600"/>
              </a:spcBef>
              <a:spcAft>
                <a:spcPts val="0"/>
              </a:spcAft>
              <a:buNone/>
            </a:pPr>
            <a:r>
              <a:t/>
            </a:r>
            <a:endParaRPr sz="100">
              <a:solidFill>
                <a:srgbClr val="000000"/>
              </a:solidFill>
            </a:endParaRPr>
          </a:p>
          <a:p>
            <a:pPr indent="-342900" lvl="0" marL="457200" rtl="0" algn="l">
              <a:spcBef>
                <a:spcPts val="1600"/>
              </a:spcBef>
              <a:spcAft>
                <a:spcPts val="0"/>
              </a:spcAft>
              <a:buClr>
                <a:srgbClr val="000000"/>
              </a:buClr>
              <a:buSzPts val="1800"/>
              <a:buChar char="●"/>
            </a:pPr>
            <a:r>
              <a:rPr lang="en">
                <a:solidFill>
                  <a:srgbClr val="000000"/>
                </a:solidFill>
              </a:rPr>
              <a:t>That ‘something’ can really be anything - for example, mathematical modelling is used all the time business, finance, economics, science, technology and research. (Models are especially useful for studying diseases like COVID-19!)</a:t>
            </a:r>
            <a:endParaRPr>
              <a:solidFill>
                <a:srgbClr val="000000"/>
              </a:solidFill>
            </a:endParaRPr>
          </a:p>
          <a:p>
            <a:pPr indent="0" lvl="0" marL="457200" rtl="0" algn="l">
              <a:spcBef>
                <a:spcPts val="1600"/>
              </a:spcBef>
              <a:spcAft>
                <a:spcPts val="0"/>
              </a:spcAft>
              <a:buNone/>
            </a:pPr>
            <a:r>
              <a:t/>
            </a:r>
            <a:endParaRPr sz="100">
              <a:solidFill>
                <a:srgbClr val="000000"/>
              </a:solidFill>
            </a:endParaRPr>
          </a:p>
          <a:p>
            <a:pPr indent="-342900" lvl="0" marL="457200" rtl="0" algn="l">
              <a:spcBef>
                <a:spcPts val="1600"/>
              </a:spcBef>
              <a:spcAft>
                <a:spcPts val="0"/>
              </a:spcAft>
              <a:buClr>
                <a:srgbClr val="000000"/>
              </a:buClr>
              <a:buSzPts val="1800"/>
              <a:buChar char="●"/>
            </a:pPr>
            <a:r>
              <a:rPr lang="en">
                <a:solidFill>
                  <a:srgbClr val="000000"/>
                </a:solidFill>
              </a:rPr>
              <a:t>In this project, you’ll be producing a poster with a drawing of your planet and use maths and numerical reasoning to produce data to describe it. </a:t>
            </a:r>
            <a:endParaRPr>
              <a:solidFill>
                <a:srgbClr val="00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pic>
        <p:nvPicPr>
          <p:cNvPr id="754" name="Google Shape;754;p72"/>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755" name="Google Shape;755;p72"/>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Calculating the proportions of volumes in Planet X</a:t>
            </a:r>
            <a:endParaRPr/>
          </a:p>
        </p:txBody>
      </p:sp>
      <p:sp>
        <p:nvSpPr>
          <p:cNvPr id="756" name="Google Shape;756;p72"/>
          <p:cNvSpPr txBox="1"/>
          <p:nvPr>
            <p:ph idx="1" type="body"/>
          </p:nvPr>
        </p:nvSpPr>
        <p:spPr>
          <a:xfrm>
            <a:off x="118050" y="1194600"/>
            <a:ext cx="5742300" cy="38361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It might be useful to know the proportions of Planet X that fall under different sections</a:t>
            </a:r>
            <a:endParaRPr/>
          </a:p>
          <a:p>
            <a:pPr indent="0" lvl="0" marL="0" rtl="0" algn="l">
              <a:spcBef>
                <a:spcPts val="1600"/>
              </a:spcBef>
              <a:spcAft>
                <a:spcPts val="0"/>
              </a:spcAft>
              <a:buNone/>
            </a:pPr>
            <a:r>
              <a:rPr lang="en"/>
              <a:t>For example, proportion of Layer B: </a:t>
            </a:r>
            <a:endParaRPr/>
          </a:p>
          <a:p>
            <a:pPr indent="0" lvl="0" marL="0" rtl="0" algn="l">
              <a:spcBef>
                <a:spcPts val="1600"/>
              </a:spcBef>
              <a:spcAft>
                <a:spcPts val="0"/>
              </a:spcAft>
              <a:buNone/>
            </a:pPr>
            <a:r>
              <a:rPr lang="en"/>
              <a:t>Proportion = (</a:t>
            </a:r>
            <a:r>
              <a:rPr lang="en">
                <a:solidFill>
                  <a:srgbClr val="0000FF"/>
                </a:solidFill>
              </a:rPr>
              <a:t>Volume of Layer B</a:t>
            </a:r>
            <a:r>
              <a:rPr lang="en"/>
              <a:t>) ÷ (</a:t>
            </a:r>
            <a:r>
              <a:rPr lang="en">
                <a:solidFill>
                  <a:srgbClr val="FF9900"/>
                </a:solidFill>
              </a:rPr>
              <a:t>Total volume</a:t>
            </a:r>
            <a:r>
              <a:rPr lang="en"/>
              <a:t>)</a:t>
            </a:r>
            <a:endParaRPr/>
          </a:p>
          <a:p>
            <a:pPr indent="0" lvl="0" marL="0" rtl="0" algn="l">
              <a:spcBef>
                <a:spcPts val="1600"/>
              </a:spcBef>
              <a:spcAft>
                <a:spcPts val="0"/>
              </a:spcAft>
              <a:buNone/>
            </a:pPr>
            <a:r>
              <a:rPr lang="en"/>
              <a:t>= (</a:t>
            </a:r>
            <a:r>
              <a:rPr lang="en">
                <a:solidFill>
                  <a:srgbClr val="0000FF"/>
                </a:solidFill>
              </a:rPr>
              <a:t>6.2 ⨉ 10¹¹km³</a:t>
            </a:r>
            <a:r>
              <a:rPr lang="en"/>
              <a:t>) ÷ (</a:t>
            </a:r>
            <a:r>
              <a:rPr lang="en">
                <a:solidFill>
                  <a:srgbClr val="FF9900"/>
                </a:solidFill>
              </a:rPr>
              <a:t>8.6 ⨉ 10¹¹km³</a:t>
            </a:r>
            <a:r>
              <a:rPr lang="en"/>
              <a:t>) </a:t>
            </a:r>
            <a:endParaRPr/>
          </a:p>
          <a:p>
            <a:pPr indent="0" lvl="0" marL="0" rtl="0" algn="l">
              <a:spcBef>
                <a:spcPts val="1600"/>
              </a:spcBef>
              <a:spcAft>
                <a:spcPts val="0"/>
              </a:spcAft>
              <a:buNone/>
            </a:pPr>
            <a:r>
              <a:rPr lang="en"/>
              <a:t>= </a:t>
            </a:r>
            <a:r>
              <a:rPr lang="en">
                <a:solidFill>
                  <a:srgbClr val="6AA84F"/>
                </a:solidFill>
              </a:rPr>
              <a:t>31/43</a:t>
            </a:r>
            <a:r>
              <a:rPr lang="en"/>
              <a:t> (fraction)</a:t>
            </a:r>
            <a:endParaRPr/>
          </a:p>
          <a:p>
            <a:pPr indent="0" lvl="0" marL="0" rtl="0" algn="l">
              <a:spcBef>
                <a:spcPts val="1600"/>
              </a:spcBef>
              <a:spcAft>
                <a:spcPts val="0"/>
              </a:spcAft>
              <a:buNone/>
            </a:pPr>
            <a:r>
              <a:rPr lang="en"/>
              <a:t>= </a:t>
            </a:r>
            <a:r>
              <a:rPr lang="en">
                <a:solidFill>
                  <a:srgbClr val="6AA84F"/>
                </a:solidFill>
              </a:rPr>
              <a:t>0.72</a:t>
            </a:r>
            <a:r>
              <a:rPr lang="en"/>
              <a:t> (decimal)</a:t>
            </a:r>
            <a:endParaRPr/>
          </a:p>
          <a:p>
            <a:pPr indent="0" lvl="0" marL="0" rtl="0" algn="l">
              <a:spcBef>
                <a:spcPts val="1600"/>
              </a:spcBef>
              <a:spcAft>
                <a:spcPts val="1600"/>
              </a:spcAft>
              <a:buNone/>
            </a:pPr>
            <a:r>
              <a:rPr lang="en"/>
              <a:t>= </a:t>
            </a:r>
            <a:r>
              <a:rPr lang="en">
                <a:solidFill>
                  <a:srgbClr val="6AA84F"/>
                </a:solidFill>
              </a:rPr>
              <a:t>72%</a:t>
            </a:r>
            <a:r>
              <a:rPr lang="en"/>
              <a:t> (percentage) </a:t>
            </a:r>
            <a:endParaRPr/>
          </a:p>
        </p:txBody>
      </p:sp>
      <p:sp>
        <p:nvSpPr>
          <p:cNvPr id="757" name="Google Shape;757;p72"/>
          <p:cNvSpPr/>
          <p:nvPr/>
        </p:nvSpPr>
        <p:spPr>
          <a:xfrm>
            <a:off x="57058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 name="Google Shape;758;p72"/>
          <p:cNvSpPr/>
          <p:nvPr/>
        </p:nvSpPr>
        <p:spPr>
          <a:xfrm>
            <a:off x="57732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p72"/>
          <p:cNvSpPr/>
          <p:nvPr/>
        </p:nvSpPr>
        <p:spPr>
          <a:xfrm>
            <a:off x="64093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72"/>
          <p:cNvSpPr/>
          <p:nvPr/>
        </p:nvSpPr>
        <p:spPr>
          <a:xfrm>
            <a:off x="65016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72"/>
          <p:cNvSpPr/>
          <p:nvPr/>
        </p:nvSpPr>
        <p:spPr>
          <a:xfrm>
            <a:off x="70957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72"/>
          <p:cNvSpPr txBox="1"/>
          <p:nvPr/>
        </p:nvSpPr>
        <p:spPr>
          <a:xfrm>
            <a:off x="7250950" y="1782250"/>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00"/>
                </a:solidFill>
              </a:rPr>
              <a:t>B</a:t>
            </a:r>
            <a:endParaRPr>
              <a:solidFill>
                <a:srgbClr val="990000"/>
              </a:solidFill>
            </a:endParaRPr>
          </a:p>
        </p:txBody>
      </p:sp>
      <p:sp>
        <p:nvSpPr>
          <p:cNvPr id="763" name="Google Shape;763;p72"/>
          <p:cNvSpPr txBox="1"/>
          <p:nvPr/>
        </p:nvSpPr>
        <p:spPr>
          <a:xfrm>
            <a:off x="7254400" y="216300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F9000"/>
                </a:solidFill>
              </a:rPr>
              <a:t>C</a:t>
            </a:r>
            <a:endParaRPr>
              <a:solidFill>
                <a:srgbClr val="BF9000"/>
              </a:solidFill>
            </a:endParaRPr>
          </a:p>
        </p:txBody>
      </p:sp>
      <p:sp>
        <p:nvSpPr>
          <p:cNvPr id="764" name="Google Shape;764;p72"/>
          <p:cNvSpPr txBox="1"/>
          <p:nvPr/>
        </p:nvSpPr>
        <p:spPr>
          <a:xfrm>
            <a:off x="7250950" y="259030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1C232"/>
                </a:solidFill>
              </a:rPr>
              <a:t>D</a:t>
            </a:r>
            <a:endParaRPr>
              <a:solidFill>
                <a:srgbClr val="F1C232"/>
              </a:solidFill>
            </a:endParaRPr>
          </a:p>
        </p:txBody>
      </p:sp>
      <p:sp>
        <p:nvSpPr>
          <p:cNvPr id="765" name="Google Shape;765;p72"/>
          <p:cNvSpPr txBox="1"/>
          <p:nvPr/>
        </p:nvSpPr>
        <p:spPr>
          <a:xfrm>
            <a:off x="7272875" y="312515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CCCCCC"/>
                </a:solidFill>
              </a:rPr>
              <a:t>E</a:t>
            </a:r>
            <a:endParaRPr>
              <a:solidFill>
                <a:srgbClr val="CCCCCC"/>
              </a:solidFill>
            </a:endParaRPr>
          </a:p>
        </p:txBody>
      </p:sp>
      <p:sp>
        <p:nvSpPr>
          <p:cNvPr id="766" name="Google Shape;766;p72"/>
          <p:cNvSpPr txBox="1"/>
          <p:nvPr/>
        </p:nvSpPr>
        <p:spPr>
          <a:xfrm>
            <a:off x="7250950" y="14531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7F6000"/>
                </a:solidFill>
              </a:rPr>
              <a:t>A</a:t>
            </a:r>
            <a:endParaRPr>
              <a:solidFill>
                <a:srgbClr val="7F6000"/>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pic>
        <p:nvPicPr>
          <p:cNvPr id="771" name="Google Shape;771;p73"/>
          <p:cNvPicPr preferRelativeResize="0"/>
          <p:nvPr/>
        </p:nvPicPr>
        <p:blipFill rotWithShape="1">
          <a:blip r:embed="rId3">
            <a:alphaModFix/>
          </a:blip>
          <a:srcRect b="0" l="0" r="0" t="0"/>
          <a:stretch/>
        </p:blipFill>
        <p:spPr>
          <a:xfrm>
            <a:off x="0" y="0"/>
            <a:ext cx="9142872" cy="5143477"/>
          </a:xfrm>
          <a:prstGeom prst="rect">
            <a:avLst/>
          </a:prstGeom>
          <a:noFill/>
          <a:ln>
            <a:noFill/>
          </a:ln>
        </p:spPr>
      </p:pic>
      <p:sp>
        <p:nvSpPr>
          <p:cNvPr id="772" name="Google Shape;772;p73"/>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Calculating the proportions of volumes in Planet X</a:t>
            </a:r>
            <a:endParaRPr/>
          </a:p>
        </p:txBody>
      </p:sp>
      <p:sp>
        <p:nvSpPr>
          <p:cNvPr id="773" name="Google Shape;773;p73"/>
          <p:cNvSpPr txBox="1"/>
          <p:nvPr>
            <p:ph idx="1" type="body"/>
          </p:nvPr>
        </p:nvSpPr>
        <p:spPr>
          <a:xfrm>
            <a:off x="118050" y="1194600"/>
            <a:ext cx="5742300" cy="38361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774" name="Google Shape;774;p73"/>
          <p:cNvSpPr/>
          <p:nvPr/>
        </p:nvSpPr>
        <p:spPr>
          <a:xfrm>
            <a:off x="5705850" y="1659075"/>
            <a:ext cx="3410100" cy="33414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73"/>
          <p:cNvSpPr/>
          <p:nvPr/>
        </p:nvSpPr>
        <p:spPr>
          <a:xfrm>
            <a:off x="5773200" y="1701200"/>
            <a:ext cx="3267000" cy="3233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73"/>
          <p:cNvSpPr/>
          <p:nvPr/>
        </p:nvSpPr>
        <p:spPr>
          <a:xfrm>
            <a:off x="6409350" y="2313500"/>
            <a:ext cx="1994700" cy="20085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73"/>
          <p:cNvSpPr/>
          <p:nvPr/>
        </p:nvSpPr>
        <p:spPr>
          <a:xfrm>
            <a:off x="6501600" y="2400050"/>
            <a:ext cx="1810200" cy="1835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p73"/>
          <p:cNvSpPr/>
          <p:nvPr/>
        </p:nvSpPr>
        <p:spPr>
          <a:xfrm>
            <a:off x="7095750" y="3006350"/>
            <a:ext cx="630300" cy="6228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p73"/>
          <p:cNvSpPr txBox="1"/>
          <p:nvPr/>
        </p:nvSpPr>
        <p:spPr>
          <a:xfrm>
            <a:off x="7250950" y="1782250"/>
            <a:ext cx="480000" cy="4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00"/>
                </a:solidFill>
              </a:rPr>
              <a:t>B</a:t>
            </a:r>
            <a:endParaRPr>
              <a:solidFill>
                <a:srgbClr val="990000"/>
              </a:solidFill>
            </a:endParaRPr>
          </a:p>
        </p:txBody>
      </p:sp>
      <p:sp>
        <p:nvSpPr>
          <p:cNvPr id="780" name="Google Shape;780;p73"/>
          <p:cNvSpPr txBox="1"/>
          <p:nvPr/>
        </p:nvSpPr>
        <p:spPr>
          <a:xfrm>
            <a:off x="7254400" y="2163000"/>
            <a:ext cx="473100" cy="3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BF9000"/>
                </a:solidFill>
              </a:rPr>
              <a:t>C</a:t>
            </a:r>
            <a:endParaRPr>
              <a:solidFill>
                <a:srgbClr val="BF9000"/>
              </a:solidFill>
            </a:endParaRPr>
          </a:p>
        </p:txBody>
      </p:sp>
      <p:sp>
        <p:nvSpPr>
          <p:cNvPr id="781" name="Google Shape;781;p73"/>
          <p:cNvSpPr txBox="1"/>
          <p:nvPr/>
        </p:nvSpPr>
        <p:spPr>
          <a:xfrm>
            <a:off x="7250950" y="259030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1C232"/>
                </a:solidFill>
              </a:rPr>
              <a:t>D</a:t>
            </a:r>
            <a:endParaRPr>
              <a:solidFill>
                <a:srgbClr val="F1C232"/>
              </a:solidFill>
            </a:endParaRPr>
          </a:p>
        </p:txBody>
      </p:sp>
      <p:sp>
        <p:nvSpPr>
          <p:cNvPr id="782" name="Google Shape;782;p73"/>
          <p:cNvSpPr txBox="1"/>
          <p:nvPr/>
        </p:nvSpPr>
        <p:spPr>
          <a:xfrm>
            <a:off x="7272875" y="3125150"/>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CCCCCC"/>
                </a:solidFill>
              </a:rPr>
              <a:t>E</a:t>
            </a:r>
            <a:endParaRPr>
              <a:solidFill>
                <a:srgbClr val="CCCCCC"/>
              </a:solidFill>
            </a:endParaRPr>
          </a:p>
        </p:txBody>
      </p:sp>
      <p:sp>
        <p:nvSpPr>
          <p:cNvPr id="783" name="Google Shape;783;p73"/>
          <p:cNvSpPr txBox="1"/>
          <p:nvPr/>
        </p:nvSpPr>
        <p:spPr>
          <a:xfrm>
            <a:off x="7250950" y="1453113"/>
            <a:ext cx="425700" cy="38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7F6000"/>
                </a:solidFill>
              </a:rPr>
              <a:t>A</a:t>
            </a:r>
            <a:endParaRPr>
              <a:solidFill>
                <a:srgbClr val="7F6000"/>
              </a:solidFill>
            </a:endParaRPr>
          </a:p>
        </p:txBody>
      </p:sp>
      <p:sp>
        <p:nvSpPr>
          <p:cNvPr id="784" name="Google Shape;784;p73"/>
          <p:cNvSpPr txBox="1"/>
          <p:nvPr>
            <p:ph idx="1" type="body"/>
          </p:nvPr>
        </p:nvSpPr>
        <p:spPr>
          <a:xfrm>
            <a:off x="205850" y="1232100"/>
            <a:ext cx="5444100" cy="33414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If we find the proportions of all the layers of Planet X, we end up with: </a:t>
            </a:r>
            <a:endParaRPr>
              <a:solidFill>
                <a:srgbClr val="000000"/>
              </a:solidFill>
            </a:endParaRPr>
          </a:p>
          <a:p>
            <a:pPr indent="0" lvl="0" marL="0" rtl="0" algn="l">
              <a:spcBef>
                <a:spcPts val="1600"/>
              </a:spcBef>
              <a:spcAft>
                <a:spcPts val="0"/>
              </a:spcAft>
              <a:buNone/>
            </a:pPr>
            <a:r>
              <a:rPr lang="en">
                <a:solidFill>
                  <a:srgbClr val="000000"/>
                </a:solidFill>
              </a:rPr>
              <a:t>Layer A: </a:t>
            </a:r>
            <a:r>
              <a:rPr lang="en">
                <a:solidFill>
                  <a:srgbClr val="FF0000"/>
                </a:solidFill>
              </a:rPr>
              <a:t>1/20</a:t>
            </a:r>
            <a:r>
              <a:rPr lang="en">
                <a:solidFill>
                  <a:srgbClr val="000000"/>
                </a:solidFill>
              </a:rPr>
              <a:t> or </a:t>
            </a:r>
            <a:r>
              <a:rPr lang="en">
                <a:solidFill>
                  <a:srgbClr val="9900FF"/>
                </a:solidFill>
              </a:rPr>
              <a:t>0.05</a:t>
            </a:r>
            <a:r>
              <a:rPr lang="en">
                <a:solidFill>
                  <a:srgbClr val="000000"/>
                </a:solidFill>
              </a:rPr>
              <a:t> or </a:t>
            </a:r>
            <a:r>
              <a:rPr lang="en">
                <a:solidFill>
                  <a:srgbClr val="FF00FF"/>
                </a:solidFill>
              </a:rPr>
              <a:t>5%</a:t>
            </a:r>
            <a:endParaRPr>
              <a:solidFill>
                <a:srgbClr val="FF00FF"/>
              </a:solidFill>
            </a:endParaRPr>
          </a:p>
          <a:p>
            <a:pPr indent="0" lvl="0" marL="0" rtl="0" algn="l">
              <a:spcBef>
                <a:spcPts val="1600"/>
              </a:spcBef>
              <a:spcAft>
                <a:spcPts val="0"/>
              </a:spcAft>
              <a:buNone/>
            </a:pPr>
            <a:r>
              <a:rPr lang="en">
                <a:solidFill>
                  <a:srgbClr val="000000"/>
                </a:solidFill>
              </a:rPr>
              <a:t>Layer B: </a:t>
            </a:r>
            <a:r>
              <a:rPr lang="en">
                <a:solidFill>
                  <a:srgbClr val="FF0000"/>
                </a:solidFill>
              </a:rPr>
              <a:t>31/43</a:t>
            </a:r>
            <a:r>
              <a:rPr lang="en">
                <a:solidFill>
                  <a:srgbClr val="000000"/>
                </a:solidFill>
              </a:rPr>
              <a:t> or</a:t>
            </a:r>
            <a:r>
              <a:rPr lang="en">
                <a:solidFill>
                  <a:srgbClr val="9900FF"/>
                </a:solidFill>
              </a:rPr>
              <a:t> 0.72</a:t>
            </a:r>
            <a:r>
              <a:rPr lang="en">
                <a:solidFill>
                  <a:srgbClr val="000000"/>
                </a:solidFill>
              </a:rPr>
              <a:t> or </a:t>
            </a:r>
            <a:r>
              <a:rPr lang="en">
                <a:solidFill>
                  <a:srgbClr val="FF00FF"/>
                </a:solidFill>
              </a:rPr>
              <a:t>72%</a:t>
            </a:r>
            <a:r>
              <a:rPr lang="en"/>
              <a:t> (LARGEST)</a:t>
            </a:r>
            <a:endParaRPr>
              <a:solidFill>
                <a:srgbClr val="000000"/>
              </a:solidFill>
            </a:endParaRPr>
          </a:p>
          <a:p>
            <a:pPr indent="0" lvl="0" marL="0" rtl="0" algn="l">
              <a:spcBef>
                <a:spcPts val="1600"/>
              </a:spcBef>
              <a:spcAft>
                <a:spcPts val="0"/>
              </a:spcAft>
              <a:buNone/>
            </a:pPr>
            <a:r>
              <a:rPr lang="en">
                <a:solidFill>
                  <a:srgbClr val="000000"/>
                </a:solidFill>
              </a:rPr>
              <a:t>Layer C: </a:t>
            </a:r>
            <a:r>
              <a:rPr lang="en">
                <a:solidFill>
                  <a:srgbClr val="FF0000"/>
                </a:solidFill>
              </a:rPr>
              <a:t>4/215 </a:t>
            </a:r>
            <a:r>
              <a:rPr lang="en">
                <a:solidFill>
                  <a:srgbClr val="000000"/>
                </a:solidFill>
              </a:rPr>
              <a:t>or </a:t>
            </a:r>
            <a:r>
              <a:rPr lang="en">
                <a:solidFill>
                  <a:srgbClr val="9900FF"/>
                </a:solidFill>
              </a:rPr>
              <a:t>0.02</a:t>
            </a:r>
            <a:r>
              <a:rPr lang="en">
                <a:solidFill>
                  <a:srgbClr val="000000"/>
                </a:solidFill>
              </a:rPr>
              <a:t> or </a:t>
            </a:r>
            <a:r>
              <a:rPr lang="en">
                <a:solidFill>
                  <a:srgbClr val="FF00FF"/>
                </a:solidFill>
              </a:rPr>
              <a:t>2%</a:t>
            </a:r>
            <a:endParaRPr>
              <a:solidFill>
                <a:srgbClr val="FF00FF"/>
              </a:solidFill>
            </a:endParaRPr>
          </a:p>
          <a:p>
            <a:pPr indent="0" lvl="0" marL="0" rtl="0" algn="l">
              <a:spcBef>
                <a:spcPts val="1600"/>
              </a:spcBef>
              <a:spcAft>
                <a:spcPts val="0"/>
              </a:spcAft>
              <a:buNone/>
            </a:pPr>
            <a:r>
              <a:rPr lang="en">
                <a:solidFill>
                  <a:srgbClr val="000000"/>
                </a:solidFill>
              </a:rPr>
              <a:t>Layer D: </a:t>
            </a:r>
            <a:r>
              <a:rPr lang="en">
                <a:solidFill>
                  <a:srgbClr val="FF0000"/>
                </a:solidFill>
              </a:rPr>
              <a:t>9/43</a:t>
            </a:r>
            <a:r>
              <a:rPr lang="en">
                <a:solidFill>
                  <a:srgbClr val="000000"/>
                </a:solidFill>
              </a:rPr>
              <a:t> or </a:t>
            </a:r>
            <a:r>
              <a:rPr lang="en">
                <a:solidFill>
                  <a:srgbClr val="9900FF"/>
                </a:solidFill>
              </a:rPr>
              <a:t>0.21</a:t>
            </a:r>
            <a:r>
              <a:rPr lang="en">
                <a:solidFill>
                  <a:srgbClr val="000000"/>
                </a:solidFill>
              </a:rPr>
              <a:t> or</a:t>
            </a:r>
            <a:r>
              <a:rPr lang="en">
                <a:solidFill>
                  <a:srgbClr val="FF00FF"/>
                </a:solidFill>
              </a:rPr>
              <a:t> 21%</a:t>
            </a:r>
            <a:endParaRPr>
              <a:solidFill>
                <a:srgbClr val="FF00FF"/>
              </a:solidFill>
            </a:endParaRPr>
          </a:p>
          <a:p>
            <a:pPr indent="0" lvl="0" marL="0" rtl="0" algn="l">
              <a:spcBef>
                <a:spcPts val="1600"/>
              </a:spcBef>
              <a:spcAft>
                <a:spcPts val="0"/>
              </a:spcAft>
              <a:buNone/>
            </a:pPr>
            <a:r>
              <a:rPr lang="en">
                <a:solidFill>
                  <a:srgbClr val="000000"/>
                </a:solidFill>
              </a:rPr>
              <a:t>Layer E: </a:t>
            </a:r>
            <a:r>
              <a:rPr lang="en">
                <a:solidFill>
                  <a:srgbClr val="FF0000"/>
                </a:solidFill>
              </a:rPr>
              <a:t>21/4300</a:t>
            </a:r>
            <a:r>
              <a:rPr lang="en">
                <a:solidFill>
                  <a:srgbClr val="000000"/>
                </a:solidFill>
              </a:rPr>
              <a:t> or </a:t>
            </a:r>
            <a:r>
              <a:rPr lang="en">
                <a:solidFill>
                  <a:srgbClr val="9900FF"/>
                </a:solidFill>
              </a:rPr>
              <a:t>0.005</a:t>
            </a:r>
            <a:r>
              <a:rPr lang="en">
                <a:solidFill>
                  <a:srgbClr val="000000"/>
                </a:solidFill>
              </a:rPr>
              <a:t> or </a:t>
            </a:r>
            <a:r>
              <a:rPr lang="en">
                <a:solidFill>
                  <a:srgbClr val="FF00FF"/>
                </a:solidFill>
              </a:rPr>
              <a:t>0.5%</a:t>
            </a:r>
            <a:r>
              <a:rPr lang="en"/>
              <a:t> (SMALLEST)</a:t>
            </a:r>
            <a:endParaRPr/>
          </a:p>
          <a:p>
            <a:pPr indent="457200" lvl="0" marL="0" rtl="0" algn="l">
              <a:spcBef>
                <a:spcPts val="1600"/>
              </a:spcBef>
              <a:spcAft>
                <a:spcPts val="1600"/>
              </a:spcAft>
              <a:buNone/>
            </a:pPr>
            <a:r>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8" name="Shape 788"/>
        <p:cNvGrpSpPr/>
        <p:nvPr/>
      </p:nvGrpSpPr>
      <p:grpSpPr>
        <a:xfrm>
          <a:off x="0" y="0"/>
          <a:ext cx="0" cy="0"/>
          <a:chOff x="0" y="0"/>
          <a:chExt cx="0" cy="0"/>
        </a:xfrm>
      </p:grpSpPr>
      <p:pic>
        <p:nvPicPr>
          <p:cNvPr id="789" name="Google Shape;789;p74"/>
          <p:cNvPicPr preferRelativeResize="0"/>
          <p:nvPr/>
        </p:nvPicPr>
        <p:blipFill rotWithShape="1">
          <a:blip r:embed="rId3">
            <a:alphaModFix/>
          </a:blip>
          <a:srcRect b="6401" l="0" r="11559" t="558"/>
          <a:stretch/>
        </p:blipFill>
        <p:spPr>
          <a:xfrm>
            <a:off x="0" y="0"/>
            <a:ext cx="9144000" cy="5029712"/>
          </a:xfrm>
          <a:prstGeom prst="rect">
            <a:avLst/>
          </a:prstGeom>
          <a:noFill/>
          <a:ln>
            <a:noFill/>
          </a:ln>
        </p:spPr>
      </p:pic>
      <p:sp>
        <p:nvSpPr>
          <p:cNvPr id="790" name="Google Shape;790;p7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Recap so far..</a:t>
            </a:r>
            <a:endParaRPr/>
          </a:p>
        </p:txBody>
      </p:sp>
      <p:sp>
        <p:nvSpPr>
          <p:cNvPr id="791" name="Google Shape;791;p74"/>
          <p:cNvSpPr txBox="1"/>
          <p:nvPr>
            <p:ph idx="1" type="body"/>
          </p:nvPr>
        </p:nvSpPr>
        <p:spPr>
          <a:xfrm>
            <a:off x="311700" y="1266325"/>
            <a:ext cx="8613600" cy="3411600"/>
          </a:xfrm>
          <a:prstGeom prst="rect">
            <a:avLst/>
          </a:prstGeom>
          <a:solidFill>
            <a:srgbClr val="FFFFFF"/>
          </a:solidFill>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t>From a graph that showed relatively little, </a:t>
            </a:r>
            <a:r>
              <a:rPr b="1" lang="en"/>
              <a:t>we’ve </a:t>
            </a:r>
            <a:endParaRPr b="1"/>
          </a:p>
          <a:p>
            <a:pPr indent="0" lvl="0" marL="0" rtl="0" algn="l">
              <a:lnSpc>
                <a:spcPct val="100000"/>
              </a:lnSpc>
              <a:spcBef>
                <a:spcPts val="0"/>
              </a:spcBef>
              <a:spcAft>
                <a:spcPts val="0"/>
              </a:spcAft>
              <a:buNone/>
            </a:pPr>
            <a:r>
              <a:rPr b="1" lang="en"/>
              <a:t>been able to work out the entire internal </a:t>
            </a:r>
            <a:endParaRPr b="1"/>
          </a:p>
          <a:p>
            <a:pPr indent="0" lvl="0" marL="0" rtl="0" algn="l">
              <a:lnSpc>
                <a:spcPct val="100000"/>
              </a:lnSpc>
              <a:spcBef>
                <a:spcPts val="0"/>
              </a:spcBef>
              <a:spcAft>
                <a:spcPts val="0"/>
              </a:spcAft>
              <a:buNone/>
            </a:pPr>
            <a:r>
              <a:rPr b="1" lang="en"/>
              <a:t>structure of a planet</a:t>
            </a:r>
            <a:r>
              <a:rPr lang="en"/>
              <a:t>.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lang="en"/>
              <a:t>This is important because </a:t>
            </a:r>
            <a:r>
              <a:rPr b="1" lang="en"/>
              <a:t>so many</a:t>
            </a:r>
            <a:endParaRPr b="1"/>
          </a:p>
          <a:p>
            <a:pPr indent="0" lvl="0" marL="0" rtl="0" algn="l">
              <a:lnSpc>
                <a:spcPct val="100000"/>
              </a:lnSpc>
              <a:spcBef>
                <a:spcPts val="0"/>
              </a:spcBef>
              <a:spcAft>
                <a:spcPts val="0"/>
              </a:spcAft>
              <a:buNone/>
            </a:pPr>
            <a:r>
              <a:rPr b="1" lang="en"/>
              <a:t>careers</a:t>
            </a:r>
            <a:r>
              <a:rPr lang="en"/>
              <a:t> </a:t>
            </a:r>
            <a:r>
              <a:rPr b="1" lang="en"/>
              <a:t>involve extracting usable, important </a:t>
            </a:r>
            <a:endParaRPr b="1"/>
          </a:p>
          <a:p>
            <a:pPr indent="0" lvl="0" marL="0" rtl="0" algn="l">
              <a:lnSpc>
                <a:spcPct val="100000"/>
              </a:lnSpc>
              <a:spcBef>
                <a:spcPts val="0"/>
              </a:spcBef>
              <a:spcAft>
                <a:spcPts val="0"/>
              </a:spcAft>
              <a:buNone/>
            </a:pPr>
            <a:r>
              <a:rPr b="1" lang="en"/>
              <a:t>information from data or graphs</a:t>
            </a:r>
            <a:r>
              <a:rPr lang="en"/>
              <a:t>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lang="en"/>
              <a:t>If you ever become a </a:t>
            </a:r>
            <a:r>
              <a:rPr b="1" lang="en"/>
              <a:t>researcher, engineer, entrepreneur, economist, politician, analyst, programmer, sports analyst, journalist, coach,</a:t>
            </a:r>
            <a:r>
              <a:rPr lang="en"/>
              <a:t> etc.. You’ll have to apply these same skills of extracting the important information and making sense of numbers! </a:t>
            </a:r>
            <a:endParaRPr/>
          </a:p>
        </p:txBody>
      </p:sp>
      <p:pic>
        <p:nvPicPr>
          <p:cNvPr id="792" name="Google Shape;792;p74"/>
          <p:cNvPicPr preferRelativeResize="0"/>
          <p:nvPr/>
        </p:nvPicPr>
        <p:blipFill>
          <a:blip r:embed="rId4">
            <a:alphaModFix/>
          </a:blip>
          <a:stretch>
            <a:fillRect/>
          </a:stretch>
        </p:blipFill>
        <p:spPr>
          <a:xfrm>
            <a:off x="5757651" y="1380325"/>
            <a:ext cx="3107200" cy="2186825"/>
          </a:xfrm>
          <a:prstGeom prst="rect">
            <a:avLst/>
          </a:prstGeom>
          <a:noFill/>
          <a:ln>
            <a:noFill/>
          </a:ln>
        </p:spPr>
      </p:pic>
      <p:pic>
        <p:nvPicPr>
          <p:cNvPr id="793" name="Google Shape;793;p74"/>
          <p:cNvPicPr preferRelativeResize="0"/>
          <p:nvPr/>
        </p:nvPicPr>
        <p:blipFill>
          <a:blip r:embed="rId5">
            <a:alphaModFix/>
          </a:blip>
          <a:stretch>
            <a:fillRect/>
          </a:stretch>
        </p:blipFill>
        <p:spPr>
          <a:xfrm>
            <a:off x="7913475" y="1689802"/>
            <a:ext cx="846700" cy="617348"/>
          </a:xfrm>
          <a:prstGeom prst="rect">
            <a:avLst/>
          </a:prstGeom>
          <a:noFill/>
          <a:ln>
            <a:noFill/>
          </a:ln>
        </p:spPr>
      </p:pic>
      <p:sp>
        <p:nvSpPr>
          <p:cNvPr id="794" name="Google Shape;794;p74"/>
          <p:cNvSpPr txBox="1"/>
          <p:nvPr/>
        </p:nvSpPr>
        <p:spPr>
          <a:xfrm rot="453712">
            <a:off x="8218423" y="1635223"/>
            <a:ext cx="346514" cy="215954"/>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100">
                <a:solidFill>
                  <a:srgbClr val="38761D"/>
                </a:solidFill>
                <a:latin typeface="Open Sans"/>
                <a:ea typeface="Open Sans"/>
                <a:cs typeface="Open Sans"/>
                <a:sym typeface="Open Sans"/>
              </a:rPr>
              <a:t>X</a:t>
            </a:r>
            <a:endParaRPr b="1" sz="2100">
              <a:solidFill>
                <a:srgbClr val="38761D"/>
              </a:solidFill>
              <a:latin typeface="Open Sans"/>
              <a:ea typeface="Open Sans"/>
              <a:cs typeface="Open Sans"/>
              <a:sym typeface="Open Sans"/>
            </a:endParaRPr>
          </a:p>
        </p:txBody>
      </p:sp>
      <p:sp>
        <p:nvSpPr>
          <p:cNvPr id="795" name="Google Shape;795;p74"/>
          <p:cNvSpPr/>
          <p:nvPr/>
        </p:nvSpPr>
        <p:spPr>
          <a:xfrm>
            <a:off x="6309800" y="2391825"/>
            <a:ext cx="846600" cy="817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74"/>
          <p:cNvSpPr/>
          <p:nvPr/>
        </p:nvSpPr>
        <p:spPr>
          <a:xfrm>
            <a:off x="6326522" y="2402131"/>
            <a:ext cx="810900" cy="791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74"/>
          <p:cNvSpPr/>
          <p:nvPr/>
        </p:nvSpPr>
        <p:spPr>
          <a:xfrm>
            <a:off x="6484470" y="2551933"/>
            <a:ext cx="495300" cy="491400"/>
          </a:xfrm>
          <a:prstGeom prst="ellipse">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74"/>
          <p:cNvSpPr/>
          <p:nvPr/>
        </p:nvSpPr>
        <p:spPr>
          <a:xfrm>
            <a:off x="6507375" y="2573107"/>
            <a:ext cx="449400" cy="4494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74"/>
          <p:cNvSpPr/>
          <p:nvPr/>
        </p:nvSpPr>
        <p:spPr>
          <a:xfrm>
            <a:off x="6654895" y="2721441"/>
            <a:ext cx="156300" cy="152700"/>
          </a:xfrm>
          <a:prstGeom prst="ellipse">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3" name="Shape 803"/>
        <p:cNvGrpSpPr/>
        <p:nvPr/>
      </p:nvGrpSpPr>
      <p:grpSpPr>
        <a:xfrm>
          <a:off x="0" y="0"/>
          <a:ext cx="0" cy="0"/>
          <a:chOff x="0" y="0"/>
          <a:chExt cx="0" cy="0"/>
        </a:xfrm>
      </p:grpSpPr>
      <p:sp>
        <p:nvSpPr>
          <p:cNvPr id="804" name="Google Shape;804;p7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Finally..</a:t>
            </a:r>
            <a:endParaRPr/>
          </a:p>
        </p:txBody>
      </p:sp>
      <p:sp>
        <p:nvSpPr>
          <p:cNvPr id="805" name="Google Shape;805;p75"/>
          <p:cNvSpPr txBox="1"/>
          <p:nvPr>
            <p:ph idx="1" type="body"/>
          </p:nvPr>
        </p:nvSpPr>
        <p:spPr>
          <a:xfrm>
            <a:off x="311700" y="1266325"/>
            <a:ext cx="8641800" cy="330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a:t>If you’ve got time, look over the rest of the Worksheet and see what you can do!</a:t>
            </a:r>
            <a:endParaRPr/>
          </a:p>
          <a:p>
            <a:pPr indent="0" lvl="0" marL="0" rtl="0" algn="l">
              <a:spcBef>
                <a:spcPts val="1600"/>
              </a:spcBef>
              <a:spcAft>
                <a:spcPts val="0"/>
              </a:spcAft>
              <a:buNone/>
            </a:pPr>
            <a:r>
              <a:rPr lang="en"/>
              <a:t>Real-world maths and numerical reasoning requires you to know about lots of different areas of maths, so ask the teacher if you’re stuck…</a:t>
            </a:r>
            <a:endParaRPr/>
          </a:p>
          <a:p>
            <a:pPr indent="0" lvl="0" marL="0" rtl="0" algn="l">
              <a:spcBef>
                <a:spcPts val="1600"/>
              </a:spcBef>
              <a:spcAft>
                <a:spcPts val="1600"/>
              </a:spcAft>
              <a:buNone/>
            </a:pPr>
            <a:r>
              <a:rPr lang="en"/>
              <a:t>The next lesson or two will be an entire real-world maths team project using what you’ve just learned!</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9" name="Shape 809"/>
        <p:cNvGrpSpPr/>
        <p:nvPr/>
      </p:nvGrpSpPr>
      <p:grpSpPr>
        <a:xfrm>
          <a:off x="0" y="0"/>
          <a:ext cx="0" cy="0"/>
          <a:chOff x="0" y="0"/>
          <a:chExt cx="0" cy="0"/>
        </a:xfrm>
      </p:grpSpPr>
      <p:sp>
        <p:nvSpPr>
          <p:cNvPr id="810" name="Google Shape;810;p76"/>
          <p:cNvSpPr txBox="1"/>
          <p:nvPr/>
        </p:nvSpPr>
        <p:spPr>
          <a:xfrm>
            <a:off x="-125025" y="1920900"/>
            <a:ext cx="4238400" cy="49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Open Sans"/>
              <a:ea typeface="Open Sans"/>
              <a:cs typeface="Open Sans"/>
              <a:sym typeface="Open Sans"/>
            </a:endParaRPr>
          </a:p>
        </p:txBody>
      </p:sp>
      <p:pic>
        <p:nvPicPr>
          <p:cNvPr id="811" name="Google Shape;811;p76"/>
          <p:cNvPicPr preferRelativeResize="0"/>
          <p:nvPr/>
        </p:nvPicPr>
        <p:blipFill>
          <a:blip r:embed="rId3">
            <a:alphaModFix/>
          </a:blip>
          <a:stretch>
            <a:fillRect/>
          </a:stretch>
        </p:blipFill>
        <p:spPr>
          <a:xfrm>
            <a:off x="152400" y="152400"/>
            <a:ext cx="7258050" cy="4838700"/>
          </a:xfrm>
          <a:prstGeom prst="rect">
            <a:avLst/>
          </a:prstGeom>
          <a:noFill/>
          <a:ln>
            <a:noFill/>
          </a:ln>
        </p:spPr>
      </p:pic>
      <p:pic>
        <p:nvPicPr>
          <p:cNvPr id="812" name="Google Shape;812;p76"/>
          <p:cNvPicPr preferRelativeResize="0"/>
          <p:nvPr/>
        </p:nvPicPr>
        <p:blipFill>
          <a:blip r:embed="rId4">
            <a:alphaModFix/>
          </a:blip>
          <a:stretch>
            <a:fillRect/>
          </a:stretch>
        </p:blipFill>
        <p:spPr>
          <a:xfrm>
            <a:off x="6586375" y="52925"/>
            <a:ext cx="2557628" cy="2557628"/>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 name="Shape 816"/>
        <p:cNvGrpSpPr/>
        <p:nvPr/>
      </p:nvGrpSpPr>
      <p:grpSpPr>
        <a:xfrm>
          <a:off x="0" y="0"/>
          <a:ext cx="0" cy="0"/>
          <a:chOff x="0" y="0"/>
          <a:chExt cx="0" cy="0"/>
        </a:xfrm>
      </p:grpSpPr>
      <p:pic>
        <p:nvPicPr>
          <p:cNvPr id="817" name="Google Shape;817;p77"/>
          <p:cNvPicPr preferRelativeResize="0"/>
          <p:nvPr/>
        </p:nvPicPr>
        <p:blipFill>
          <a:blip r:embed="rId3">
            <a:alphaModFix/>
          </a:blip>
          <a:stretch>
            <a:fillRect/>
          </a:stretch>
        </p:blipFill>
        <p:spPr>
          <a:xfrm>
            <a:off x="152400" y="152400"/>
            <a:ext cx="7258050" cy="4838700"/>
          </a:xfrm>
          <a:prstGeom prst="rect">
            <a:avLst/>
          </a:prstGeom>
          <a:noFill/>
          <a:ln>
            <a:noFill/>
          </a:ln>
        </p:spPr>
      </p:pic>
      <p:pic>
        <p:nvPicPr>
          <p:cNvPr id="818" name="Google Shape;818;p77"/>
          <p:cNvPicPr preferRelativeResize="0"/>
          <p:nvPr/>
        </p:nvPicPr>
        <p:blipFill>
          <a:blip r:embed="rId4">
            <a:alphaModFix/>
          </a:blip>
          <a:stretch>
            <a:fillRect/>
          </a:stretch>
        </p:blipFill>
        <p:spPr>
          <a:xfrm>
            <a:off x="7140950" y="112900"/>
            <a:ext cx="1806200" cy="180620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2" name="Shape 822"/>
        <p:cNvGrpSpPr/>
        <p:nvPr/>
      </p:nvGrpSpPr>
      <p:grpSpPr>
        <a:xfrm>
          <a:off x="0" y="0"/>
          <a:ext cx="0" cy="0"/>
          <a:chOff x="0" y="0"/>
          <a:chExt cx="0" cy="0"/>
        </a:xfrm>
      </p:grpSpPr>
      <p:pic>
        <p:nvPicPr>
          <p:cNvPr id="823" name="Google Shape;823;p78"/>
          <p:cNvPicPr preferRelativeResize="0"/>
          <p:nvPr/>
        </p:nvPicPr>
        <p:blipFill>
          <a:blip r:embed="rId3">
            <a:alphaModFix/>
          </a:blip>
          <a:stretch>
            <a:fillRect/>
          </a:stretch>
        </p:blipFill>
        <p:spPr>
          <a:xfrm>
            <a:off x="152400" y="152400"/>
            <a:ext cx="7258050" cy="4838700"/>
          </a:xfrm>
          <a:prstGeom prst="rect">
            <a:avLst/>
          </a:prstGeom>
          <a:noFill/>
          <a:ln>
            <a:noFill/>
          </a:ln>
        </p:spPr>
      </p:pic>
      <p:pic>
        <p:nvPicPr>
          <p:cNvPr id="824" name="Google Shape;824;p78"/>
          <p:cNvPicPr preferRelativeResize="0"/>
          <p:nvPr/>
        </p:nvPicPr>
        <p:blipFill>
          <a:blip r:embed="rId4">
            <a:alphaModFix/>
          </a:blip>
          <a:stretch>
            <a:fillRect/>
          </a:stretch>
        </p:blipFill>
        <p:spPr>
          <a:xfrm>
            <a:off x="4981225" y="76200"/>
            <a:ext cx="4617151" cy="2308575"/>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8" name="Shape 828"/>
        <p:cNvGrpSpPr/>
        <p:nvPr/>
      </p:nvGrpSpPr>
      <p:grpSpPr>
        <a:xfrm>
          <a:off x="0" y="0"/>
          <a:ext cx="0" cy="0"/>
          <a:chOff x="0" y="0"/>
          <a:chExt cx="0" cy="0"/>
        </a:xfrm>
      </p:grpSpPr>
      <p:pic>
        <p:nvPicPr>
          <p:cNvPr id="829" name="Google Shape;829;p79"/>
          <p:cNvPicPr preferRelativeResize="0"/>
          <p:nvPr/>
        </p:nvPicPr>
        <p:blipFill rotWithShape="1">
          <a:blip r:embed="rId3">
            <a:alphaModFix/>
          </a:blip>
          <a:srcRect b="0" l="2937" r="2927" t="0"/>
          <a:stretch/>
        </p:blipFill>
        <p:spPr>
          <a:xfrm>
            <a:off x="89163" y="-33800"/>
            <a:ext cx="7262484" cy="5143500"/>
          </a:xfrm>
          <a:prstGeom prst="rect">
            <a:avLst/>
          </a:prstGeom>
          <a:noFill/>
          <a:ln>
            <a:noFill/>
          </a:ln>
        </p:spPr>
      </p:pic>
      <p:pic>
        <p:nvPicPr>
          <p:cNvPr id="830" name="Google Shape;830;p79"/>
          <p:cNvPicPr preferRelativeResize="0"/>
          <p:nvPr/>
        </p:nvPicPr>
        <p:blipFill>
          <a:blip r:embed="rId4">
            <a:alphaModFix/>
          </a:blip>
          <a:stretch>
            <a:fillRect/>
          </a:stretch>
        </p:blipFill>
        <p:spPr>
          <a:xfrm>
            <a:off x="5764400" y="-529150"/>
            <a:ext cx="4115325" cy="3955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9"/>
          <p:cNvSpPr txBox="1"/>
          <p:nvPr>
            <p:ph type="ctrTitle"/>
          </p:nvPr>
        </p:nvSpPr>
        <p:spPr>
          <a:xfrm>
            <a:off x="1004150" y="1751764"/>
            <a:ext cx="7136700" cy="1022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On to the maths...</a:t>
            </a:r>
            <a:endParaRPr/>
          </a:p>
        </p:txBody>
      </p:sp>
      <p:sp>
        <p:nvSpPr>
          <p:cNvPr id="122" name="Google Shape;122;p19"/>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All the topics you’ll need to know</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0"/>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128" name="Google Shape;128;p20"/>
          <p:cNvSpPr txBox="1"/>
          <p:nvPr>
            <p:ph idx="1" type="body"/>
          </p:nvPr>
        </p:nvSpPr>
        <p:spPr>
          <a:xfrm>
            <a:off x="311700" y="1266325"/>
            <a:ext cx="4923600" cy="33027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Interpreting graphs is often difficult - especially when they convey ‘real world’ information, which is usually complex</a:t>
            </a:r>
            <a:endParaRPr sz="1600"/>
          </a:p>
          <a:p>
            <a:pPr indent="0" lvl="0" marL="914400" rtl="0" algn="l">
              <a:spcBef>
                <a:spcPts val="1600"/>
              </a:spcBef>
              <a:spcAft>
                <a:spcPts val="0"/>
              </a:spcAft>
              <a:buNone/>
            </a:pPr>
            <a:r>
              <a:t/>
            </a:r>
            <a:endParaRPr sz="100"/>
          </a:p>
          <a:p>
            <a:pPr indent="-330200" lvl="0" marL="457200" rtl="0" algn="l">
              <a:spcBef>
                <a:spcPts val="1600"/>
              </a:spcBef>
              <a:spcAft>
                <a:spcPts val="0"/>
              </a:spcAft>
              <a:buSzPts val="1600"/>
              <a:buChar char="●"/>
            </a:pPr>
            <a:r>
              <a:rPr lang="en" sz="1600"/>
              <a:t>In this example, I’ll walk through a temperature-depth graph of a hypothetical Planet X, similar to the density-depth graphs of other planets in the Planetary Mini-Project</a:t>
            </a:r>
            <a:endParaRPr sz="1600"/>
          </a:p>
          <a:p>
            <a:pPr indent="0" lvl="0" marL="0" rtl="0" algn="l">
              <a:lnSpc>
                <a:spcPct val="100000"/>
              </a:lnSpc>
              <a:spcBef>
                <a:spcPts val="1600"/>
              </a:spcBef>
              <a:spcAft>
                <a:spcPts val="0"/>
              </a:spcAft>
              <a:buNone/>
            </a:pPr>
            <a:r>
              <a:t/>
            </a:r>
            <a:endParaRPr>
              <a:solidFill>
                <a:srgbClr val="000000"/>
              </a:solidFill>
              <a:latin typeface="Arial"/>
              <a:ea typeface="Arial"/>
              <a:cs typeface="Arial"/>
              <a:sym typeface="Arial"/>
            </a:endParaRPr>
          </a:p>
          <a:p>
            <a:pPr indent="0" lvl="0" marL="914400" rtl="0" algn="l">
              <a:spcBef>
                <a:spcPts val="0"/>
              </a:spcBef>
              <a:spcAft>
                <a:spcPts val="0"/>
              </a:spcAft>
              <a:buNone/>
            </a:pPr>
            <a:r>
              <a:rPr lang="en" sz="1600"/>
              <a:t> </a:t>
            </a:r>
            <a:endParaRPr sz="1600"/>
          </a:p>
          <a:p>
            <a:pPr indent="0" lvl="0" marL="914400" rtl="0" algn="l">
              <a:spcBef>
                <a:spcPts val="1600"/>
              </a:spcBef>
              <a:spcAft>
                <a:spcPts val="1600"/>
              </a:spcAft>
              <a:buNone/>
            </a:pPr>
            <a:r>
              <a:t/>
            </a:r>
            <a:endParaRPr/>
          </a:p>
        </p:txBody>
      </p:sp>
      <p:sp>
        <p:nvSpPr>
          <p:cNvPr id="129" name="Google Shape;129;p20"/>
          <p:cNvSpPr txBox="1"/>
          <p:nvPr/>
        </p:nvSpPr>
        <p:spPr>
          <a:xfrm>
            <a:off x="5191475" y="1741350"/>
            <a:ext cx="3000000" cy="30000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2"/>
              </a:buClr>
              <a:buSzPts val="1800"/>
              <a:buFont typeface="Open Sans"/>
              <a:buChar char="●"/>
            </a:pPr>
            <a:r>
              <a:rPr lang="en" sz="1800">
                <a:solidFill>
                  <a:schemeClr val="dk2"/>
                </a:solidFill>
                <a:latin typeface="Open Sans"/>
                <a:ea typeface="Open Sans"/>
                <a:cs typeface="Open Sans"/>
                <a:sym typeface="Open Sans"/>
              </a:rPr>
              <a:t>Here’s the graph</a:t>
            </a:r>
            <a:r>
              <a:rPr lang="en" sz="1800">
                <a:solidFill>
                  <a:schemeClr val="dk2"/>
                </a:solidFill>
                <a:latin typeface="Open Sans"/>
                <a:ea typeface="Open Sans"/>
                <a:cs typeface="Open Sans"/>
                <a:sym typeface="Open Sans"/>
              </a:rPr>
              <a:t>:</a:t>
            </a:r>
            <a:endParaRPr/>
          </a:p>
        </p:txBody>
      </p:sp>
      <p:pic>
        <p:nvPicPr>
          <p:cNvPr id="130" name="Google Shape;130;p20"/>
          <p:cNvPicPr preferRelativeResize="0"/>
          <p:nvPr/>
        </p:nvPicPr>
        <p:blipFill>
          <a:blip r:embed="rId3">
            <a:alphaModFix/>
          </a:blip>
          <a:stretch>
            <a:fillRect/>
          </a:stretch>
        </p:blipFill>
        <p:spPr>
          <a:xfrm>
            <a:off x="7443600" y="120825"/>
            <a:ext cx="1571475" cy="1290275"/>
          </a:xfrm>
          <a:prstGeom prst="rect">
            <a:avLst/>
          </a:prstGeom>
          <a:noFill/>
          <a:ln>
            <a:noFill/>
          </a:ln>
        </p:spPr>
      </p:pic>
      <p:sp>
        <p:nvSpPr>
          <p:cNvPr id="131" name="Google Shape;131;p20"/>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pic>
        <p:nvPicPr>
          <p:cNvPr id="132" name="Google Shape;132;p20"/>
          <p:cNvPicPr preferRelativeResize="0"/>
          <p:nvPr/>
        </p:nvPicPr>
        <p:blipFill>
          <a:blip r:embed="rId4">
            <a:alphaModFix/>
          </a:blip>
          <a:stretch>
            <a:fillRect/>
          </a:stretch>
        </p:blipFill>
        <p:spPr>
          <a:xfrm>
            <a:off x="5069913" y="2196800"/>
            <a:ext cx="3762375" cy="2647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pic>
        <p:nvPicPr>
          <p:cNvPr id="137" name="Google Shape;137;p21"/>
          <p:cNvPicPr preferRelativeResize="0"/>
          <p:nvPr/>
        </p:nvPicPr>
        <p:blipFill>
          <a:blip r:embed="rId3">
            <a:alphaModFix/>
          </a:blip>
          <a:stretch>
            <a:fillRect/>
          </a:stretch>
        </p:blipFill>
        <p:spPr>
          <a:xfrm>
            <a:off x="5069913" y="2196800"/>
            <a:ext cx="3762375" cy="2647950"/>
          </a:xfrm>
          <a:prstGeom prst="rect">
            <a:avLst/>
          </a:prstGeom>
          <a:noFill/>
          <a:ln>
            <a:noFill/>
          </a:ln>
        </p:spPr>
      </p:pic>
      <p:sp>
        <p:nvSpPr>
          <p:cNvPr id="138" name="Google Shape;138;p21"/>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Interpreting graphs - worked example</a:t>
            </a:r>
            <a:endParaRPr/>
          </a:p>
        </p:txBody>
      </p:sp>
      <p:sp>
        <p:nvSpPr>
          <p:cNvPr id="139" name="Google Shape;139;p21"/>
          <p:cNvSpPr txBox="1"/>
          <p:nvPr/>
        </p:nvSpPr>
        <p:spPr>
          <a:xfrm>
            <a:off x="269525" y="1243925"/>
            <a:ext cx="4881000" cy="369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First, you need to interpret the graph. What does this graph mean in real terms?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1800"/>
          </a:p>
          <a:p>
            <a:pPr indent="-330200" lvl="0" marL="457200" rtl="0" algn="l">
              <a:spcBef>
                <a:spcPts val="0"/>
              </a:spcBef>
              <a:spcAft>
                <a:spcPts val="0"/>
              </a:spcAft>
              <a:buSzPts val="1600"/>
              <a:buChar char="●"/>
            </a:pPr>
            <a:r>
              <a:rPr lang="en" sz="1600"/>
              <a:t>What is the hottest temperature in the planet? </a:t>
            </a:r>
            <a:endParaRPr sz="1600"/>
          </a:p>
          <a:p>
            <a:pPr indent="0" lvl="0" marL="457200" rtl="0" algn="l">
              <a:spcBef>
                <a:spcPts val="0"/>
              </a:spcBef>
              <a:spcAft>
                <a:spcPts val="0"/>
              </a:spcAft>
              <a:buNone/>
            </a:pPr>
            <a:r>
              <a:t/>
            </a:r>
            <a:endParaRPr sz="1600"/>
          </a:p>
          <a:p>
            <a:pPr indent="-330200" lvl="0" marL="457200" rtl="0" algn="l">
              <a:spcBef>
                <a:spcPts val="0"/>
              </a:spcBef>
              <a:spcAft>
                <a:spcPts val="0"/>
              </a:spcAft>
              <a:buSzPts val="1600"/>
              <a:buChar char="●"/>
            </a:pPr>
            <a:r>
              <a:rPr lang="en" sz="1600"/>
              <a:t>What is the coolest temperature in the planet? </a:t>
            </a:r>
            <a:endParaRPr sz="1600"/>
          </a:p>
          <a:p>
            <a:pPr indent="0" lvl="0" marL="457200" rtl="0" algn="l">
              <a:spcBef>
                <a:spcPts val="0"/>
              </a:spcBef>
              <a:spcAft>
                <a:spcPts val="0"/>
              </a:spcAft>
              <a:buNone/>
            </a:pPr>
            <a:r>
              <a:t/>
            </a:r>
            <a:endParaRPr sz="1600"/>
          </a:p>
          <a:p>
            <a:pPr indent="-330200" lvl="0" marL="457200" rtl="0" algn="l">
              <a:spcBef>
                <a:spcPts val="0"/>
              </a:spcBef>
              <a:spcAft>
                <a:spcPts val="0"/>
              </a:spcAft>
              <a:buSzPts val="1600"/>
              <a:buChar char="●"/>
            </a:pPr>
            <a:r>
              <a:rPr lang="en" sz="1600"/>
              <a:t>Where is the hottest bit? </a:t>
            </a:r>
            <a:endParaRPr sz="1600"/>
          </a:p>
          <a:p>
            <a:pPr indent="0" lvl="0" marL="457200" rtl="0" algn="l">
              <a:spcBef>
                <a:spcPts val="0"/>
              </a:spcBef>
              <a:spcAft>
                <a:spcPts val="0"/>
              </a:spcAft>
              <a:buNone/>
            </a:pPr>
            <a:r>
              <a:t/>
            </a:r>
            <a:endParaRPr sz="1600"/>
          </a:p>
          <a:p>
            <a:pPr indent="-330200" lvl="0" marL="457200" rtl="0" algn="l">
              <a:spcBef>
                <a:spcPts val="0"/>
              </a:spcBef>
              <a:spcAft>
                <a:spcPts val="0"/>
              </a:spcAft>
              <a:buSzPts val="1600"/>
              <a:buChar char="●"/>
            </a:pPr>
            <a:r>
              <a:rPr lang="en" sz="1600"/>
              <a:t>Where is the coolest? </a:t>
            </a:r>
            <a:endParaRPr sz="1600"/>
          </a:p>
        </p:txBody>
      </p:sp>
      <p:pic>
        <p:nvPicPr>
          <p:cNvPr id="140" name="Google Shape;140;p21"/>
          <p:cNvPicPr preferRelativeResize="0"/>
          <p:nvPr/>
        </p:nvPicPr>
        <p:blipFill>
          <a:blip r:embed="rId4">
            <a:alphaModFix/>
          </a:blip>
          <a:stretch>
            <a:fillRect/>
          </a:stretch>
        </p:blipFill>
        <p:spPr>
          <a:xfrm>
            <a:off x="7443600" y="120825"/>
            <a:ext cx="1571475" cy="1290275"/>
          </a:xfrm>
          <a:prstGeom prst="rect">
            <a:avLst/>
          </a:prstGeom>
          <a:noFill/>
          <a:ln>
            <a:noFill/>
          </a:ln>
        </p:spPr>
      </p:pic>
      <p:sp>
        <p:nvSpPr>
          <p:cNvPr id="141" name="Google Shape;141;p21"/>
          <p:cNvSpPr txBox="1"/>
          <p:nvPr/>
        </p:nvSpPr>
        <p:spPr>
          <a:xfrm rot="510659">
            <a:off x="8008791" y="166573"/>
            <a:ext cx="644599" cy="450295"/>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900">
                <a:solidFill>
                  <a:srgbClr val="38761D"/>
                </a:solidFill>
                <a:latin typeface="Open Sans"/>
                <a:ea typeface="Open Sans"/>
                <a:cs typeface="Open Sans"/>
                <a:sym typeface="Open Sans"/>
              </a:rPr>
              <a:t>X</a:t>
            </a:r>
            <a:endParaRPr b="1" sz="3900">
              <a:solidFill>
                <a:srgbClr val="38761D"/>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