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PT Sans Narrow"/>
      <p:regular r:id="rId22"/>
      <p:bold r:id="rId23"/>
    </p:embeddedFont>
    <p:embeddedFont>
      <p:font typeface="Open Sans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PTSansNarrow-regular.fntdata"/><Relationship Id="rId21" Type="http://schemas.openxmlformats.org/officeDocument/2006/relationships/slide" Target="slides/slide16.xml"/><Relationship Id="rId24" Type="http://schemas.openxmlformats.org/officeDocument/2006/relationships/font" Target="fonts/OpenSans-regular.fntdata"/><Relationship Id="rId23" Type="http://schemas.openxmlformats.org/officeDocument/2006/relationships/font" Target="fonts/PTSansNarrow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-italic.fntdata"/><Relationship Id="rId25" Type="http://schemas.openxmlformats.org/officeDocument/2006/relationships/font" Target="fonts/OpenSans-bold.fntdata"/><Relationship Id="rId27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82442eba46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82442eba46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8be2ca0617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8be2ca0617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8be2ca0617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8be2ca0617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8f1df4dc1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8f1df4dc1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next 5 slides are the graphs that students will be using to build their own planets.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8f1df4dc16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8f1df4dc1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8f1df4dc16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8f1df4dc1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8f1df4dc1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8f1df4dc1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8be5834db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8be5834db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8da304bfb0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8da304bfb0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8da304bfb0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8da304bfb0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8cfe38ed8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8cfe38ed8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8da304bfb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8da304bfb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8cfe38ed8a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8cfe38ed8a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 STUFF ABOUT PLANETs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8c83f26df3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8c83f26df3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82442eba4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82442eba4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1"/>
          <p:cNvSpPr txBox="1"/>
          <p:nvPr>
            <p:ph hasCustomPrompt="1" type="title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6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trop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0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8.png"/><Relationship Id="rId7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jpg"/><Relationship Id="rId4" Type="http://schemas.openxmlformats.org/officeDocument/2006/relationships/image" Target="../media/image2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6.png"/><Relationship Id="rId4" Type="http://schemas.openxmlformats.org/officeDocument/2006/relationships/image" Target="../media/image2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8.png"/><Relationship Id="rId4" Type="http://schemas.openxmlformats.org/officeDocument/2006/relationships/image" Target="../media/image1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png"/><Relationship Id="rId4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Relationship Id="rId4" Type="http://schemas.openxmlformats.org/officeDocument/2006/relationships/image" Target="../media/image4.jpg"/><Relationship Id="rId10" Type="http://schemas.openxmlformats.org/officeDocument/2006/relationships/image" Target="../media/image5.jpg"/><Relationship Id="rId9" Type="http://schemas.openxmlformats.org/officeDocument/2006/relationships/image" Target="../media/image1.jpg"/><Relationship Id="rId5" Type="http://schemas.openxmlformats.org/officeDocument/2006/relationships/image" Target="../media/image12.jpg"/><Relationship Id="rId6" Type="http://schemas.openxmlformats.org/officeDocument/2006/relationships/image" Target="../media/image7.jpg"/><Relationship Id="rId7" Type="http://schemas.openxmlformats.org/officeDocument/2006/relationships/image" Target="../media/image6.jpg"/><Relationship Id="rId8" Type="http://schemas.openxmlformats.org/officeDocument/2006/relationships/image" Target="../media/image1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jpg"/><Relationship Id="rId4" Type="http://schemas.openxmlformats.org/officeDocument/2006/relationships/image" Target="../media/image4.jpg"/><Relationship Id="rId10" Type="http://schemas.openxmlformats.org/officeDocument/2006/relationships/image" Target="../media/image5.jpg"/><Relationship Id="rId9" Type="http://schemas.openxmlformats.org/officeDocument/2006/relationships/image" Target="../media/image1.jpg"/><Relationship Id="rId5" Type="http://schemas.openxmlformats.org/officeDocument/2006/relationships/image" Target="../media/image12.jpg"/><Relationship Id="rId6" Type="http://schemas.openxmlformats.org/officeDocument/2006/relationships/image" Target="../media/image7.jpg"/><Relationship Id="rId7" Type="http://schemas.openxmlformats.org/officeDocument/2006/relationships/image" Target="../media/image6.jpg"/><Relationship Id="rId8" Type="http://schemas.openxmlformats.org/officeDocument/2006/relationships/image" Target="../media/image1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jpg"/><Relationship Id="rId4" Type="http://schemas.openxmlformats.org/officeDocument/2006/relationships/image" Target="../media/image4.jpg"/><Relationship Id="rId10" Type="http://schemas.openxmlformats.org/officeDocument/2006/relationships/image" Target="../media/image5.jpg"/><Relationship Id="rId9" Type="http://schemas.openxmlformats.org/officeDocument/2006/relationships/image" Target="../media/image1.jpg"/><Relationship Id="rId5" Type="http://schemas.openxmlformats.org/officeDocument/2006/relationships/image" Target="../media/image12.jpg"/><Relationship Id="rId6" Type="http://schemas.openxmlformats.org/officeDocument/2006/relationships/image" Target="../media/image7.jpg"/><Relationship Id="rId7" Type="http://schemas.openxmlformats.org/officeDocument/2006/relationships/image" Target="../media/image6.jpg"/><Relationship Id="rId8" Type="http://schemas.openxmlformats.org/officeDocument/2006/relationships/image" Target="../media/image1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Planetary Mini-Project</a:t>
            </a:r>
            <a:endParaRPr/>
          </a:p>
        </p:txBody>
      </p:sp>
      <p:sp>
        <p:nvSpPr>
          <p:cNvPr id="67" name="Google Shape;67;p13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 introduction to workplace mathematics</a:t>
            </a:r>
            <a:endParaRPr/>
          </a:p>
        </p:txBody>
      </p:sp>
      <p:pic>
        <p:nvPicPr>
          <p:cNvPr id="68" name="Google Shape;6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7400" y="49500"/>
            <a:ext cx="948473" cy="874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06437" y="34850"/>
            <a:ext cx="980265" cy="90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54083" y="-63812"/>
            <a:ext cx="1265141" cy="1215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82797" y="34850"/>
            <a:ext cx="1943478" cy="90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11001" y="49500"/>
            <a:ext cx="907683" cy="90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22"/>
          <p:cNvPicPr preferRelativeResize="0"/>
          <p:nvPr/>
        </p:nvPicPr>
        <p:blipFill rotWithShape="1">
          <a:blip r:embed="rId3">
            <a:alphaModFix/>
          </a:blip>
          <a:srcRect b="8943" l="5605" r="1440" t="8480"/>
          <a:stretch/>
        </p:blipFill>
        <p:spPr>
          <a:xfrm>
            <a:off x="6238975" y="3062125"/>
            <a:ext cx="2748402" cy="179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38974" y="1266325"/>
            <a:ext cx="2794000" cy="1569877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2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will you be doing? (Pt 3: Presentation) </a:t>
            </a:r>
            <a:endParaRPr/>
          </a:p>
        </p:txBody>
      </p:sp>
      <p:sp>
        <p:nvSpPr>
          <p:cNvPr id="169" name="Google Shape;169;p22"/>
          <p:cNvSpPr txBox="1"/>
          <p:nvPr>
            <p:ph idx="1" type="body"/>
          </p:nvPr>
        </p:nvSpPr>
        <p:spPr>
          <a:xfrm>
            <a:off x="83100" y="1266325"/>
            <a:ext cx="6144000" cy="330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 standard form and consistent units throughout                                        </a:t>
            </a:r>
            <a:r>
              <a:rPr lang="en" sz="1300"/>
              <a:t> you can change the units from km to miles or meters if you like, whatever you think is most helpful!</a:t>
            </a:r>
            <a:endParaRPr sz="1300"/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00"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Draw up your findings into a poster                                                                     </a:t>
            </a:r>
            <a:r>
              <a:rPr lang="en" sz="1500"/>
              <a:t>- include all the information you think is most relevant to the project. What would an astronaut-geophysicist moving to the planet in 100 years need to know? </a:t>
            </a:r>
            <a:endParaRPr sz="15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00"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Present your results as a team!                                                        </a:t>
            </a:r>
            <a:r>
              <a:rPr lang="en" sz="1500"/>
              <a:t>~5 minute presentations.</a:t>
            </a:r>
            <a:r>
              <a:rPr lang="en"/>
              <a:t>  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3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questions to think about for presentations</a:t>
            </a:r>
            <a:endParaRPr/>
          </a:p>
        </p:txBody>
      </p:sp>
      <p:sp>
        <p:nvSpPr>
          <p:cNvPr id="175" name="Google Shape;175;p23"/>
          <p:cNvSpPr txBox="1"/>
          <p:nvPr>
            <p:ph idx="1" type="body"/>
          </p:nvPr>
        </p:nvSpPr>
        <p:spPr>
          <a:xfrm>
            <a:off x="141100" y="1266325"/>
            <a:ext cx="86913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What were some of the interesting or unexpected things you found out about your planet? </a:t>
            </a:r>
            <a:endParaRPr sz="1700"/>
          </a:p>
          <a:p>
            <a:pPr indent="-336550" lvl="0" marL="457200" rtl="0" algn="l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How did you find the mathematical skills you had to use in order to reconstruct the planet? What did you do? </a:t>
            </a:r>
            <a:endParaRPr sz="1700"/>
          </a:p>
          <a:p>
            <a:pPr indent="-336550" lvl="0" marL="457200" rtl="0" algn="l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How do you think the density data was acquired if we have never been inside planets like Jupiter? </a:t>
            </a:r>
            <a:endParaRPr sz="1700"/>
          </a:p>
          <a:p>
            <a:pPr indent="-336550" lvl="0" marL="457200" rtl="0" algn="l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Which skills did you use that might be applicable to other real world jobs or situations? </a:t>
            </a:r>
            <a:endParaRPr sz="1700"/>
          </a:p>
          <a:p>
            <a:pPr indent="-336550" lvl="0" marL="457200" rtl="0" algn="l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How is applied maths different from non-applied maths that you usually learn? </a:t>
            </a:r>
            <a:endParaRPr sz="1700"/>
          </a:p>
          <a:p>
            <a:pPr indent="0" lvl="0" marL="4572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Teams might include: </a:t>
            </a:r>
            <a:endParaRPr/>
          </a:p>
        </p:txBody>
      </p:sp>
      <p:sp>
        <p:nvSpPr>
          <p:cNvPr id="181" name="Google Shape;181;p24"/>
          <p:cNvSpPr txBox="1"/>
          <p:nvPr>
            <p:ph idx="1" type="body"/>
          </p:nvPr>
        </p:nvSpPr>
        <p:spPr>
          <a:xfrm>
            <a:off x="311700" y="1266325"/>
            <a:ext cx="85713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b="1" lang="en" sz="1700"/>
              <a:t>Project Manager</a:t>
            </a:r>
            <a:r>
              <a:rPr lang="en" sz="1700"/>
              <a:t> </a:t>
            </a:r>
            <a:r>
              <a:rPr lang="en" sz="1500"/>
              <a:t>- </a:t>
            </a:r>
            <a:r>
              <a:rPr lang="en" sz="1500"/>
              <a:t>this is </a:t>
            </a:r>
            <a:r>
              <a:rPr lang="en" sz="1500"/>
              <a:t>somebody who listens to members of their team, takes on board information from everybody and makes sure everyone understands their role</a:t>
            </a:r>
            <a:r>
              <a:rPr lang="en" sz="1700"/>
              <a:t> </a:t>
            </a:r>
            <a:endParaRPr sz="1700"/>
          </a:p>
          <a:p>
            <a:pPr indent="-336550" lvl="0" marL="457200" rtl="0" algn="l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b="1" lang="en" sz="1700"/>
              <a:t>Designer</a:t>
            </a:r>
            <a:r>
              <a:rPr lang="en" sz="1700"/>
              <a:t> </a:t>
            </a:r>
            <a:r>
              <a:rPr lang="en" sz="1500"/>
              <a:t>- someone who takes numerical data and turns it into a ‘mathematical model’,  in this case, an image of a planet we’ve never been to! </a:t>
            </a:r>
            <a:endParaRPr sz="1500"/>
          </a:p>
          <a:p>
            <a:pPr indent="-336550" lvl="0" marL="457200" rtl="0" algn="l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b="1" lang="en" sz="1700"/>
              <a:t>Data Scientist</a:t>
            </a:r>
            <a:r>
              <a:rPr lang="en" sz="1700"/>
              <a:t> </a:t>
            </a:r>
            <a:r>
              <a:rPr lang="en" sz="1500"/>
              <a:t>- somebody in charge of data and producing an understandable and useful presentation for everybody else </a:t>
            </a:r>
            <a:endParaRPr sz="1500"/>
          </a:p>
          <a:p>
            <a:pPr indent="-336550" lvl="0" marL="457200" rtl="0" algn="l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b="1" lang="en" sz="1700"/>
              <a:t>Geoscientist/Planetary Scientist</a:t>
            </a:r>
            <a:r>
              <a:rPr lang="en" sz="1500"/>
              <a:t>- somebody who can understand the physical meaning of numbers, and interpret the scientific details of the planet</a:t>
            </a:r>
            <a:endParaRPr sz="1500"/>
          </a:p>
          <a:p>
            <a:pPr indent="-336550" lvl="0" marL="457200" rtl="0" algn="l">
              <a:spcBef>
                <a:spcPts val="1000"/>
              </a:spcBef>
              <a:spcAft>
                <a:spcPts val="0"/>
              </a:spcAft>
              <a:buSzPts val="1700"/>
              <a:buChar char="●"/>
            </a:pPr>
            <a:r>
              <a:rPr b="1" lang="en" sz="1700"/>
              <a:t>Mathematician</a:t>
            </a:r>
            <a:r>
              <a:rPr lang="en" sz="1700"/>
              <a:t> </a:t>
            </a:r>
            <a:r>
              <a:rPr lang="en" sz="1500"/>
              <a:t>- someone who can calculate equations!</a:t>
            </a:r>
            <a:r>
              <a:rPr lang="en" sz="1700"/>
              <a:t> </a:t>
            </a:r>
            <a:endParaRPr sz="1700"/>
          </a:p>
          <a:p>
            <a:pPr indent="0" lvl="0" marL="457200" rtl="0" algn="l">
              <a:spcBef>
                <a:spcPts val="1000"/>
              </a:spcBef>
              <a:spcAft>
                <a:spcPts val="1600"/>
              </a:spcAft>
              <a:buNone/>
            </a:pPr>
            <a:r>
              <a:t/>
            </a:r>
            <a:endParaRPr sz="17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5"/>
          <p:cNvSpPr txBox="1"/>
          <p:nvPr/>
        </p:nvSpPr>
        <p:spPr>
          <a:xfrm>
            <a:off x="-125025" y="1920900"/>
            <a:ext cx="42384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87" name="Google Shape;18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7258050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86375" y="52925"/>
            <a:ext cx="2557628" cy="25576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7258050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40950" y="112900"/>
            <a:ext cx="1806200" cy="180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7258050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81225" y="76200"/>
            <a:ext cx="4617151" cy="230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28"/>
          <p:cNvPicPr preferRelativeResize="0"/>
          <p:nvPr/>
        </p:nvPicPr>
        <p:blipFill rotWithShape="1">
          <a:blip r:embed="rId3">
            <a:alphaModFix/>
          </a:blip>
          <a:srcRect b="0" l="2937" r="2927" t="0"/>
          <a:stretch/>
        </p:blipFill>
        <p:spPr>
          <a:xfrm>
            <a:off x="424750" y="163500"/>
            <a:ext cx="6800775" cy="481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64400" y="-529150"/>
            <a:ext cx="4115325" cy="395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625" y="704275"/>
            <a:ext cx="2781300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25900" y="152400"/>
            <a:ext cx="3019425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40175" y="649450"/>
            <a:ext cx="3203825" cy="192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82675" y="1388150"/>
            <a:ext cx="28575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2700" y="1882500"/>
            <a:ext cx="2743200" cy="166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815550" y="2287225"/>
            <a:ext cx="2592589" cy="172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225900" y="2861125"/>
            <a:ext cx="3346500" cy="222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14613" y="3293663"/>
            <a:ext cx="2619375" cy="174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625" y="704275"/>
            <a:ext cx="2781300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25900" y="152400"/>
            <a:ext cx="3019425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40175" y="649450"/>
            <a:ext cx="3203825" cy="192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82675" y="1388150"/>
            <a:ext cx="28575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2700" y="1882500"/>
            <a:ext cx="2743200" cy="166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815550" y="2287225"/>
            <a:ext cx="2592589" cy="172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225900" y="2861125"/>
            <a:ext cx="3346500" cy="222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06513" y="3249513"/>
            <a:ext cx="2619375" cy="174307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5"/>
          <p:cNvSpPr txBox="1"/>
          <p:nvPr/>
        </p:nvSpPr>
        <p:spPr>
          <a:xfrm>
            <a:off x="412025" y="1085925"/>
            <a:ext cx="6085500" cy="13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8" name="Google Shape;98;p15"/>
          <p:cNvSpPr txBox="1"/>
          <p:nvPr/>
        </p:nvSpPr>
        <p:spPr>
          <a:xfrm>
            <a:off x="672725" y="0"/>
            <a:ext cx="2553300" cy="769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GCHQ and MI5 are some of the biggest hirers of mathematicians </a:t>
            </a:r>
            <a:endParaRPr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9" name="Google Shape;99;p15"/>
          <p:cNvSpPr txBox="1"/>
          <p:nvPr/>
        </p:nvSpPr>
        <p:spPr>
          <a:xfrm>
            <a:off x="3932300" y="152400"/>
            <a:ext cx="2163300" cy="963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Almost every business needs programmers, web designers, data analysts, etc…  </a:t>
            </a:r>
            <a:endParaRPr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0" name="Google Shape;100;p15"/>
          <p:cNvSpPr txBox="1"/>
          <p:nvPr/>
        </p:nvSpPr>
        <p:spPr>
          <a:xfrm>
            <a:off x="6497525" y="152400"/>
            <a:ext cx="2442900" cy="933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Doctors and scientists use maths </a:t>
            </a:r>
            <a:r>
              <a:rPr b="1" lang="en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constantly</a:t>
            </a:r>
            <a:r>
              <a:rPr lang="en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 to keep us safe - especially in a pandemic</a:t>
            </a:r>
            <a:endParaRPr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1" name="Google Shape;101;p15"/>
          <p:cNvSpPr txBox="1"/>
          <p:nvPr/>
        </p:nvSpPr>
        <p:spPr>
          <a:xfrm>
            <a:off x="6961075" y="3377850"/>
            <a:ext cx="2163300" cy="136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Graphic designers and many other artists need a good concept of number, shape, size, volume, proportion..  </a:t>
            </a:r>
            <a:endParaRPr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2" name="Google Shape;102;p15"/>
          <p:cNvSpPr txBox="1"/>
          <p:nvPr/>
        </p:nvSpPr>
        <p:spPr>
          <a:xfrm>
            <a:off x="3714900" y="4012475"/>
            <a:ext cx="2857500" cy="114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Every business needs people to stand up and explain a graph simply and quickly, and being able to handle numbers is very useful! </a:t>
            </a:r>
            <a:endParaRPr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3" name="Google Shape;103;p15"/>
          <p:cNvSpPr txBox="1"/>
          <p:nvPr/>
        </p:nvSpPr>
        <p:spPr>
          <a:xfrm>
            <a:off x="610800" y="4431875"/>
            <a:ext cx="2487000" cy="60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Of course - teachers! </a:t>
            </a:r>
            <a:endParaRPr sz="1700"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15"/>
          <p:cNvSpPr txBox="1"/>
          <p:nvPr/>
        </p:nvSpPr>
        <p:spPr>
          <a:xfrm>
            <a:off x="66275" y="2541075"/>
            <a:ext cx="2251800" cy="114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Architects and planners need maths or else our buildings, roads and other infrastructure simply wouldn’t work </a:t>
            </a:r>
            <a:endParaRPr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5" name="Google Shape;105;p15"/>
          <p:cNvSpPr txBox="1"/>
          <p:nvPr/>
        </p:nvSpPr>
        <p:spPr>
          <a:xfrm>
            <a:off x="4297350" y="1619200"/>
            <a:ext cx="42384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6" name="Google Shape;106;p15"/>
          <p:cNvSpPr txBox="1"/>
          <p:nvPr/>
        </p:nvSpPr>
        <p:spPr>
          <a:xfrm>
            <a:off x="3561500" y="2572410"/>
            <a:ext cx="2442900" cy="528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Engineers make </a:t>
            </a:r>
            <a:r>
              <a:rPr b="1" lang="en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everything</a:t>
            </a:r>
            <a:r>
              <a:rPr lang="en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 we use </a:t>
            </a:r>
            <a:endParaRPr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625" y="704275"/>
            <a:ext cx="2781300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25900" y="152400"/>
            <a:ext cx="3019425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40175" y="649450"/>
            <a:ext cx="3203825" cy="192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82675" y="1388150"/>
            <a:ext cx="28575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2700" y="1882500"/>
            <a:ext cx="2743200" cy="166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815550" y="2287225"/>
            <a:ext cx="2592589" cy="172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225900" y="2861125"/>
            <a:ext cx="3346500" cy="222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14613" y="3293663"/>
            <a:ext cx="2619375" cy="174307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6"/>
          <p:cNvSpPr txBox="1"/>
          <p:nvPr/>
        </p:nvSpPr>
        <p:spPr>
          <a:xfrm>
            <a:off x="1964475" y="1699800"/>
            <a:ext cx="5013300" cy="192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5700"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So many jobs need maths!</a:t>
            </a:r>
            <a:endParaRPr sz="5700"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7"/>
          <p:cNvPicPr preferRelativeResize="0"/>
          <p:nvPr/>
        </p:nvPicPr>
        <p:blipFill rotWithShape="1">
          <a:blip r:embed="rId3">
            <a:alphaModFix/>
          </a:blip>
          <a:srcRect b="0" l="0" r="8983" t="0"/>
          <a:stretch/>
        </p:blipFill>
        <p:spPr>
          <a:xfrm>
            <a:off x="0" y="-140050"/>
            <a:ext cx="9144000" cy="5235404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 to Project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18"/>
          <p:cNvPicPr preferRelativeResize="0"/>
          <p:nvPr/>
        </p:nvPicPr>
        <p:blipFill rotWithShape="1">
          <a:blip r:embed="rId3">
            <a:alphaModFix/>
          </a:blip>
          <a:srcRect b="0" l="0" r="8983" t="0"/>
          <a:stretch/>
        </p:blipFill>
        <p:spPr>
          <a:xfrm>
            <a:off x="0" y="-140050"/>
            <a:ext cx="9144000" cy="5235404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8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 to Project</a:t>
            </a:r>
            <a:endParaRPr/>
          </a:p>
        </p:txBody>
      </p:sp>
      <p:sp>
        <p:nvSpPr>
          <p:cNvPr id="132" name="Google Shape;132;p18"/>
          <p:cNvSpPr txBox="1"/>
          <p:nvPr>
            <p:ph idx="1" type="body"/>
          </p:nvPr>
        </p:nvSpPr>
        <p:spPr>
          <a:xfrm>
            <a:off x="0" y="1460775"/>
            <a:ext cx="9144000" cy="2723100"/>
          </a:xfrm>
          <a:prstGeom prst="rect">
            <a:avLst/>
          </a:prstGeom>
          <a:solidFill>
            <a:srgbClr val="FFFFFF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highlight>
                  <a:srgbClr val="FFFFFF"/>
                </a:highlight>
              </a:rPr>
              <a:t>In this project, we’ll be using data, mathematical knowledge and numerical thinking to reconstruct entire planets. 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highlight>
                  <a:srgbClr val="FFFFFF"/>
                </a:highlight>
              </a:rPr>
              <a:t>Learning objectives: 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  <a:highlight>
                  <a:srgbClr val="FFFFFF"/>
                </a:highlight>
              </a:rPr>
              <a:t>To successfully piece together mathematical information 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  <a:highlight>
                  <a:srgbClr val="FFFFFF"/>
                </a:highlight>
              </a:rPr>
              <a:t>To recap standard form, spheres, volumes, mass, percentage, and graph work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  <a:highlight>
                  <a:srgbClr val="FFFFFF"/>
                </a:highlight>
              </a:rPr>
              <a:t>To understand the many applications of maths to the real world 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1994" y="515886"/>
            <a:ext cx="1680795" cy="170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13815" y="37250"/>
            <a:ext cx="752350" cy="764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82327" y="736504"/>
            <a:ext cx="3862672" cy="3770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56925" y="2993910"/>
            <a:ext cx="4232988" cy="214959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9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 to Project</a:t>
            </a:r>
            <a:endParaRPr/>
          </a:p>
        </p:txBody>
      </p:sp>
      <p:sp>
        <p:nvSpPr>
          <p:cNvPr id="142" name="Google Shape;142;p19"/>
          <p:cNvSpPr txBox="1"/>
          <p:nvPr>
            <p:ph idx="1" type="body"/>
          </p:nvPr>
        </p:nvSpPr>
        <p:spPr>
          <a:xfrm>
            <a:off x="228600" y="1460775"/>
            <a:ext cx="3990600" cy="2723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highlight>
                  <a:srgbClr val="FFFFFF"/>
                </a:highlight>
              </a:rPr>
              <a:t>you’ll consider scientific data from one of the following: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  <a:highlight>
                  <a:srgbClr val="FFFFFF"/>
                </a:highlight>
              </a:rPr>
              <a:t>Earth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  <a:highlight>
                  <a:srgbClr val="FFFFFF"/>
                </a:highlight>
              </a:rPr>
              <a:t>The moon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  <a:highlight>
                  <a:srgbClr val="FFFFFF"/>
                </a:highlight>
              </a:rPr>
              <a:t>Saturn 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  <a:highlight>
                  <a:srgbClr val="FFFFFF"/>
                </a:highlight>
              </a:rPr>
              <a:t>Jupiter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0"/>
          <p:cNvPicPr preferRelativeResize="0"/>
          <p:nvPr/>
        </p:nvPicPr>
        <p:blipFill rotWithShape="1">
          <a:blip r:embed="rId3">
            <a:alphaModFix/>
          </a:blip>
          <a:srcRect b="0" l="3634" r="3643" t="0"/>
          <a:stretch/>
        </p:blipFill>
        <p:spPr>
          <a:xfrm>
            <a:off x="5724049" y="2803325"/>
            <a:ext cx="1742499" cy="125285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0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will you be doing? (Pt 1: Data Science)</a:t>
            </a:r>
            <a:endParaRPr/>
          </a:p>
        </p:txBody>
      </p:sp>
      <p:sp>
        <p:nvSpPr>
          <p:cNvPr id="149" name="Google Shape;149;p20"/>
          <p:cNvSpPr txBox="1"/>
          <p:nvPr>
            <p:ph idx="1" type="body"/>
          </p:nvPr>
        </p:nvSpPr>
        <p:spPr>
          <a:xfrm>
            <a:off x="311700" y="1297275"/>
            <a:ext cx="8520600" cy="310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Split into teams of 4-5 and assign roles - (you’ll see available roles later!)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00"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Study the graph you’re given and think about what it means - how does density change with depth in different parts of the planet?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Interpret that graph and draw a model of your planet - to scale!               </a:t>
            </a:r>
            <a:r>
              <a:rPr lang="en" sz="1300"/>
              <a:t>(Ask your teacher for help if you’re stuck - this takes some thinking about, but it’s a very useful skill) </a:t>
            </a:r>
            <a:endParaRPr sz="1300"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50" name="Google Shape;15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7474" y="2862175"/>
            <a:ext cx="1578800" cy="1135125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0"/>
          <p:cNvSpPr txBox="1"/>
          <p:nvPr/>
        </p:nvSpPr>
        <p:spPr>
          <a:xfrm>
            <a:off x="3868250" y="3102363"/>
            <a:ext cx="2847600" cy="5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For example</a:t>
            </a:r>
            <a:endParaRPr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2" name="Google Shape;152;p20"/>
          <p:cNvSpPr/>
          <p:nvPr/>
        </p:nvSpPr>
        <p:spPr>
          <a:xfrm rot="-1536">
            <a:off x="3196851" y="3241987"/>
            <a:ext cx="671400" cy="162000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highlight>
                <a:srgbClr val="FFFFFF"/>
              </a:highlight>
            </a:endParaRPr>
          </a:p>
        </p:txBody>
      </p:sp>
      <p:sp>
        <p:nvSpPr>
          <p:cNvPr id="153" name="Google Shape;153;p20"/>
          <p:cNvSpPr/>
          <p:nvPr/>
        </p:nvSpPr>
        <p:spPr>
          <a:xfrm rot="10800000">
            <a:off x="5026976" y="3241972"/>
            <a:ext cx="607200" cy="162000"/>
          </a:xfrm>
          <a:prstGeom prst="leftArrow">
            <a:avLst>
              <a:gd fmla="val 39433" name="adj1"/>
              <a:gd fmla="val 50000" name="adj2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will you be doing? (Pt 2: Modelling) </a:t>
            </a:r>
            <a:endParaRPr/>
          </a:p>
        </p:txBody>
      </p:sp>
      <p:sp>
        <p:nvSpPr>
          <p:cNvPr id="159" name="Google Shape;159;p21"/>
          <p:cNvSpPr txBox="1"/>
          <p:nvPr>
            <p:ph idx="1" type="body"/>
          </p:nvPr>
        </p:nvSpPr>
        <p:spPr>
          <a:xfrm>
            <a:off x="83100" y="1266325"/>
            <a:ext cx="60765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Calculate the volume of each ‘section’ of the planet 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Estimate the mass of each section 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Calculate proportions of volume for each section, and do the same with mass - which layer is the heaviest? Which is the largest? 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60" name="Google Shape;160;p21"/>
          <p:cNvPicPr preferRelativeResize="0"/>
          <p:nvPr/>
        </p:nvPicPr>
        <p:blipFill rotWithShape="1">
          <a:blip r:embed="rId3">
            <a:alphaModFix/>
          </a:blip>
          <a:srcRect b="8349" l="0" r="0" t="0"/>
          <a:stretch/>
        </p:blipFill>
        <p:spPr>
          <a:xfrm>
            <a:off x="6505925" y="1082425"/>
            <a:ext cx="2207675" cy="212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19349" y="3426876"/>
            <a:ext cx="2344225" cy="155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009668"/>
      </a:accent2>
      <a:accent3>
        <a:srgbClr val="4DB6AC"/>
      </a:accent3>
      <a:accent4>
        <a:srgbClr val="FF9800"/>
      </a:accent4>
      <a:accent5>
        <a:srgbClr val="CE93D8"/>
      </a:accent5>
      <a:accent6>
        <a:srgbClr val="EEFF41"/>
      </a:accent6>
      <a:hlink>
        <a:srgbClr val="CE93D8"/>
      </a:hlink>
      <a:folHlink>
        <a:srgbClr val="CE93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