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91" r:id="rId1"/>
  </p:sldMasterIdLst>
  <p:notesMasterIdLst>
    <p:notesMasterId r:id="rId110"/>
  </p:notesMasterIdLst>
  <p:sldIdLst>
    <p:sldId id="264" r:id="rId2"/>
    <p:sldId id="256" r:id="rId3"/>
    <p:sldId id="338" r:id="rId4"/>
    <p:sldId id="266" r:id="rId5"/>
    <p:sldId id="277" r:id="rId6"/>
    <p:sldId id="359" r:id="rId7"/>
    <p:sldId id="378" r:id="rId8"/>
    <p:sldId id="377" r:id="rId9"/>
    <p:sldId id="336" r:id="rId10"/>
    <p:sldId id="304" r:id="rId11"/>
    <p:sldId id="280" r:id="rId12"/>
    <p:sldId id="333" r:id="rId13"/>
    <p:sldId id="305" r:id="rId14"/>
    <p:sldId id="283" r:id="rId15"/>
    <p:sldId id="346" r:id="rId16"/>
    <p:sldId id="285" r:id="rId17"/>
    <p:sldId id="284" r:id="rId18"/>
    <p:sldId id="268" r:id="rId19"/>
    <p:sldId id="347" r:id="rId20"/>
    <p:sldId id="286" r:id="rId21"/>
    <p:sldId id="287" r:id="rId22"/>
    <p:sldId id="288" r:id="rId23"/>
    <p:sldId id="267" r:id="rId24"/>
    <p:sldId id="361" r:id="rId25"/>
    <p:sldId id="362" r:id="rId26"/>
    <p:sldId id="363" r:id="rId27"/>
    <p:sldId id="348" r:id="rId28"/>
    <p:sldId id="289" r:id="rId29"/>
    <p:sldId id="271" r:id="rId30"/>
    <p:sldId id="269" r:id="rId31"/>
    <p:sldId id="272" r:id="rId32"/>
    <p:sldId id="365" r:id="rId33"/>
    <p:sldId id="364" r:id="rId34"/>
    <p:sldId id="349" r:id="rId35"/>
    <p:sldId id="273" r:id="rId36"/>
    <p:sldId id="373" r:id="rId37"/>
    <p:sldId id="260" r:id="rId38"/>
    <p:sldId id="350" r:id="rId39"/>
    <p:sldId id="292" r:id="rId40"/>
    <p:sldId id="293" r:id="rId41"/>
    <p:sldId id="306" r:id="rId42"/>
    <p:sldId id="308" r:id="rId43"/>
    <p:sldId id="309" r:id="rId44"/>
    <p:sldId id="351" r:id="rId45"/>
    <p:sldId id="290" r:id="rId46"/>
    <p:sldId id="259" r:id="rId47"/>
    <p:sldId id="265" r:id="rId48"/>
    <p:sldId id="257" r:id="rId49"/>
    <p:sldId id="258" r:id="rId50"/>
    <p:sldId id="295" r:id="rId51"/>
    <p:sldId id="371" r:id="rId52"/>
    <p:sldId id="294" r:id="rId53"/>
    <p:sldId id="327" r:id="rId54"/>
    <p:sldId id="352" r:id="rId55"/>
    <p:sldId id="374" r:id="rId56"/>
    <p:sldId id="366" r:id="rId57"/>
    <p:sldId id="375" r:id="rId58"/>
    <p:sldId id="376" r:id="rId59"/>
    <p:sldId id="353" r:id="rId60"/>
    <p:sldId id="274" r:id="rId61"/>
    <p:sldId id="275" r:id="rId62"/>
    <p:sldId id="276" r:id="rId63"/>
    <p:sldId id="310" r:id="rId64"/>
    <p:sldId id="360" r:id="rId65"/>
    <p:sldId id="261" r:id="rId66"/>
    <p:sldId id="354" r:id="rId67"/>
    <p:sldId id="343" r:id="rId68"/>
    <p:sldId id="340" r:id="rId69"/>
    <p:sldId id="339" r:id="rId70"/>
    <p:sldId id="342" r:id="rId71"/>
    <p:sldId id="341" r:id="rId72"/>
    <p:sldId id="368" r:id="rId73"/>
    <p:sldId id="370" r:id="rId74"/>
    <p:sldId id="369" r:id="rId75"/>
    <p:sldId id="302" r:id="rId76"/>
    <p:sldId id="367" r:id="rId77"/>
    <p:sldId id="355" r:id="rId78"/>
    <p:sldId id="345" r:id="rId79"/>
    <p:sldId id="296" r:id="rId80"/>
    <p:sldId id="356" r:id="rId81"/>
    <p:sldId id="297" r:id="rId82"/>
    <p:sldId id="298" r:id="rId83"/>
    <p:sldId id="262" r:id="rId84"/>
    <p:sldId id="300" r:id="rId85"/>
    <p:sldId id="299" r:id="rId86"/>
    <p:sldId id="335" r:id="rId87"/>
    <p:sldId id="301" r:id="rId88"/>
    <p:sldId id="303" r:id="rId89"/>
    <p:sldId id="312" r:id="rId90"/>
    <p:sldId id="311" r:id="rId91"/>
    <p:sldId id="358" r:id="rId92"/>
    <p:sldId id="313" r:id="rId93"/>
    <p:sldId id="314" r:id="rId94"/>
    <p:sldId id="315" r:id="rId95"/>
    <p:sldId id="321" r:id="rId96"/>
    <p:sldId id="322" r:id="rId97"/>
    <p:sldId id="323" r:id="rId98"/>
    <p:sldId id="326" r:id="rId99"/>
    <p:sldId id="324" r:id="rId100"/>
    <p:sldId id="325" r:id="rId101"/>
    <p:sldId id="328" r:id="rId102"/>
    <p:sldId id="329" r:id="rId103"/>
    <p:sldId id="330" r:id="rId104"/>
    <p:sldId id="331" r:id="rId105"/>
    <p:sldId id="332" r:id="rId106"/>
    <p:sldId id="337" r:id="rId107"/>
    <p:sldId id="320" r:id="rId108"/>
    <p:sldId id="334" r:id="rId10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ro B" initials="HB" lastIdx="1" clrIdx="0">
    <p:extLst>
      <p:ext uri="{19B8F6BF-5375-455C-9EA6-DF929625EA0E}">
        <p15:presenceInfo xmlns:p15="http://schemas.microsoft.com/office/powerpoint/2012/main" userId="232ab3ae61318e3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79797"/>
    <a:srgbClr val="19FF81"/>
    <a:srgbClr val="00B050"/>
    <a:srgbClr val="BC8FDD"/>
    <a:srgbClr val="FE731E"/>
    <a:srgbClr val="AA72D4"/>
    <a:srgbClr val="996633"/>
    <a:srgbClr val="53D2FF"/>
    <a:srgbClr val="FF94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9" autoAdjust="0"/>
    <p:restoredTop sz="69403" autoAdjust="0"/>
  </p:normalViewPr>
  <p:slideViewPr>
    <p:cSldViewPr snapToGrid="0">
      <p:cViewPr varScale="1">
        <p:scale>
          <a:sx n="60" d="100"/>
          <a:sy n="60" d="100"/>
        </p:scale>
        <p:origin x="1493"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notesMaster" Target="notesMasters/notesMaster1.xml"/><Relationship Id="rId115"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082388127528144"/>
          <c:y val="0.22057512828430739"/>
          <c:w val="0.76851269125390698"/>
          <c:h val="0.69102787199022808"/>
        </c:manualLayout>
      </c:layout>
      <c:lineChart>
        <c:grouping val="standard"/>
        <c:varyColors val="0"/>
        <c:ser>
          <c:idx val="0"/>
          <c:order val="0"/>
          <c:tx>
            <c:strRef>
              <c:f>Sheet1!$B$1</c:f>
              <c:strCache>
                <c:ptCount val="1"/>
                <c:pt idx="0">
                  <c:v>Column1</c:v>
                </c:pt>
              </c:strCache>
            </c:strRef>
          </c:tx>
          <c:spPr>
            <a:ln w="28575" cap="rnd">
              <a:solidFill>
                <a:schemeClr val="accent1"/>
              </a:solidFill>
              <a:round/>
            </a:ln>
            <a:effectLst/>
          </c:spPr>
          <c:marker>
            <c:symbol val="none"/>
          </c:marker>
          <c:cat>
            <c:numRef>
              <c:f>Sheet1!$A$2:$A$6</c:f>
              <c:numCache>
                <c:formatCode>General</c:formatCode>
                <c:ptCount val="5"/>
              </c:numCache>
            </c:numRef>
          </c:cat>
          <c:val>
            <c:numRef>
              <c:f>Sheet1!$B$2:$B$6</c:f>
              <c:numCache>
                <c:formatCode>General</c:formatCode>
                <c:ptCount val="5"/>
                <c:pt idx="0">
                  <c:v>1</c:v>
                </c:pt>
                <c:pt idx="1">
                  <c:v>0.4</c:v>
                </c:pt>
                <c:pt idx="2">
                  <c:v>0.1</c:v>
                </c:pt>
                <c:pt idx="3">
                  <c:v>0.02</c:v>
                </c:pt>
                <c:pt idx="4">
                  <c:v>0</c:v>
                </c:pt>
              </c:numCache>
            </c:numRef>
          </c:val>
          <c:smooth val="1"/>
          <c:extLst>
            <c:ext xmlns:c16="http://schemas.microsoft.com/office/drawing/2014/chart" uri="{C3380CC4-5D6E-409C-BE32-E72D297353CC}">
              <c16:uniqueId val="{00000000-8E38-4B11-8A82-6AB97C1F2B05}"/>
            </c:ext>
          </c:extLst>
        </c:ser>
        <c:dLbls>
          <c:showLegendKey val="0"/>
          <c:showVal val="0"/>
          <c:showCatName val="0"/>
          <c:showSerName val="0"/>
          <c:showPercent val="0"/>
          <c:showBubbleSize val="0"/>
        </c:dLbls>
        <c:smooth val="0"/>
        <c:axId val="1409094175"/>
        <c:axId val="1151803183"/>
      </c:lineChart>
      <c:catAx>
        <c:axId val="1409094175"/>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GB" dirty="0"/>
                  <a:t>Age of ice</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51803183"/>
        <c:crosses val="autoZero"/>
        <c:auto val="1"/>
        <c:lblAlgn val="ctr"/>
        <c:lblOffset val="100"/>
        <c:noMultiLvlLbl val="0"/>
      </c:catAx>
      <c:valAx>
        <c:axId val="1151803183"/>
        <c:scaling>
          <c:orientation val="minMax"/>
          <c:max val="1"/>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GB" dirty="0"/>
                  <a:t>Depth </a:t>
                </a:r>
                <a:r>
                  <a:rPr lang="en-GB" baseline="0" dirty="0"/>
                  <a:t> of ice</a:t>
                </a:r>
                <a:endParaRPr lang="en-GB" dirty="0"/>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19050">
            <a:solidFill>
              <a:schemeClr val="tx1"/>
            </a:solidFill>
            <a:prstDash val="dash"/>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en-US"/>
          </a:p>
        </c:txPr>
        <c:crossAx val="1409094175"/>
        <c:crossesAt val="1"/>
        <c:crossBetween val="midCat"/>
      </c:valAx>
      <c:spPr>
        <a:solidFill>
          <a:schemeClr val="bg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FF0C22-A45F-4B7E-B411-6FEAFBF93E67}" type="datetimeFigureOut">
              <a:rPr lang="en-GB" smtClean="0"/>
              <a:t>03/08/2020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E9139A-681F-4BF0-A57D-4E9EC03E99F5}" type="slidenum">
              <a:rPr lang="en-GB" smtClean="0"/>
              <a:t>‹#›</a:t>
            </a:fld>
            <a:endParaRPr lang="en-GB"/>
          </a:p>
        </p:txBody>
      </p:sp>
    </p:spTree>
    <p:extLst>
      <p:ext uri="{BB962C8B-B14F-4D97-AF65-F5344CB8AC3E}">
        <p14:creationId xmlns:p14="http://schemas.microsoft.com/office/powerpoint/2010/main" val="1062420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commons.wikimedia.org/wiki/File:2017_Cameron_Balloon_designed_by_Seattle_Ballooning_.jpg"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mygerman.recipes/how-to-cook-rice-the-right-way/"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schoolphysics.co.uk/age16-19/Medical%20physics/text/CT_scanning/index.html"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commons.wikimedia.org/wiki/File:Kinemetrics_seismograph.jpg"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earthquake.usgs.gov/earthquakes/map/#%7B%22autoUpdate%22%3A%5B%22autoUpdate%22%5D%2C%22basemap%22%3A%22terrain%22%2C%22feed%22%3A%2230day_m25%22%2C%22listFormat%22%3A%22default%22%2C%22mapposition%22%3A%5B%5B-73.6277887933994%2C-69.9609375%5D%2C%5B73.62778879339942%2C470.03906249999994%5D%5D%2C%22overlays%22%3A%5B%22plates%22%5D%2C%22restrictListToMap%22%3A%5B%22restrictListToMap%22%5D%2C%22search%22%3Anull%2C%22sort%22%3A%22newest%22%2C%22timezone%22%3A%22local%22%2C%22viewModes%22%3A%5B%22map%22%5D%2C%22event%22%3Anull%7D"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flickr.com/photos/worldmeteorologicalorganization/25204638660/in/album-72157662903687524/"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udc.ig.utexas.edu/external/becker/vdata.html"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commons.wikimedia.org/wiki/File:Mollweide_projection_SW.jpg"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eatingcloudsinitaly.files.wordpress.com/2014/04/cracked-egg.jpg"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spotlight.unavco.org/how-gps-works/gps-and-tectonics/gps-and-tectonics_files/PearsonPrenticeHall.jpg"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nps.gov/articles/images/cascadia-subduction-zone-diagram.jpg?maxwidth=1200&amp;autorotate=false"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flickr.com/photos/worldmeteorologicalorganization/24813987773/in/album-72157662903687524/"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flickr.com/photos/worldmeteorologicalorganization/24743115813/in/album-72157662903687524/"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commons.wikimedia.org/wiki/File:%D0%A1%D0%B0%D0%BC%D0%B0_%D1%81%D0%BA%D0%B2%D0%B0%D0%B6%D0%B8%D0%BD%D0%B0(%D0%B7%D0%B0%D0%B2%D0%B0%D1%80%D0%B5%D0%BD%D0%B0),_%D0%B0%D0%B2%D0%B3%D1%83%D1%81%D1%82_2012.JPG"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commons.wikimedia.org/wiki/File:Udachnaya_pipe.JPG"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ecord.org/website/wp-content/uploads/2018/08/364-life18.jpg?gid=33"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abc.net.au/news/2017-06-01/ice-core-sample/8579406?nw=0"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blog.esc.cam.ac.uk/?p=1561"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andthentheresphysics.files.wordpress.com/2013/05/vostok-temp-vs-co2.gif"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abc.net.au/news/science/2019-01-25/earths-magnetic-poles-are-moving-but-dont-flip-out/10727276"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commons.wikimedia.org/wiki/File:Amblyrhynchus_cristatus_(3838137696).jpg"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ecord.org/website/wp-content/uploads/2018/08/364-life8.jpg?gid=33"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www.dlr.de/dlr/Portaldata/1/Resources/portal_bilder/2016/2016_4/ConvectionPattern_InSight.jpg"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blog.esc.cam.ac.uk/?p=1653"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sa.int/ESA_Multimedia/Images/2016/04/Sentinel-1B_release_into_orbit"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Ian Jacobs, (2018), </a:t>
            </a:r>
            <a:r>
              <a:rPr lang="en-GB" sz="1200" b="0" i="1" kern="1200" dirty="0">
                <a:solidFill>
                  <a:schemeClr val="tx1"/>
                </a:solidFill>
                <a:effectLst/>
                <a:latin typeface="+mn-lt"/>
                <a:ea typeface="+mn-ea"/>
                <a:cs typeface="+mn-cs"/>
              </a:rPr>
              <a:t>Silly Putty</a:t>
            </a:r>
            <a:r>
              <a:rPr lang="en-GB" sz="1200" b="0" i="0" kern="1200" dirty="0">
                <a:solidFill>
                  <a:schemeClr val="tx1"/>
                </a:solidFill>
                <a:effectLst/>
                <a:latin typeface="+mn-lt"/>
                <a:ea typeface="+mn-ea"/>
                <a:cs typeface="+mn-cs"/>
              </a:rPr>
              <a:t> [ONLINE]. Available at: </a:t>
            </a:r>
            <a:r>
              <a:rPr lang="en-GB" sz="1200" b="0" i="0" u="sng" kern="1200" dirty="0">
                <a:solidFill>
                  <a:schemeClr val="tx1"/>
                </a:solidFill>
                <a:effectLst/>
                <a:latin typeface="+mn-lt"/>
                <a:ea typeface="+mn-ea"/>
                <a:cs typeface="+mn-cs"/>
              </a:rPr>
              <a:t>https://www.flickr.com/photos/jacobs_ian/43928233205/in/photolist-29VMFi8-2qv42-4XqZwN-dM2QMU-9SxtXT-gpbKFn-9SxtXR-9oW5B6-5q2YiL-bCmZQp-cdWup5-bswUYo-wLN7j-9SxtXP-jAUCW-9uKJoB-9bABPW-62QPM4-Q46d-9RLaXN-duZSFy-czwNj-7iRN7-96TyCG-5ss1Pu-8N9C7-Bc6CeG-5q334h-7fmJGL-2ejoQJ7-7SCE8S-ebLooi-7SzoLT-3wCL3D-sa4Xg-7whx8-sqZTz8-6p8Yy-dyKsV4-6p8YB-6p8YE-5TzE9d-9i1chi-7dWy1u-7NaRrf-4Jxv1N-9i4hmq-mf5dUt-mf6hDG-9kopm//</a:t>
            </a:r>
            <a:r>
              <a:rPr lang="en-GB" sz="1200" b="0" i="0" kern="1200" dirty="0">
                <a:solidFill>
                  <a:schemeClr val="tx1"/>
                </a:solidFill>
                <a:effectLst/>
                <a:latin typeface="+mn-lt"/>
                <a:ea typeface="+mn-ea"/>
                <a:cs typeface="+mn-cs"/>
              </a:rPr>
              <a:t> [Accessed 8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1</a:t>
            </a:fld>
            <a:endParaRPr lang="en-GB"/>
          </a:p>
        </p:txBody>
      </p:sp>
    </p:spTree>
    <p:extLst>
      <p:ext uri="{BB962C8B-B14F-4D97-AF65-F5344CB8AC3E}">
        <p14:creationId xmlns:p14="http://schemas.microsoft.com/office/powerpoint/2010/main" val="1459539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thanks to Marian </a:t>
            </a:r>
            <a:r>
              <a:rPr lang="en-GB" dirty="0" err="1"/>
              <a:t>Holness</a:t>
            </a:r>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13</a:t>
            </a:fld>
            <a:endParaRPr lang="en-GB"/>
          </a:p>
        </p:txBody>
      </p:sp>
    </p:spTree>
    <p:extLst>
      <p:ext uri="{BB962C8B-B14F-4D97-AF65-F5344CB8AC3E}">
        <p14:creationId xmlns:p14="http://schemas.microsoft.com/office/powerpoint/2010/main" val="19913831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thanks to: Helen Williams, </a:t>
            </a:r>
            <a:r>
              <a:rPr lang="en-GB" sz="1200" kern="1200" dirty="0">
                <a:solidFill>
                  <a:schemeClr val="tx1"/>
                </a:solidFill>
                <a:effectLst/>
                <a:latin typeface="+mn-lt"/>
                <a:ea typeface="+mn-ea"/>
                <a:cs typeface="+mn-cs"/>
              </a:rPr>
              <a:t>Carrie </a:t>
            </a:r>
            <a:r>
              <a:rPr lang="en-GB" sz="1200" kern="1200" dirty="0" err="1">
                <a:solidFill>
                  <a:schemeClr val="tx1"/>
                </a:solidFill>
                <a:effectLst/>
                <a:latin typeface="+mn-lt"/>
                <a:ea typeface="+mn-ea"/>
                <a:cs typeface="+mn-cs"/>
              </a:rPr>
              <a:t>Soderman</a:t>
            </a:r>
            <a:r>
              <a:rPr lang="en-GB" sz="1200" kern="1200" dirty="0">
                <a:solidFill>
                  <a:schemeClr val="tx1"/>
                </a:solidFill>
                <a:effectLst/>
                <a:latin typeface="+mn-lt"/>
                <a:ea typeface="+mn-ea"/>
                <a:cs typeface="+mn-cs"/>
              </a:rPr>
              <a:t>, Simon Matthews and Callum Reekie</a:t>
            </a:r>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14</a:t>
            </a:fld>
            <a:endParaRPr lang="en-GB"/>
          </a:p>
        </p:txBody>
      </p:sp>
    </p:spTree>
    <p:extLst>
      <p:ext uri="{BB962C8B-B14F-4D97-AF65-F5344CB8AC3E}">
        <p14:creationId xmlns:p14="http://schemas.microsoft.com/office/powerpoint/2010/main" val="1817475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EliavCohen303</a:t>
            </a:r>
            <a:r>
              <a:rPr lang="en-GB" sz="1200" b="0" i="0" kern="1200" dirty="0">
                <a:solidFill>
                  <a:schemeClr val="tx1"/>
                </a:solidFill>
                <a:effectLst/>
                <a:latin typeface="+mn-lt"/>
                <a:ea typeface="+mn-ea"/>
                <a:cs typeface="+mn-cs"/>
              </a:rPr>
              <a:t>, (2018), </a:t>
            </a:r>
            <a:r>
              <a:rPr lang="en-GB" sz="1200" b="0" i="1" kern="1200" dirty="0">
                <a:solidFill>
                  <a:schemeClr val="tx1"/>
                </a:solidFill>
                <a:effectLst/>
                <a:latin typeface="+mn-lt"/>
                <a:ea typeface="+mn-ea"/>
                <a:cs typeface="+mn-cs"/>
              </a:rPr>
              <a:t>2017 Cameron Balloon designed by Seattle Ballooning</a:t>
            </a:r>
            <a:r>
              <a:rPr lang="en-GB" sz="1200" b="0" i="0" kern="1200" dirty="0">
                <a:solidFill>
                  <a:schemeClr val="tx1"/>
                </a:solidFill>
                <a:effectLst/>
                <a:latin typeface="+mn-lt"/>
                <a:ea typeface="+mn-ea"/>
                <a:cs typeface="+mn-cs"/>
              </a:rPr>
              <a:t> [ONLINE]. Available at: </a:t>
            </a:r>
            <a:r>
              <a:rPr lang="en-GB" dirty="0">
                <a:hlinkClick r:id="rId3"/>
              </a:rPr>
              <a:t>https://commons.wikimedia.org/wiki/File:2017_Cameron_Balloon_designed_by_Seattle_Ballooning_.jpg</a:t>
            </a:r>
            <a:r>
              <a:rPr lang="en-GB" sz="1200" b="0" i="0" kern="1200" dirty="0">
                <a:solidFill>
                  <a:schemeClr val="tx1"/>
                </a:solidFill>
                <a:effectLst/>
                <a:latin typeface="+mn-lt"/>
                <a:ea typeface="+mn-ea"/>
                <a:cs typeface="+mn-cs"/>
              </a:rPr>
              <a:t> [Accessed 13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20</a:t>
            </a:fld>
            <a:endParaRPr lang="en-GB"/>
          </a:p>
        </p:txBody>
      </p:sp>
    </p:spTree>
    <p:extLst>
      <p:ext uri="{BB962C8B-B14F-4D97-AF65-F5344CB8AC3E}">
        <p14:creationId xmlns:p14="http://schemas.microsoft.com/office/powerpoint/2010/main" val="31490171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Barbara</a:t>
            </a:r>
            <a:r>
              <a:rPr lang="en-GB" sz="1200" b="0" i="0" kern="1200" dirty="0">
                <a:solidFill>
                  <a:schemeClr val="tx1"/>
                </a:solidFill>
                <a:effectLst/>
                <a:latin typeface="+mn-lt"/>
                <a:ea typeface="+mn-ea"/>
                <a:cs typeface="+mn-cs"/>
              </a:rPr>
              <a:t>, (2015), </a:t>
            </a:r>
            <a:r>
              <a:rPr lang="en-GB" sz="1200" b="0" i="1" kern="1200" dirty="0">
                <a:solidFill>
                  <a:schemeClr val="tx1"/>
                </a:solidFill>
                <a:effectLst/>
                <a:latin typeface="+mn-lt"/>
                <a:ea typeface="+mn-ea"/>
                <a:cs typeface="+mn-cs"/>
              </a:rPr>
              <a:t>How to cook rice the right way</a:t>
            </a:r>
            <a:r>
              <a:rPr lang="en-GB" sz="1200" b="0" i="0" kern="1200" dirty="0">
                <a:solidFill>
                  <a:schemeClr val="tx1"/>
                </a:solidFill>
                <a:effectLst/>
                <a:latin typeface="+mn-lt"/>
                <a:ea typeface="+mn-ea"/>
                <a:cs typeface="+mn-cs"/>
              </a:rPr>
              <a:t> [ONLINE]. Available at: </a:t>
            </a:r>
            <a:r>
              <a:rPr lang="en-GB" dirty="0">
                <a:hlinkClick r:id="rId3"/>
              </a:rPr>
              <a:t>http://mygerman.recipes/how-to-cook-rice-the-right-way/ </a:t>
            </a:r>
            <a:r>
              <a:rPr lang="en-GB" sz="1200" b="0" i="0" kern="1200" dirty="0">
                <a:solidFill>
                  <a:schemeClr val="tx1"/>
                </a:solidFill>
                <a:effectLst/>
                <a:latin typeface="+mn-lt"/>
                <a:ea typeface="+mn-ea"/>
                <a:cs typeface="+mn-cs"/>
              </a:rPr>
              <a:t>[Accessed 13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21</a:t>
            </a:fld>
            <a:endParaRPr lang="en-GB"/>
          </a:p>
        </p:txBody>
      </p:sp>
    </p:spTree>
    <p:extLst>
      <p:ext uri="{BB962C8B-B14F-4D97-AF65-F5344CB8AC3E}">
        <p14:creationId xmlns:p14="http://schemas.microsoft.com/office/powerpoint/2010/main" val="2894386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Keith Gibbs, (2013), </a:t>
            </a:r>
            <a:r>
              <a:rPr lang="en-GB" sz="1200" b="0" i="1" kern="1200" dirty="0">
                <a:solidFill>
                  <a:schemeClr val="tx1"/>
                </a:solidFill>
                <a:effectLst/>
                <a:latin typeface="+mn-lt"/>
                <a:ea typeface="+mn-ea"/>
                <a:cs typeface="+mn-cs"/>
              </a:rPr>
              <a:t>CT scanner with the X ray source and detectors shown in three positions</a:t>
            </a:r>
            <a:r>
              <a:rPr lang="en-GB" sz="1200" b="0" i="0" kern="1200" dirty="0">
                <a:solidFill>
                  <a:schemeClr val="tx1"/>
                </a:solidFill>
                <a:effectLst/>
                <a:latin typeface="+mn-lt"/>
                <a:ea typeface="+mn-ea"/>
                <a:cs typeface="+mn-cs"/>
              </a:rPr>
              <a:t> [ONLINE]. Available at: </a:t>
            </a:r>
            <a:r>
              <a:rPr lang="en-GB" dirty="0">
                <a:hlinkClick r:id="rId3"/>
              </a:rPr>
              <a:t>http://www.schoolphysics.co.uk/age16-19/Medical%20physics/text/CT_scanning/index.html</a:t>
            </a:r>
            <a:r>
              <a:rPr lang="en-GB" sz="1200" b="0" i="0" kern="1200" dirty="0">
                <a:solidFill>
                  <a:schemeClr val="tx1"/>
                </a:solidFill>
                <a:effectLst/>
                <a:latin typeface="+mn-lt"/>
                <a:ea typeface="+mn-ea"/>
                <a:cs typeface="+mn-cs"/>
              </a:rPr>
              <a:t> [Accessed 8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29</a:t>
            </a:fld>
            <a:endParaRPr lang="en-GB"/>
          </a:p>
        </p:txBody>
      </p:sp>
    </p:spTree>
    <p:extLst>
      <p:ext uri="{BB962C8B-B14F-4D97-AF65-F5344CB8AC3E}">
        <p14:creationId xmlns:p14="http://schemas.microsoft.com/office/powerpoint/2010/main" val="16464087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31</a:t>
            </a:fld>
            <a:endParaRPr lang="en-GB"/>
          </a:p>
        </p:txBody>
      </p:sp>
    </p:spTree>
    <p:extLst>
      <p:ext uri="{BB962C8B-B14F-4D97-AF65-F5344CB8AC3E}">
        <p14:creationId xmlns:p14="http://schemas.microsoft.com/office/powerpoint/2010/main" val="23398633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32</a:t>
            </a:fld>
            <a:endParaRPr lang="en-GB"/>
          </a:p>
        </p:txBody>
      </p:sp>
    </p:spTree>
    <p:extLst>
      <p:ext uri="{BB962C8B-B14F-4D97-AF65-F5344CB8AC3E}">
        <p14:creationId xmlns:p14="http://schemas.microsoft.com/office/powerpoint/2010/main" val="18525356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33</a:t>
            </a:fld>
            <a:endParaRPr lang="en-GB"/>
          </a:p>
        </p:txBody>
      </p:sp>
    </p:spTree>
    <p:extLst>
      <p:ext uri="{BB962C8B-B14F-4D97-AF65-F5344CB8AC3E}">
        <p14:creationId xmlns:p14="http://schemas.microsoft.com/office/powerpoint/2010/main" val="42154548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err="1">
                <a:solidFill>
                  <a:schemeClr val="tx1"/>
                </a:solidFill>
                <a:effectLst/>
                <a:latin typeface="+mn-lt"/>
                <a:ea typeface="+mn-ea"/>
                <a:cs typeface="+mn-cs"/>
              </a:rPr>
              <a:t>Yamaguchi先生</a:t>
            </a:r>
            <a:r>
              <a:rPr lang="en-GB" sz="1200" b="0" i="0" kern="1200" dirty="0">
                <a:solidFill>
                  <a:schemeClr val="tx1"/>
                </a:solidFill>
                <a:effectLst/>
                <a:latin typeface="+mn-lt"/>
                <a:ea typeface="+mn-ea"/>
                <a:cs typeface="+mn-cs"/>
              </a:rPr>
              <a:t>, (2006), </a:t>
            </a:r>
            <a:r>
              <a:rPr lang="en-GB" sz="1200" b="0" i="1" kern="1200" dirty="0" err="1">
                <a:solidFill>
                  <a:schemeClr val="tx1"/>
                </a:solidFill>
                <a:effectLst/>
                <a:latin typeface="+mn-lt"/>
                <a:ea typeface="+mn-ea"/>
                <a:cs typeface="+mn-cs"/>
              </a:rPr>
              <a:t>Kinemetrics</a:t>
            </a:r>
            <a:r>
              <a:rPr lang="en-GB" sz="1200" b="0" i="1" kern="1200" dirty="0">
                <a:solidFill>
                  <a:schemeClr val="tx1"/>
                </a:solidFill>
                <a:effectLst/>
                <a:latin typeface="+mn-lt"/>
                <a:ea typeface="+mn-ea"/>
                <a:cs typeface="+mn-cs"/>
              </a:rPr>
              <a:t> seismograph </a:t>
            </a:r>
            <a:r>
              <a:rPr lang="en-GB" sz="1200" b="0" i="0" kern="1200" dirty="0">
                <a:solidFill>
                  <a:schemeClr val="tx1"/>
                </a:solidFill>
                <a:effectLst/>
                <a:latin typeface="+mn-lt"/>
                <a:ea typeface="+mn-ea"/>
                <a:cs typeface="+mn-cs"/>
              </a:rPr>
              <a:t>[ONLINE]. Available at: </a:t>
            </a:r>
            <a:r>
              <a:rPr lang="en-GB" dirty="0">
                <a:hlinkClick r:id="rId3"/>
              </a:rPr>
              <a:t>https://commons.wikimedia.org/wiki/File:Kinemetrics_seismograph.jpg </a:t>
            </a:r>
            <a:r>
              <a:rPr lang="en-GB" sz="1200" b="0" i="0" kern="1200" dirty="0">
                <a:solidFill>
                  <a:schemeClr val="tx1"/>
                </a:solidFill>
                <a:effectLst/>
                <a:latin typeface="+mn-lt"/>
                <a:ea typeface="+mn-ea"/>
                <a:cs typeface="+mn-cs"/>
              </a:rPr>
              <a:t>[Accessed 8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35</a:t>
            </a:fld>
            <a:endParaRPr lang="en-GB"/>
          </a:p>
        </p:txBody>
      </p:sp>
    </p:spTree>
    <p:extLst>
      <p:ext uri="{BB962C8B-B14F-4D97-AF65-F5344CB8AC3E}">
        <p14:creationId xmlns:p14="http://schemas.microsoft.com/office/powerpoint/2010/main" val="42454909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Visit this page to see a live earthquake map: </a:t>
            </a:r>
            <a:r>
              <a:rPr lang="en-GB" dirty="0">
                <a:hlinkClick r:id="rId3"/>
              </a:rPr>
              <a:t>https://earthquake.usgs.gov/earthquakes/map/#%7B%22autoUpdate%22%3A%5B%22autoUpdate%22%5D%2C%22basemap%22%3A%22terrain%22%2C%22feed%22%3A%2230day_m25%22%2C%22listFormat%22%3A%22default%22%2C%22mapposition%22%3A%5B%5B-73.6277887933994%2C-69.9609375%5D%2C%5B73.62778879339942%2C470.03906249999994%5D%5D%2C%22overlays%22%3A%5B%22plates%22%5D%2C%22restrictListToMap%22%3A%5B%22restrictListToMap%22%5D%2C%22search%22%3Anull%2C%22sort%22%3A%22newest%22%2C%22timezone%22%3A%22local%22%2C%22viewModes%22%3A%5B%22map%22%5D%2C%22event%22%3Anull%7D</a:t>
            </a:r>
            <a:endParaRPr lang="en-GB" dirty="0"/>
          </a:p>
          <a:p>
            <a:r>
              <a:rPr lang="en-GB" dirty="0"/>
              <a:t>Orange are last 24 hrs, yellow last 7 days, white last 30 days]</a:t>
            </a: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40</a:t>
            </a:fld>
            <a:endParaRPr lang="en-GB"/>
          </a:p>
        </p:txBody>
      </p:sp>
    </p:spTree>
    <p:extLst>
      <p:ext uri="{BB962C8B-B14F-4D97-AF65-F5344CB8AC3E}">
        <p14:creationId xmlns:p14="http://schemas.microsoft.com/office/powerpoint/2010/main" val="1969479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effectLst/>
              </a:rPr>
              <a:t>World Meteorological Organization</a:t>
            </a:r>
            <a:r>
              <a:rPr lang="en-GB" sz="1200" b="0" i="0" kern="1200" dirty="0">
                <a:solidFill>
                  <a:schemeClr val="tx1"/>
                </a:solidFill>
                <a:effectLst/>
                <a:latin typeface="+mn-lt"/>
                <a:ea typeface="+mn-ea"/>
                <a:cs typeface="+mn-cs"/>
              </a:rPr>
              <a:t>, (2016), </a:t>
            </a:r>
            <a:r>
              <a:rPr lang="en-GB" sz="1200" b="0" i="1" kern="1200" dirty="0">
                <a:solidFill>
                  <a:schemeClr val="tx1"/>
                </a:solidFill>
                <a:effectLst/>
                <a:latin typeface="+mn-lt"/>
                <a:ea typeface="+mn-ea"/>
                <a:cs typeface="+mn-cs"/>
              </a:rPr>
              <a:t>Atmospheric scientist at Indonesia Meteorological and Geophysical Agency, BMKG</a:t>
            </a:r>
            <a:r>
              <a:rPr lang="en-GB" sz="1200" b="0" i="0" kern="1200" dirty="0">
                <a:solidFill>
                  <a:schemeClr val="tx1"/>
                </a:solidFill>
                <a:effectLst/>
                <a:latin typeface="+mn-lt"/>
                <a:ea typeface="+mn-ea"/>
                <a:cs typeface="+mn-cs"/>
              </a:rPr>
              <a:t> [ONLINE]. Available at: </a:t>
            </a:r>
            <a:r>
              <a:rPr lang="en-GB" dirty="0">
                <a:hlinkClick r:id="rId3"/>
              </a:rPr>
              <a:t>https://www.flickr.com/photos/worldmeteorologicalorganization/25204638660/in/album-72157662903687524/</a:t>
            </a:r>
            <a:r>
              <a:rPr lang="en-GB" sz="1200" b="0" i="0" kern="1200" dirty="0">
                <a:solidFill>
                  <a:schemeClr val="tx1"/>
                </a:solidFill>
                <a:effectLst/>
                <a:latin typeface="+mn-lt"/>
                <a:ea typeface="+mn-ea"/>
                <a:cs typeface="+mn-cs"/>
              </a:rPr>
              <a:t> [Accessed 21 July 2020].</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{an atmospheric geochemist tests air quality}</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5</a:t>
            </a:fld>
            <a:endParaRPr lang="en-GB"/>
          </a:p>
        </p:txBody>
      </p:sp>
    </p:spTree>
    <p:extLst>
      <p:ext uri="{BB962C8B-B14F-4D97-AF65-F5344CB8AC3E}">
        <p14:creationId xmlns:p14="http://schemas.microsoft.com/office/powerpoint/2010/main" val="19895542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Thorsten W. Becker, (2020), </a:t>
            </a:r>
            <a:r>
              <a:rPr lang="en-GB" sz="1200" b="0" i="1" u="none" strike="noStrike" kern="1200" dirty="0">
                <a:solidFill>
                  <a:schemeClr val="tx1"/>
                </a:solidFill>
                <a:effectLst/>
                <a:latin typeface="+mn-lt"/>
                <a:ea typeface="+mn-ea"/>
                <a:cs typeface="+mn-cs"/>
              </a:rPr>
              <a:t>Earth's internal dynamics and surface geology</a:t>
            </a:r>
            <a:r>
              <a:rPr lang="en-GB" sz="1200" b="0" i="0" kern="1200" dirty="0">
                <a:solidFill>
                  <a:schemeClr val="tx1"/>
                </a:solidFill>
                <a:effectLst/>
                <a:latin typeface="+mn-lt"/>
                <a:ea typeface="+mn-ea"/>
                <a:cs typeface="+mn-cs"/>
              </a:rPr>
              <a:t> [ONLINE]. Available at: </a:t>
            </a:r>
            <a:r>
              <a:rPr lang="en-GB" dirty="0">
                <a:hlinkClick r:id="rId3"/>
              </a:rPr>
              <a:t>http://www-udc.ig.utexas.edu/external/becker/vdata.html</a:t>
            </a:r>
            <a:r>
              <a:rPr lang="en-GB" sz="1200" b="0" i="0" kern="1200" dirty="0">
                <a:solidFill>
                  <a:schemeClr val="tx1"/>
                </a:solidFill>
                <a:effectLst/>
                <a:latin typeface="+mn-lt"/>
                <a:ea typeface="+mn-ea"/>
                <a:cs typeface="+mn-cs"/>
              </a:rPr>
              <a:t> [Accessed 8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47</a:t>
            </a:fld>
            <a:endParaRPr lang="en-GB"/>
          </a:p>
        </p:txBody>
      </p:sp>
    </p:spTree>
    <p:extLst>
      <p:ext uri="{BB962C8B-B14F-4D97-AF65-F5344CB8AC3E}">
        <p14:creationId xmlns:p14="http://schemas.microsoft.com/office/powerpoint/2010/main" val="1344619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SW French </a:t>
            </a:r>
            <a:r>
              <a:rPr lang="en-GB" i="1" dirty="0"/>
              <a:t>et al. Nature </a:t>
            </a:r>
            <a:r>
              <a:rPr lang="en-GB" b="1" dirty="0"/>
              <a:t>525</a:t>
            </a:r>
            <a:r>
              <a:rPr lang="en-GB" dirty="0"/>
              <a:t>, 95-99 (2015) doi:10.1038/nature14876</a:t>
            </a: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48</a:t>
            </a:fld>
            <a:endParaRPr lang="en-GB"/>
          </a:p>
        </p:txBody>
      </p:sp>
    </p:spTree>
    <p:extLst>
      <p:ext uri="{BB962C8B-B14F-4D97-AF65-F5344CB8AC3E}">
        <p14:creationId xmlns:p14="http://schemas.microsoft.com/office/powerpoint/2010/main" val="438841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 </a:t>
            </a:r>
            <a:r>
              <a:rPr lang="en-GB" dirty="0" err="1"/>
              <a:t>Fukao</a:t>
            </a:r>
            <a:r>
              <a:rPr lang="en-GB" dirty="0"/>
              <a:t> </a:t>
            </a:r>
            <a:r>
              <a:rPr lang="en-GB" i="1" dirty="0"/>
              <a:t>et al. JGR </a:t>
            </a:r>
            <a:r>
              <a:rPr lang="en-GB" b="1" dirty="0"/>
              <a:t>118</a:t>
            </a:r>
            <a:r>
              <a:rPr lang="en-GB" dirty="0"/>
              <a:t>, 5920-5938 (2013) doi:10.1002/2013JB010466</a:t>
            </a: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49</a:t>
            </a:fld>
            <a:endParaRPr lang="en-GB"/>
          </a:p>
        </p:txBody>
      </p:sp>
    </p:spTree>
    <p:extLst>
      <p:ext uri="{BB962C8B-B14F-4D97-AF65-F5344CB8AC3E}">
        <p14:creationId xmlns:p14="http://schemas.microsoft.com/office/powerpoint/2010/main" val="243669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err="1">
                <a:solidFill>
                  <a:schemeClr val="tx1"/>
                </a:solidFill>
                <a:effectLst/>
                <a:latin typeface="+mn-lt"/>
                <a:ea typeface="+mn-ea"/>
                <a:cs typeface="+mn-cs"/>
              </a:rPr>
              <a:t>Strebe</a:t>
            </a:r>
            <a:r>
              <a:rPr lang="en-GB" sz="1200" b="0" i="0" kern="1200" dirty="0">
                <a:solidFill>
                  <a:schemeClr val="tx1"/>
                </a:solidFill>
                <a:effectLst/>
                <a:latin typeface="+mn-lt"/>
                <a:ea typeface="+mn-ea"/>
                <a:cs typeface="+mn-cs"/>
              </a:rPr>
              <a:t>, (2011), </a:t>
            </a:r>
            <a:r>
              <a:rPr lang="en-GB" sz="1200" b="0" i="1" u="none" strike="noStrike" kern="1200" dirty="0">
                <a:solidFill>
                  <a:schemeClr val="tx1"/>
                </a:solidFill>
                <a:effectLst/>
                <a:latin typeface="+mn-lt"/>
                <a:ea typeface="+mn-ea"/>
                <a:cs typeface="+mn-cs"/>
              </a:rPr>
              <a:t>Mollweide projection SW</a:t>
            </a:r>
            <a:r>
              <a:rPr lang="en-GB" sz="1200" b="0" i="0" kern="1200" dirty="0">
                <a:solidFill>
                  <a:schemeClr val="tx1"/>
                </a:solidFill>
                <a:effectLst/>
                <a:latin typeface="+mn-lt"/>
                <a:ea typeface="+mn-ea"/>
                <a:cs typeface="+mn-cs"/>
              </a:rPr>
              <a:t> [ONLINE]. Available at: </a:t>
            </a:r>
            <a:r>
              <a:rPr lang="en-GB" dirty="0">
                <a:hlinkClick r:id="rId3"/>
              </a:rPr>
              <a:t>https://commons.wikimedia.org/wiki/File:Mollweide_projection_SW.jpg</a:t>
            </a:r>
            <a:r>
              <a:rPr lang="en-GB" sz="1200" b="0" i="0" kern="1200" dirty="0">
                <a:solidFill>
                  <a:schemeClr val="tx1"/>
                </a:solidFill>
                <a:effectLst/>
                <a:latin typeface="+mn-lt"/>
                <a:ea typeface="+mn-ea"/>
                <a:cs typeface="+mn-cs"/>
              </a:rPr>
              <a:t> [Accessed 23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51</a:t>
            </a:fld>
            <a:endParaRPr lang="en-GB"/>
          </a:p>
        </p:txBody>
      </p:sp>
    </p:spTree>
    <p:extLst>
      <p:ext uri="{BB962C8B-B14F-4D97-AF65-F5344CB8AC3E}">
        <p14:creationId xmlns:p14="http://schemas.microsoft.com/office/powerpoint/2010/main" val="18293912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 </a:t>
            </a:r>
            <a:r>
              <a:rPr lang="en-GB" dirty="0" err="1"/>
              <a:t>Fukao</a:t>
            </a:r>
            <a:r>
              <a:rPr lang="en-GB" dirty="0"/>
              <a:t> </a:t>
            </a:r>
            <a:r>
              <a:rPr lang="en-GB" i="1" dirty="0"/>
              <a:t>et al. JGR </a:t>
            </a:r>
            <a:r>
              <a:rPr lang="en-GB" b="1" dirty="0"/>
              <a:t>118</a:t>
            </a:r>
            <a:r>
              <a:rPr lang="en-GB" dirty="0"/>
              <a:t>, 5920-5938 (2013) doi:10.1002/2013JB010466</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SW French </a:t>
            </a:r>
            <a:r>
              <a:rPr lang="en-GB" i="1" dirty="0"/>
              <a:t>et al. Nature </a:t>
            </a:r>
            <a:r>
              <a:rPr lang="en-GB" b="1" dirty="0"/>
              <a:t>525</a:t>
            </a:r>
            <a:r>
              <a:rPr lang="en-GB" dirty="0"/>
              <a:t>, 95-99 (2015) doi:10.1038/nature14876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52</a:t>
            </a:fld>
            <a:endParaRPr lang="en-GB"/>
          </a:p>
        </p:txBody>
      </p:sp>
    </p:spTree>
    <p:extLst>
      <p:ext uri="{BB962C8B-B14F-4D97-AF65-F5344CB8AC3E}">
        <p14:creationId xmlns:p14="http://schemas.microsoft.com/office/powerpoint/2010/main" val="3148663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53</a:t>
            </a:fld>
            <a:endParaRPr lang="en-GB"/>
          </a:p>
        </p:txBody>
      </p:sp>
    </p:spTree>
    <p:extLst>
      <p:ext uri="{BB962C8B-B14F-4D97-AF65-F5344CB8AC3E}">
        <p14:creationId xmlns:p14="http://schemas.microsoft.com/office/powerpoint/2010/main" val="32905992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Eating clouds in Italy, (2014), </a:t>
            </a:r>
            <a:r>
              <a:rPr lang="en-GB" sz="1200" b="0" i="1" u="none" strike="noStrike" kern="1200" dirty="0">
                <a:solidFill>
                  <a:schemeClr val="tx1"/>
                </a:solidFill>
                <a:effectLst/>
                <a:latin typeface="+mn-lt"/>
                <a:ea typeface="+mn-ea"/>
                <a:cs typeface="+mn-cs"/>
              </a:rPr>
              <a:t>cracked-egg</a:t>
            </a:r>
            <a:r>
              <a:rPr lang="en-GB" sz="1200" b="0" i="0" kern="1200" dirty="0">
                <a:solidFill>
                  <a:schemeClr val="tx1"/>
                </a:solidFill>
                <a:effectLst/>
                <a:latin typeface="+mn-lt"/>
                <a:ea typeface="+mn-ea"/>
                <a:cs typeface="+mn-cs"/>
              </a:rPr>
              <a:t> [ONLINE]. Available at: </a:t>
            </a:r>
            <a:r>
              <a:rPr lang="en-GB" dirty="0">
                <a:hlinkClick r:id="rId3"/>
              </a:rPr>
              <a:t>https://eatingcloudsinitaly.files.wordpress.com/2014/04/cracked-egg.jpg</a:t>
            </a:r>
            <a:r>
              <a:rPr lang="en-GB" sz="1200" b="0" i="0" kern="1200" dirty="0">
                <a:solidFill>
                  <a:schemeClr val="tx1"/>
                </a:solidFill>
                <a:effectLst/>
                <a:latin typeface="+mn-lt"/>
                <a:ea typeface="+mn-ea"/>
                <a:cs typeface="+mn-cs"/>
              </a:rPr>
              <a:t> [Accessed 23 July 2020].</a:t>
            </a:r>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E9139A-681F-4BF0-A57D-4E9EC03E99F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02338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E9139A-681F-4BF0-A57D-4E9EC03E99F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58041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mn-lt"/>
                <a:ea typeface="+mn-ea"/>
                <a:cs typeface="+mn-cs"/>
              </a:rPr>
              <a:t>A map of the velocities predicted for a plate motion model. Plate boundaries are shown in white. (Credit: Pearson Prentice Hall.)  </a:t>
            </a:r>
            <a:r>
              <a:rPr lang="en-GB" sz="1200" b="0" i="0" kern="1200" dirty="0">
                <a:solidFill>
                  <a:schemeClr val="tx1"/>
                </a:solidFill>
                <a:effectLst/>
                <a:latin typeface="+mn-lt"/>
                <a:ea typeface="+mn-ea"/>
                <a:cs typeface="+mn-cs"/>
              </a:rPr>
              <a:t>[ONLINE]. Available at: </a:t>
            </a:r>
            <a:r>
              <a:rPr lang="en-GB" dirty="0">
                <a:hlinkClick r:id="rId3"/>
              </a:rPr>
              <a:t>https://spotlight.unavco.org/how-gps-works/gps-and-tectonics/gps-and-tectonics_files/PearsonPrenticeHall.jpg</a:t>
            </a:r>
            <a:r>
              <a:rPr lang="en-GB" sz="1200" b="0" i="0" kern="1200" dirty="0">
                <a:solidFill>
                  <a:schemeClr val="tx1"/>
                </a:solidFill>
                <a:effectLst/>
                <a:latin typeface="+mn-lt"/>
                <a:ea typeface="+mn-ea"/>
                <a:cs typeface="+mn-cs"/>
              </a:rPr>
              <a:t> [Accessed 23 July 2020].</a:t>
            </a:r>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E9139A-681F-4BF0-A57D-4E9EC03E99F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934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Modified from “Oregon's Island in the Sky: Geology Road Guide to Marys Peak, by Robert J. Lillie, Wells Creek Publishers, 75 pp., 2017, www.amazon.com/dp/1540611965. [ONLINE] Available at:</a:t>
            </a:r>
            <a:endParaRPr lang="en-GB" dirty="0">
              <a:hlinkClick r:id="rId3"/>
            </a:endParaRPr>
          </a:p>
          <a:p>
            <a:r>
              <a:rPr lang="en-GB" dirty="0">
                <a:hlinkClick r:id="rId3"/>
              </a:rPr>
              <a:t>https://www.nps.gov/articles/images/cascadia-subduction-zone-diagram.jpg?maxwidth=1200&amp;autorotate=false</a:t>
            </a:r>
            <a:r>
              <a:rPr lang="en-GB" dirty="0"/>
              <a:t> [Accessed 23 July 2020]</a:t>
            </a:r>
            <a:endParaRPr lang="en-GB" sz="1200" b="0" i="0" kern="1200" dirty="0">
              <a:solidFill>
                <a:schemeClr val="tx1"/>
              </a:solidFill>
              <a:effectLst/>
              <a:latin typeface="+mn-lt"/>
              <a:ea typeface="+mn-ea"/>
              <a:cs typeface="+mn-cs"/>
            </a:endParaRPr>
          </a:p>
          <a:p>
            <a:br>
              <a:rPr lang="en-GB" sz="1200" b="0" i="0" kern="1200" dirty="0">
                <a:solidFill>
                  <a:schemeClr val="tx1"/>
                </a:solidFill>
                <a:effectLst/>
                <a:latin typeface="+mn-lt"/>
                <a:ea typeface="+mn-ea"/>
                <a:cs typeface="+mn-cs"/>
              </a:rPr>
            </a:br>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E9139A-681F-4BF0-A57D-4E9EC03E99F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2487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Meteorology – cloud seeding and engineering works on monitoring </a:t>
            </a:r>
            <a:r>
              <a:rPr lang="en-GB" dirty="0" err="1"/>
              <a:t>equiptment</a:t>
            </a:r>
            <a:r>
              <a:rPr lang="en-GB" dirty="0"/>
              <a:t>.</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effectLst/>
              </a:rPr>
              <a:t>World Meteorological Organization</a:t>
            </a:r>
            <a:r>
              <a:rPr lang="en-GB" sz="1200" b="0" i="0" kern="1200" dirty="0">
                <a:solidFill>
                  <a:schemeClr val="tx1"/>
                </a:solidFill>
                <a:effectLst/>
                <a:latin typeface="+mn-lt"/>
                <a:ea typeface="+mn-ea"/>
                <a:cs typeface="+mn-cs"/>
              </a:rPr>
              <a:t>, (2016), </a:t>
            </a:r>
            <a:r>
              <a:rPr lang="en-GB" sz="1200" b="0" i="1" kern="1200" dirty="0">
                <a:solidFill>
                  <a:schemeClr val="tx1"/>
                </a:solidFill>
                <a:effectLst/>
                <a:latin typeface="+mn-lt"/>
                <a:ea typeface="+mn-ea"/>
                <a:cs typeface="+mn-cs"/>
              </a:rPr>
              <a:t>Cloud Seeding, Zimbabwe Meteorological Service.</a:t>
            </a:r>
            <a:r>
              <a:rPr lang="en-GB" sz="1200" b="0" i="0" kern="1200" dirty="0">
                <a:solidFill>
                  <a:schemeClr val="tx1"/>
                </a:solidFill>
                <a:effectLst/>
                <a:latin typeface="+mn-lt"/>
                <a:ea typeface="+mn-ea"/>
                <a:cs typeface="+mn-cs"/>
              </a:rPr>
              <a:t> [ONLINE]. Available at: </a:t>
            </a:r>
            <a:r>
              <a:rPr lang="en-GB" dirty="0">
                <a:hlinkClick r:id="rId3"/>
              </a:rPr>
              <a:t>https://www.flickr.com/photos/worldmeteorologicalorganization/24813987773/in/album-72157662903687524/</a:t>
            </a:r>
            <a:r>
              <a:rPr lang="en-GB" sz="1200" b="0" i="0" kern="1200" dirty="0">
                <a:solidFill>
                  <a:schemeClr val="tx1"/>
                </a:solidFill>
                <a:effectLst/>
                <a:latin typeface="+mn-lt"/>
                <a:ea typeface="+mn-ea"/>
                <a:cs typeface="+mn-cs"/>
              </a:rPr>
              <a:t> [Accessed 21 July 2020].</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effectLst/>
              </a:rPr>
              <a:t>World Meteorological Organization</a:t>
            </a:r>
            <a:r>
              <a:rPr lang="en-GB" sz="1200" b="0" i="0" kern="1200" dirty="0">
                <a:solidFill>
                  <a:schemeClr val="tx1"/>
                </a:solidFill>
                <a:effectLst/>
                <a:latin typeface="+mn-lt"/>
                <a:ea typeface="+mn-ea"/>
                <a:cs typeface="+mn-cs"/>
              </a:rPr>
              <a:t>, (2016), </a:t>
            </a:r>
            <a:r>
              <a:rPr lang="en-GB" sz="1200" b="0" i="1" kern="1200" dirty="0">
                <a:solidFill>
                  <a:schemeClr val="tx1"/>
                </a:solidFill>
                <a:effectLst/>
                <a:latin typeface="+mn-lt"/>
                <a:ea typeface="+mn-ea"/>
                <a:cs typeface="+mn-cs"/>
              </a:rPr>
              <a:t>AEROMET Engineers at the meteorological enclosure at Lagos airport, Nigeria. (NIMET).</a:t>
            </a:r>
            <a:r>
              <a:rPr lang="en-GB" sz="1200" b="0" i="0" kern="1200" dirty="0">
                <a:solidFill>
                  <a:schemeClr val="tx1"/>
                </a:solidFill>
                <a:effectLst/>
                <a:latin typeface="+mn-lt"/>
                <a:ea typeface="+mn-ea"/>
                <a:cs typeface="+mn-cs"/>
              </a:rPr>
              <a:t> [ONLINE]. Available at: </a:t>
            </a:r>
            <a:r>
              <a:rPr lang="en-GB" dirty="0">
                <a:hlinkClick r:id="rId4"/>
              </a:rPr>
              <a:t>https://www.flickr.com/photos/worldmeteorologicalorganization/24743115813/in/album-72157662903687524/</a:t>
            </a:r>
            <a:r>
              <a:rPr lang="en-GB" sz="1200" b="0" i="0" kern="1200" dirty="0">
                <a:solidFill>
                  <a:schemeClr val="tx1"/>
                </a:solidFill>
                <a:effectLst/>
                <a:latin typeface="+mn-lt"/>
                <a:ea typeface="+mn-ea"/>
                <a:cs typeface="+mn-cs"/>
              </a:rPr>
              <a:t> [Accessed 21 July 2020].</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6</a:t>
            </a:fld>
            <a:endParaRPr lang="en-GB"/>
          </a:p>
        </p:txBody>
      </p:sp>
    </p:spTree>
    <p:extLst>
      <p:ext uri="{BB962C8B-B14F-4D97-AF65-F5344CB8AC3E}">
        <p14:creationId xmlns:p14="http://schemas.microsoft.com/office/powerpoint/2010/main" val="17606495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SW French </a:t>
            </a:r>
            <a:r>
              <a:rPr lang="en-GB" i="1" dirty="0"/>
              <a:t>et al. Nature </a:t>
            </a:r>
            <a:r>
              <a:rPr lang="en-GB" b="1" dirty="0"/>
              <a:t>525</a:t>
            </a:r>
            <a:r>
              <a:rPr lang="en-GB" dirty="0"/>
              <a:t>, 95-99 (2015) doi:10.1038/nature14876</a:t>
            </a: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60</a:t>
            </a:fld>
            <a:endParaRPr lang="en-GB"/>
          </a:p>
        </p:txBody>
      </p:sp>
    </p:spTree>
    <p:extLst>
      <p:ext uri="{BB962C8B-B14F-4D97-AF65-F5344CB8AC3E}">
        <p14:creationId xmlns:p14="http://schemas.microsoft.com/office/powerpoint/2010/main" val="15233940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https://youtu.be/888nbjvkNts</a:t>
            </a: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61</a:t>
            </a:fld>
            <a:endParaRPr lang="en-GB"/>
          </a:p>
        </p:txBody>
      </p:sp>
    </p:spTree>
    <p:extLst>
      <p:ext uri="{BB962C8B-B14F-4D97-AF65-F5344CB8AC3E}">
        <p14:creationId xmlns:p14="http://schemas.microsoft.com/office/powerpoint/2010/main" val="21515008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62</a:t>
            </a:fld>
            <a:endParaRPr lang="en-GB"/>
          </a:p>
        </p:txBody>
      </p:sp>
    </p:spTree>
    <p:extLst>
      <p:ext uri="{BB962C8B-B14F-4D97-AF65-F5344CB8AC3E}">
        <p14:creationId xmlns:p14="http://schemas.microsoft.com/office/powerpoint/2010/main" val="39412162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James St. John, (2018), </a:t>
            </a:r>
            <a:r>
              <a:rPr lang="en-GB" sz="1200" b="0" i="1" kern="1200" dirty="0">
                <a:solidFill>
                  <a:schemeClr val="tx1"/>
                </a:solidFill>
                <a:effectLst/>
                <a:latin typeface="+mn-lt"/>
                <a:ea typeface="+mn-ea"/>
                <a:cs typeface="+mn-cs"/>
              </a:rPr>
              <a:t>Peridotite mantle xenoliths in </a:t>
            </a:r>
            <a:r>
              <a:rPr lang="en-GB" sz="1200" b="0" i="1" kern="1200" dirty="0" err="1">
                <a:solidFill>
                  <a:schemeClr val="tx1"/>
                </a:solidFill>
                <a:effectLst/>
                <a:latin typeface="+mn-lt"/>
                <a:ea typeface="+mn-ea"/>
                <a:cs typeface="+mn-cs"/>
              </a:rPr>
              <a:t>phonotephrite</a:t>
            </a:r>
            <a:r>
              <a:rPr lang="en-GB" sz="1200" b="0" i="1" kern="1200" dirty="0">
                <a:solidFill>
                  <a:schemeClr val="tx1"/>
                </a:solidFill>
                <a:effectLst/>
                <a:latin typeface="+mn-lt"/>
                <a:ea typeface="+mn-ea"/>
                <a:cs typeface="+mn-cs"/>
              </a:rPr>
              <a:t> (Peridot Mesa Flow, Middle Pleistocene, 580 ka; Peridot Mesa, San Carlos Volcanic Field, Arizona) 14</a:t>
            </a:r>
            <a:r>
              <a:rPr lang="en-GB" sz="1200" b="0" i="0" kern="1200" dirty="0">
                <a:solidFill>
                  <a:schemeClr val="tx1"/>
                </a:solidFill>
                <a:effectLst/>
                <a:latin typeface="+mn-lt"/>
                <a:ea typeface="+mn-ea"/>
                <a:cs typeface="+mn-cs"/>
              </a:rPr>
              <a:t> [ONLINE]. Available at: </a:t>
            </a:r>
            <a:r>
              <a:rPr lang="en-GB" sz="1200" b="0" i="0" u="sng" kern="1200" dirty="0">
                <a:solidFill>
                  <a:schemeClr val="tx1"/>
                </a:solidFill>
                <a:effectLst/>
                <a:latin typeface="+mn-lt"/>
                <a:ea typeface="+mn-ea"/>
                <a:cs typeface="+mn-cs"/>
              </a:rPr>
              <a:t>https://www.flickr.com/photos/jsjgeology/30864265347/in/photostream/</a:t>
            </a:r>
            <a:r>
              <a:rPr lang="en-GB" sz="1200" b="0" i="0" kern="1200" dirty="0">
                <a:solidFill>
                  <a:schemeClr val="tx1"/>
                </a:solidFill>
                <a:effectLst/>
                <a:latin typeface="+mn-lt"/>
                <a:ea typeface="+mn-ea"/>
                <a:cs typeface="+mn-cs"/>
              </a:rPr>
              <a:t> [Accessed 8 July 2020].</a:t>
            </a:r>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65</a:t>
            </a:fld>
            <a:endParaRPr lang="en-GB"/>
          </a:p>
        </p:txBody>
      </p:sp>
    </p:spTree>
    <p:extLst>
      <p:ext uri="{BB962C8B-B14F-4D97-AF65-F5344CB8AC3E}">
        <p14:creationId xmlns:p14="http://schemas.microsoft.com/office/powerpoint/2010/main" val="25009241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Rakot13</a:t>
            </a:r>
            <a:r>
              <a:rPr lang="en-GB" sz="1200" b="0" i="0" kern="1200" dirty="0">
                <a:solidFill>
                  <a:schemeClr val="tx1"/>
                </a:solidFill>
                <a:effectLst/>
                <a:latin typeface="+mn-lt"/>
                <a:ea typeface="+mn-ea"/>
                <a:cs typeface="+mn-cs"/>
              </a:rPr>
              <a:t>, (2012), </a:t>
            </a:r>
            <a:r>
              <a:rPr lang="en-GB" sz="1200" b="0" i="1" kern="1200" dirty="0">
                <a:solidFill>
                  <a:schemeClr val="tx1"/>
                </a:solidFill>
                <a:effectLst/>
                <a:latin typeface="+mn-lt"/>
                <a:ea typeface="+mn-ea"/>
                <a:cs typeface="+mn-cs"/>
              </a:rPr>
              <a:t>Direct view of hole. Currently welded shut. </a:t>
            </a:r>
            <a:r>
              <a:rPr lang="en-GB" sz="1200" b="0" i="0" kern="1200" dirty="0">
                <a:solidFill>
                  <a:schemeClr val="tx1"/>
                </a:solidFill>
                <a:effectLst/>
                <a:latin typeface="+mn-lt"/>
                <a:ea typeface="+mn-ea"/>
                <a:cs typeface="+mn-cs"/>
              </a:rPr>
              <a:t>[ONLINE]. Available at: </a:t>
            </a:r>
            <a:r>
              <a:rPr lang="en-GB" dirty="0">
                <a:hlinkClick r:id="rId3"/>
              </a:rPr>
              <a:t>https://commons.wikimedia.org/wiki/File:%D0%A1%D0%B0%D0%BC%D0%B0_%D1%81%D0%BA%D0%B2%D0%B0%D0%B6%D0%B8%D0%BD%D0%B0(%D0%B7%D0%B0%D0%B2%D0%B0%D1%80%D0%B5%D0%BD%D0%B0),_%D0%B0%D0%B2%D0%B3%D1%83%D1%81%D1%82_2012.JPG</a:t>
            </a:r>
            <a:r>
              <a:rPr lang="en-GB" sz="1200" b="0" i="0" kern="1200" dirty="0">
                <a:solidFill>
                  <a:schemeClr val="tx1"/>
                </a:solidFill>
                <a:effectLst/>
                <a:latin typeface="+mn-lt"/>
                <a:ea typeface="+mn-ea"/>
                <a:cs typeface="+mn-cs"/>
              </a:rPr>
              <a:t> [Accessed 17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69</a:t>
            </a:fld>
            <a:endParaRPr lang="en-GB"/>
          </a:p>
        </p:txBody>
      </p:sp>
    </p:spTree>
    <p:extLst>
      <p:ext uri="{BB962C8B-B14F-4D97-AF65-F5344CB8AC3E}">
        <p14:creationId xmlns:p14="http://schemas.microsoft.com/office/powerpoint/2010/main" val="13694454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 reference available – the original place this photo came from is clearly no longer on the internet. I found it on Pinterest.</a:t>
            </a:r>
          </a:p>
        </p:txBody>
      </p:sp>
      <p:sp>
        <p:nvSpPr>
          <p:cNvPr id="4" name="Slide Number Placeholder 3"/>
          <p:cNvSpPr>
            <a:spLocks noGrp="1"/>
          </p:cNvSpPr>
          <p:nvPr>
            <p:ph type="sldNum" sz="quarter" idx="5"/>
          </p:nvPr>
        </p:nvSpPr>
        <p:spPr/>
        <p:txBody>
          <a:bodyPr/>
          <a:lstStyle/>
          <a:p>
            <a:fld id="{B8E9139A-681F-4BF0-A57D-4E9EC03E99F5}" type="slidenum">
              <a:rPr lang="en-GB" smtClean="0"/>
              <a:t>70</a:t>
            </a:fld>
            <a:endParaRPr lang="en-GB"/>
          </a:p>
        </p:txBody>
      </p:sp>
    </p:spTree>
    <p:extLst>
      <p:ext uri="{BB962C8B-B14F-4D97-AF65-F5344CB8AC3E}">
        <p14:creationId xmlns:p14="http://schemas.microsoft.com/office/powerpoint/2010/main" val="42042724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err="1">
                <a:solidFill>
                  <a:schemeClr val="tx1"/>
                </a:solidFill>
                <a:effectLst/>
                <a:latin typeface="+mn-lt"/>
                <a:ea typeface="+mn-ea"/>
                <a:cs typeface="+mn-cs"/>
              </a:rPr>
              <a:t>Stapanov</a:t>
            </a:r>
            <a:r>
              <a:rPr lang="en-GB" sz="1200" b="0" i="0" kern="1200" dirty="0">
                <a:solidFill>
                  <a:schemeClr val="tx1"/>
                </a:solidFill>
                <a:effectLst/>
                <a:latin typeface="+mn-lt"/>
                <a:ea typeface="+mn-ea"/>
                <a:cs typeface="+mn-cs"/>
              </a:rPr>
              <a:t> Alexander, (2004), </a:t>
            </a:r>
            <a:r>
              <a:rPr lang="en-GB" sz="1200" b="0" i="1" kern="1200" dirty="0">
                <a:solidFill>
                  <a:schemeClr val="tx1"/>
                </a:solidFill>
                <a:effectLst/>
                <a:latin typeface="+mn-lt"/>
                <a:ea typeface="+mn-ea"/>
                <a:cs typeface="+mn-cs"/>
              </a:rPr>
              <a:t>The open pit of the </a:t>
            </a:r>
            <a:r>
              <a:rPr lang="en-GB" sz="1200" b="0" i="1" kern="1200" dirty="0" err="1">
                <a:solidFill>
                  <a:schemeClr val="tx1"/>
                </a:solidFill>
                <a:effectLst/>
                <a:latin typeface="+mn-lt"/>
                <a:ea typeface="+mn-ea"/>
                <a:cs typeface="+mn-cs"/>
              </a:rPr>
              <a:t>Udachnaya</a:t>
            </a:r>
            <a:r>
              <a:rPr lang="en-GB" sz="1200" b="0" i="1" kern="1200" dirty="0">
                <a:solidFill>
                  <a:schemeClr val="tx1"/>
                </a:solidFill>
                <a:effectLst/>
                <a:latin typeface="+mn-lt"/>
                <a:ea typeface="+mn-ea"/>
                <a:cs typeface="+mn-cs"/>
              </a:rPr>
              <a:t> Diamond Mine, Russia, from a helicopter. </a:t>
            </a:r>
            <a:r>
              <a:rPr lang="en-GB" sz="1200" b="0" i="0" kern="1200" dirty="0">
                <a:solidFill>
                  <a:schemeClr val="tx1"/>
                </a:solidFill>
                <a:effectLst/>
                <a:latin typeface="+mn-lt"/>
                <a:ea typeface="+mn-ea"/>
                <a:cs typeface="+mn-cs"/>
              </a:rPr>
              <a:t>[ONLINE]. Available at: </a:t>
            </a:r>
            <a:r>
              <a:rPr lang="en-GB" dirty="0">
                <a:hlinkClick r:id="rId3"/>
              </a:rPr>
              <a:t>https://commons.wikimedia.org/wiki/File:Udachnaya_pipe.JPG </a:t>
            </a:r>
            <a:r>
              <a:rPr lang="en-GB" sz="1200" b="0" i="0" kern="1200" dirty="0">
                <a:solidFill>
                  <a:schemeClr val="tx1"/>
                </a:solidFill>
                <a:effectLst/>
                <a:latin typeface="+mn-lt"/>
                <a:ea typeface="+mn-ea"/>
                <a:cs typeface="+mn-cs"/>
              </a:rPr>
              <a:t>[Accessed 17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71</a:t>
            </a:fld>
            <a:endParaRPr lang="en-GB"/>
          </a:p>
        </p:txBody>
      </p:sp>
    </p:spTree>
    <p:extLst>
      <p:ext uri="{BB962C8B-B14F-4D97-AF65-F5344CB8AC3E}">
        <p14:creationId xmlns:p14="http://schemas.microsoft.com/office/powerpoint/2010/main" val="39819698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72</a:t>
            </a:fld>
            <a:endParaRPr lang="en-GB"/>
          </a:p>
        </p:txBody>
      </p:sp>
    </p:spTree>
    <p:extLst>
      <p:ext uri="{BB962C8B-B14F-4D97-AF65-F5344CB8AC3E}">
        <p14:creationId xmlns:p14="http://schemas.microsoft.com/office/powerpoint/2010/main" val="26864768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73</a:t>
            </a:fld>
            <a:endParaRPr lang="en-GB"/>
          </a:p>
        </p:txBody>
      </p:sp>
    </p:spTree>
    <p:extLst>
      <p:ext uri="{BB962C8B-B14F-4D97-AF65-F5344CB8AC3E}">
        <p14:creationId xmlns:p14="http://schemas.microsoft.com/office/powerpoint/2010/main" val="16413811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74</a:t>
            </a:fld>
            <a:endParaRPr lang="en-GB"/>
          </a:p>
        </p:txBody>
      </p:sp>
    </p:spTree>
    <p:extLst>
      <p:ext uri="{BB962C8B-B14F-4D97-AF65-F5344CB8AC3E}">
        <p14:creationId xmlns:p14="http://schemas.microsoft.com/office/powerpoint/2010/main" val="834489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en-GB" sz="1200" b="0" i="0" kern="1200" dirty="0">
                <a:solidFill>
                  <a:schemeClr val="tx1"/>
                </a:solidFill>
                <a:effectLst/>
                <a:latin typeface="+mn-lt"/>
                <a:ea typeface="+mn-ea"/>
                <a:cs typeface="+mn-cs"/>
              </a:rPr>
              <a:t>J. </a:t>
            </a:r>
            <a:r>
              <a:rPr lang="en-GB" sz="1200" b="0" i="0" kern="1200" dirty="0" err="1">
                <a:solidFill>
                  <a:schemeClr val="tx1"/>
                </a:solidFill>
                <a:effectLst/>
                <a:latin typeface="+mn-lt"/>
                <a:ea typeface="+mn-ea"/>
                <a:cs typeface="+mn-cs"/>
              </a:rPr>
              <a:t>Lofi</a:t>
            </a:r>
            <a:r>
              <a:rPr lang="en-GB" sz="1200" b="0" i="0" kern="1200" dirty="0">
                <a:solidFill>
                  <a:schemeClr val="tx1"/>
                </a:solidFill>
                <a:effectLst/>
                <a:latin typeface="+mn-lt"/>
                <a:ea typeface="+mn-ea"/>
                <a:cs typeface="+mn-cs"/>
              </a:rPr>
              <a:t>, ECORD/IODP, (2016), </a:t>
            </a:r>
            <a:r>
              <a:rPr lang="en-GB" sz="1200" b="0" i="1" kern="1200" dirty="0">
                <a:solidFill>
                  <a:schemeClr val="tx1"/>
                </a:solidFill>
                <a:effectLst/>
                <a:latin typeface="+mn-lt"/>
                <a:ea typeface="+mn-ea"/>
                <a:cs typeface="+mn-cs"/>
              </a:rPr>
              <a:t>ESO personnel and scientists meet outside onboard L/B </a:t>
            </a:r>
            <a:r>
              <a:rPr lang="en-GB" sz="1200" b="0" i="1" kern="1200" dirty="0" err="1">
                <a:solidFill>
                  <a:schemeClr val="tx1"/>
                </a:solidFill>
                <a:effectLst/>
                <a:latin typeface="+mn-lt"/>
                <a:ea typeface="+mn-ea"/>
                <a:cs typeface="+mn-cs"/>
              </a:rPr>
              <a:t>Kayd</a:t>
            </a:r>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 [ONLINE]. Available at: </a:t>
            </a:r>
            <a:r>
              <a:rPr lang="en-GB" dirty="0">
                <a:hlinkClick r:id="rId3"/>
              </a:rPr>
              <a:t>https://www.ecord.org/website/wp-content/uploads/2018/08/364-life18.jpg?gid=33 </a:t>
            </a:r>
            <a:r>
              <a:rPr lang="en-GB" sz="1200" b="0" i="0" kern="1200" dirty="0">
                <a:solidFill>
                  <a:schemeClr val="tx1"/>
                </a:solidFill>
                <a:effectLst/>
                <a:latin typeface="+mn-lt"/>
                <a:ea typeface="+mn-ea"/>
                <a:cs typeface="+mn-cs"/>
              </a:rPr>
              <a:t>[Accessed 23 July 2020].</a:t>
            </a: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7</a:t>
            </a:fld>
            <a:endParaRPr lang="en-GB"/>
          </a:p>
        </p:txBody>
      </p:sp>
    </p:spTree>
    <p:extLst>
      <p:ext uri="{BB962C8B-B14F-4D97-AF65-F5344CB8AC3E}">
        <p14:creationId xmlns:p14="http://schemas.microsoft.com/office/powerpoint/2010/main" val="20591927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75</a:t>
            </a:fld>
            <a:endParaRPr lang="en-GB"/>
          </a:p>
        </p:txBody>
      </p:sp>
    </p:spTree>
    <p:extLst>
      <p:ext uri="{BB962C8B-B14F-4D97-AF65-F5344CB8AC3E}">
        <p14:creationId xmlns:p14="http://schemas.microsoft.com/office/powerpoint/2010/main" val="13952495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76</a:t>
            </a:fld>
            <a:endParaRPr lang="en-GB"/>
          </a:p>
        </p:txBody>
      </p:sp>
    </p:spTree>
    <p:extLst>
      <p:ext uri="{BB962C8B-B14F-4D97-AF65-F5344CB8AC3E}">
        <p14:creationId xmlns:p14="http://schemas.microsoft.com/office/powerpoint/2010/main" val="37043680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dirty="0"/>
              <a:t>CA Cook </a:t>
            </a:r>
            <a:r>
              <a:rPr lang="en-GB" i="1" dirty="0"/>
              <a:t>et al. JGS </a:t>
            </a:r>
            <a:r>
              <a:rPr lang="en-GB" b="1" dirty="0"/>
              <a:t>157</a:t>
            </a:r>
            <a:r>
              <a:rPr lang="en-GB" dirty="0"/>
              <a:t>, 1049-1064 (2000) doi:</a:t>
            </a:r>
            <a:r>
              <a:rPr lang="en-GB" sz="1200" b="0" i="0" u="none" strike="noStrike" kern="1200" dirty="0">
                <a:solidFill>
                  <a:schemeClr val="tx1"/>
                </a:solidFill>
                <a:effectLst/>
                <a:latin typeface="+mn-lt"/>
                <a:ea typeface="+mn-ea"/>
                <a:cs typeface="+mn-cs"/>
              </a:rPr>
              <a:t>10.1144/jgs.157.5.1049</a:t>
            </a:r>
            <a:endParaRPr lang="en-GB" sz="1200" b="0"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81</a:t>
            </a:fld>
            <a:endParaRPr lang="en-GB"/>
          </a:p>
        </p:txBody>
      </p:sp>
    </p:spTree>
    <p:extLst>
      <p:ext uri="{BB962C8B-B14F-4D97-AF65-F5344CB8AC3E}">
        <p14:creationId xmlns:p14="http://schemas.microsoft.com/office/powerpoint/2010/main" val="24986626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dirty="0"/>
              <a:t>CA Cook </a:t>
            </a:r>
            <a:r>
              <a:rPr lang="en-GB" i="1" dirty="0"/>
              <a:t>et al. JGS </a:t>
            </a:r>
            <a:r>
              <a:rPr lang="en-GB" b="1" dirty="0"/>
              <a:t>157</a:t>
            </a:r>
            <a:r>
              <a:rPr lang="en-GB" dirty="0"/>
              <a:t>, 1049-1064 (2000) doi:</a:t>
            </a:r>
            <a:r>
              <a:rPr lang="en-GB" sz="1200" b="0" i="0" u="none" strike="noStrike" kern="1200" dirty="0">
                <a:solidFill>
                  <a:schemeClr val="tx1"/>
                </a:solidFill>
                <a:effectLst/>
                <a:latin typeface="+mn-lt"/>
                <a:ea typeface="+mn-ea"/>
                <a:cs typeface="+mn-cs"/>
              </a:rPr>
              <a:t>10.1144/jgs.157.5.1049</a:t>
            </a:r>
            <a:endParaRPr lang="en-GB" sz="1200" b="0"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82</a:t>
            </a:fld>
            <a:endParaRPr lang="en-GB"/>
          </a:p>
        </p:txBody>
      </p:sp>
    </p:spTree>
    <p:extLst>
      <p:ext uri="{BB962C8B-B14F-4D97-AF65-F5344CB8AC3E}">
        <p14:creationId xmlns:p14="http://schemas.microsoft.com/office/powerpoint/2010/main" val="38631670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P.J. </a:t>
            </a:r>
            <a:r>
              <a:rPr lang="en-GB" dirty="0" err="1"/>
              <a:t>Hudleston</a:t>
            </a:r>
            <a:r>
              <a:rPr lang="en-GB" i="1" dirty="0"/>
              <a:t> JSG </a:t>
            </a:r>
            <a:r>
              <a:rPr lang="en-GB" b="1" dirty="0"/>
              <a:t>81</a:t>
            </a:r>
            <a:r>
              <a:rPr lang="en-GB" dirty="0"/>
              <a:t>, </a:t>
            </a:r>
            <a:r>
              <a:rPr lang="en-GB" sz="1200" b="0" i="0" kern="1200" dirty="0">
                <a:solidFill>
                  <a:schemeClr val="tx1"/>
                </a:solidFill>
                <a:effectLst/>
                <a:latin typeface="+mn-lt"/>
                <a:ea typeface="+mn-ea"/>
                <a:cs typeface="+mn-cs"/>
              </a:rPr>
              <a:t>1-27</a:t>
            </a:r>
            <a:r>
              <a:rPr lang="en-GB" dirty="0"/>
              <a:t> (2015) doi:</a:t>
            </a:r>
            <a:r>
              <a:rPr lang="en-GB" sz="1200" b="0" i="0" u="none" kern="1200" dirty="0">
                <a:solidFill>
                  <a:schemeClr val="tx1"/>
                </a:solidFill>
                <a:effectLst/>
                <a:latin typeface="+mn-lt"/>
                <a:ea typeface="+mn-ea"/>
                <a:cs typeface="+mn-cs"/>
              </a:rPr>
              <a:t>10.1016/j.jsg.2015.09.003</a:t>
            </a:r>
            <a:endParaRPr lang="en-GB" u="none" dirty="0"/>
          </a:p>
        </p:txBody>
      </p:sp>
      <p:sp>
        <p:nvSpPr>
          <p:cNvPr id="4" name="Slide Number Placeholder 3"/>
          <p:cNvSpPr>
            <a:spLocks noGrp="1"/>
          </p:cNvSpPr>
          <p:nvPr>
            <p:ph type="sldNum" sz="quarter" idx="5"/>
          </p:nvPr>
        </p:nvSpPr>
        <p:spPr/>
        <p:txBody>
          <a:bodyPr/>
          <a:lstStyle/>
          <a:p>
            <a:fld id="{B8E9139A-681F-4BF0-A57D-4E9EC03E99F5}" type="slidenum">
              <a:rPr lang="en-GB" smtClean="0"/>
              <a:t>83</a:t>
            </a:fld>
            <a:endParaRPr lang="en-GB"/>
          </a:p>
        </p:txBody>
      </p:sp>
    </p:spTree>
    <p:extLst>
      <p:ext uri="{BB962C8B-B14F-4D97-AF65-F5344CB8AC3E}">
        <p14:creationId xmlns:p14="http://schemas.microsoft.com/office/powerpoint/2010/main" val="15931493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David Etheridge, (2017), </a:t>
            </a:r>
            <a:r>
              <a:rPr lang="en-GB" sz="1200" b="0" i="1" kern="1200" dirty="0">
                <a:solidFill>
                  <a:schemeClr val="tx1"/>
                </a:solidFill>
                <a:effectLst/>
                <a:latin typeface="+mn-lt"/>
                <a:ea typeface="+mn-ea"/>
                <a:cs typeface="+mn-cs"/>
              </a:rPr>
              <a:t>Ice core sample </a:t>
            </a:r>
            <a:r>
              <a:rPr lang="en-GB" sz="1200" b="0" i="0" kern="1200" dirty="0">
                <a:solidFill>
                  <a:schemeClr val="tx1"/>
                </a:solidFill>
                <a:effectLst/>
                <a:latin typeface="+mn-lt"/>
                <a:ea typeface="+mn-ea"/>
                <a:cs typeface="+mn-cs"/>
              </a:rPr>
              <a:t>[ONLINE]. Available at: </a:t>
            </a:r>
            <a:r>
              <a:rPr lang="en-GB" dirty="0">
                <a:hlinkClick r:id="rId3"/>
              </a:rPr>
              <a:t>https://www.abc.net.au/news/2017-06-01/ice-core-sample/8579406?nw=0</a:t>
            </a:r>
            <a:r>
              <a:rPr lang="en-GB" sz="1200" b="0" i="0" kern="1200" dirty="0">
                <a:solidFill>
                  <a:schemeClr val="tx1"/>
                </a:solidFill>
                <a:effectLst/>
                <a:latin typeface="+mn-lt"/>
                <a:ea typeface="+mn-ea"/>
                <a:cs typeface="+mn-cs"/>
              </a:rPr>
              <a:t> [Accessed 13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85</a:t>
            </a:fld>
            <a:endParaRPr lang="en-GB"/>
          </a:p>
        </p:txBody>
      </p:sp>
    </p:spTree>
    <p:extLst>
      <p:ext uri="{BB962C8B-B14F-4D97-AF65-F5344CB8AC3E}">
        <p14:creationId xmlns:p14="http://schemas.microsoft.com/office/powerpoint/2010/main" val="1057951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Eric Wolff, (2020), </a:t>
            </a:r>
            <a:r>
              <a:rPr lang="en-GB" sz="1200" b="0" i="1" kern="1200" dirty="0">
                <a:solidFill>
                  <a:schemeClr val="tx1"/>
                </a:solidFill>
                <a:effectLst/>
                <a:latin typeface="+mn-lt"/>
                <a:ea typeface="+mn-ea"/>
                <a:cs typeface="+mn-cs"/>
              </a:rPr>
              <a:t>Jack, Helene and Mackenzie watch the screens of data as a strip of ice is melted.. </a:t>
            </a:r>
            <a:r>
              <a:rPr lang="en-GB" sz="1200" b="0" i="0" kern="1200" dirty="0">
                <a:solidFill>
                  <a:schemeClr val="tx1"/>
                </a:solidFill>
                <a:effectLst/>
                <a:latin typeface="+mn-lt"/>
                <a:ea typeface="+mn-ea"/>
                <a:cs typeface="+mn-cs"/>
              </a:rPr>
              <a:t>[ONLINE]. Available at: </a:t>
            </a:r>
            <a:r>
              <a:rPr lang="en-GB" dirty="0">
                <a:hlinkClick r:id="rId3"/>
              </a:rPr>
              <a:t>https://blog.esc.cam.ac.uk/?p=1561</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 [Accessed 15 July 2020].</a:t>
            </a:r>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86</a:t>
            </a:fld>
            <a:endParaRPr lang="en-GB"/>
          </a:p>
        </p:txBody>
      </p:sp>
    </p:spTree>
    <p:extLst>
      <p:ext uri="{BB962C8B-B14F-4D97-AF65-F5344CB8AC3E}">
        <p14:creationId xmlns:p14="http://schemas.microsoft.com/office/powerpoint/2010/main" val="39124626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Ken Rice, (2013), </a:t>
            </a:r>
            <a:r>
              <a:rPr lang="en-GB" sz="1200" b="0" i="1" kern="1200" dirty="0">
                <a:solidFill>
                  <a:schemeClr val="tx1"/>
                </a:solidFill>
                <a:effectLst/>
                <a:latin typeface="+mn-lt"/>
                <a:ea typeface="+mn-ea"/>
                <a:cs typeface="+mn-cs"/>
              </a:rPr>
              <a:t>Vostok ice core record showing temperature and carbon dioxide concentrations for the last 420000 years. </a:t>
            </a:r>
            <a:r>
              <a:rPr lang="en-GB" sz="1200" b="0" i="0" kern="1200" dirty="0">
                <a:solidFill>
                  <a:schemeClr val="tx1"/>
                </a:solidFill>
                <a:effectLst/>
                <a:latin typeface="+mn-lt"/>
                <a:ea typeface="+mn-ea"/>
                <a:cs typeface="+mn-cs"/>
              </a:rPr>
              <a:t>[ONLINE]. Available at: </a:t>
            </a:r>
            <a:r>
              <a:rPr lang="en-GB" dirty="0">
                <a:hlinkClick r:id="rId3"/>
              </a:rPr>
              <a:t>https://andthentheresphysics.files.wordpress.com/2013/05/vostok-temp-vs-co2.gif</a:t>
            </a:r>
            <a:r>
              <a:rPr lang="en-GB" sz="1200" b="0" i="0" kern="1200" dirty="0">
                <a:solidFill>
                  <a:schemeClr val="tx1"/>
                </a:solidFill>
                <a:effectLst/>
                <a:latin typeface="+mn-lt"/>
                <a:ea typeface="+mn-ea"/>
                <a:cs typeface="+mn-cs"/>
              </a:rPr>
              <a:t> [Accessed 13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87</a:t>
            </a:fld>
            <a:endParaRPr lang="en-GB"/>
          </a:p>
        </p:txBody>
      </p:sp>
    </p:spTree>
    <p:extLst>
      <p:ext uri="{BB962C8B-B14F-4D97-AF65-F5344CB8AC3E}">
        <p14:creationId xmlns:p14="http://schemas.microsoft.com/office/powerpoint/2010/main" val="7056978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Julie Ramsden, (2019), </a:t>
            </a:r>
            <a:r>
              <a:rPr lang="en-GB" sz="1200" b="0" i="1" kern="1200" dirty="0">
                <a:solidFill>
                  <a:schemeClr val="tx1"/>
                </a:solidFill>
                <a:effectLst/>
                <a:latin typeface="+mn-lt"/>
                <a:ea typeface="+mn-ea"/>
                <a:cs typeface="+mn-cs"/>
              </a:rPr>
              <a:t>Earth's magnetic fields are created by a combination of rotation and convection currents in the molten outer core. </a:t>
            </a:r>
            <a:r>
              <a:rPr lang="en-GB" sz="1200" b="0" i="0" kern="1200" dirty="0">
                <a:solidFill>
                  <a:schemeClr val="tx1"/>
                </a:solidFill>
                <a:effectLst/>
                <a:latin typeface="+mn-lt"/>
                <a:ea typeface="+mn-ea"/>
                <a:cs typeface="+mn-cs"/>
              </a:rPr>
              <a:t>[ONLINE]. Available at: </a:t>
            </a:r>
            <a:r>
              <a:rPr lang="en-GB" dirty="0">
                <a:hlinkClick r:id="rId3"/>
              </a:rPr>
              <a:t>https://www.abc.net.au/news/science/2019-01-25/earths-magnetic-poles-are-moving-but-dont-flip-out/10727276</a:t>
            </a:r>
            <a:r>
              <a:rPr lang="en-GB" sz="1200" b="0" i="0" kern="1200" dirty="0">
                <a:solidFill>
                  <a:schemeClr val="tx1"/>
                </a:solidFill>
                <a:effectLst/>
                <a:latin typeface="+mn-lt"/>
                <a:ea typeface="+mn-ea"/>
                <a:cs typeface="+mn-cs"/>
              </a:rPr>
              <a:t> [Accessed 21 July 2020].</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Convection causes transport of heat from inside to outside of Earth (cools the inside – is this important in making the outer core convect and produce the magnetic field</a:t>
            </a: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92</a:t>
            </a:fld>
            <a:endParaRPr lang="en-GB"/>
          </a:p>
        </p:txBody>
      </p:sp>
    </p:spTree>
    <p:extLst>
      <p:ext uri="{BB962C8B-B14F-4D97-AF65-F5344CB8AC3E}">
        <p14:creationId xmlns:p14="http://schemas.microsoft.com/office/powerpoint/2010/main" val="41345049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RAF-YYC, (2009), </a:t>
            </a:r>
            <a:r>
              <a:rPr lang="en-GB" sz="1200" b="0" i="1" kern="1200" dirty="0" err="1">
                <a:solidFill>
                  <a:schemeClr val="tx1"/>
                </a:solidFill>
                <a:effectLst/>
                <a:latin typeface="+mn-lt"/>
                <a:ea typeface="+mn-ea"/>
                <a:cs typeface="+mn-cs"/>
              </a:rPr>
              <a:t>Amblyrhynchus</a:t>
            </a:r>
            <a:r>
              <a:rPr lang="en-GB" sz="1200" b="0" i="1" kern="1200" dirty="0">
                <a:solidFill>
                  <a:schemeClr val="tx1"/>
                </a:solidFill>
                <a:effectLst/>
                <a:latin typeface="+mn-lt"/>
                <a:ea typeface="+mn-ea"/>
                <a:cs typeface="+mn-cs"/>
              </a:rPr>
              <a:t> </a:t>
            </a:r>
            <a:r>
              <a:rPr lang="en-GB" sz="1200" b="0" i="1" kern="1200" dirty="0" err="1">
                <a:solidFill>
                  <a:schemeClr val="tx1"/>
                </a:solidFill>
                <a:effectLst/>
                <a:latin typeface="+mn-lt"/>
                <a:ea typeface="+mn-ea"/>
                <a:cs typeface="+mn-cs"/>
              </a:rPr>
              <a:t>cristatus</a:t>
            </a:r>
            <a:r>
              <a:rPr lang="en-GB" sz="1200" b="0" i="1" kern="120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[ONLINE]. Available at: </a:t>
            </a:r>
            <a:r>
              <a:rPr lang="en-GB" dirty="0">
                <a:hlinkClick r:id="rId3"/>
              </a:rPr>
              <a:t>https://commons.wikimedia.org/wiki/File:Amblyrhynchus_cristatus_(3838137696).jpg </a:t>
            </a:r>
            <a:r>
              <a:rPr lang="en-GB" sz="1200" b="0" i="0" kern="1200" dirty="0">
                <a:solidFill>
                  <a:schemeClr val="tx1"/>
                </a:solidFill>
                <a:effectLst/>
                <a:latin typeface="+mn-lt"/>
                <a:ea typeface="+mn-ea"/>
                <a:cs typeface="+mn-cs"/>
              </a:rPr>
              <a:t>[Accessed 21 July 2020].</a:t>
            </a:r>
            <a:endParaRPr lang="en-GB" dirty="0"/>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The timing of subaerial volcanism [above the Galapagos plume] appears to coincide with the diversification of species now found on Galápagos, including marine and land iguanas.</a:t>
            </a:r>
          </a:p>
          <a:p>
            <a:r>
              <a:rPr lang="en-GB" sz="1200" b="0" i="0" kern="1200" dirty="0">
                <a:solidFill>
                  <a:schemeClr val="tx1"/>
                </a:solidFill>
                <a:effectLst/>
                <a:latin typeface="+mn-lt"/>
                <a:ea typeface="+mn-ea"/>
                <a:cs typeface="+mn-cs"/>
              </a:rPr>
              <a:t>People are looking into assessing how the timing of the emergence of seamounts, and marine to land transitions, relate to the diversification of species.</a:t>
            </a: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93</a:t>
            </a:fld>
            <a:endParaRPr lang="en-GB"/>
          </a:p>
        </p:txBody>
      </p:sp>
    </p:spTree>
    <p:extLst>
      <p:ext uri="{BB962C8B-B14F-4D97-AF65-F5344CB8AC3E}">
        <p14:creationId xmlns:p14="http://schemas.microsoft.com/office/powerpoint/2010/main" val="1758827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effectLst/>
              </a:rPr>
              <a:t>E. Le Ber, ECORD/IODP</a:t>
            </a:r>
            <a:r>
              <a:rPr lang="en-GB" sz="1200" b="0" i="0" kern="1200" dirty="0">
                <a:solidFill>
                  <a:schemeClr val="tx1"/>
                </a:solidFill>
                <a:effectLst/>
                <a:latin typeface="+mn-lt"/>
                <a:ea typeface="+mn-ea"/>
                <a:cs typeface="+mn-cs"/>
              </a:rPr>
              <a:t>, (2016), </a:t>
            </a:r>
            <a:r>
              <a:rPr lang="en-GB" sz="1200" b="0" i="1" kern="1200" dirty="0">
                <a:solidFill>
                  <a:schemeClr val="tx1"/>
                </a:solidFill>
                <a:effectLst/>
                <a:latin typeface="+mn-lt"/>
                <a:ea typeface="+mn-ea"/>
                <a:cs typeface="+mn-cs"/>
              </a:rPr>
              <a:t>Holger Kuhlmann (Core Curator) and Liga Perez-Cruz (Offshore Geochemist) at work in the curation lab</a:t>
            </a:r>
            <a:r>
              <a:rPr lang="en-GB" sz="1200" b="0" i="0" kern="1200" dirty="0">
                <a:solidFill>
                  <a:schemeClr val="tx1"/>
                </a:solidFill>
                <a:effectLst/>
                <a:latin typeface="+mn-lt"/>
                <a:ea typeface="+mn-ea"/>
                <a:cs typeface="+mn-cs"/>
              </a:rPr>
              <a:t> [ONLINE]. Available at: </a:t>
            </a:r>
            <a:r>
              <a:rPr lang="en-GB" dirty="0">
                <a:hlinkClick r:id="rId3"/>
              </a:rPr>
              <a:t>https://www.ecord.org/website/wp-content/uploads/2018/08/364-life8.jpg?gid=33 </a:t>
            </a:r>
            <a:r>
              <a:rPr lang="en-GB" sz="1200" b="0" i="0" kern="1200" dirty="0">
                <a:solidFill>
                  <a:schemeClr val="tx1"/>
                </a:solidFill>
                <a:effectLst/>
                <a:latin typeface="+mn-lt"/>
                <a:ea typeface="+mn-ea"/>
                <a:cs typeface="+mn-cs"/>
              </a:rPr>
              <a:t>[Accessed 23 July 2020].</a:t>
            </a:r>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8</a:t>
            </a:fld>
            <a:endParaRPr lang="en-GB"/>
          </a:p>
        </p:txBody>
      </p:sp>
    </p:spTree>
    <p:extLst>
      <p:ext uri="{BB962C8B-B14F-4D97-AF65-F5344CB8AC3E}">
        <p14:creationId xmlns:p14="http://schemas.microsoft.com/office/powerpoint/2010/main" val="35902661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DLR/NASA/JPL, (2016), </a:t>
            </a:r>
            <a:r>
              <a:rPr lang="en-GB" sz="1200" b="0" i="1" kern="1200" dirty="0" err="1">
                <a:solidFill>
                  <a:schemeClr val="tx1"/>
                </a:solidFill>
                <a:effectLst/>
                <a:latin typeface="+mn-lt"/>
                <a:ea typeface="+mn-ea"/>
                <a:cs typeface="+mn-cs"/>
              </a:rPr>
              <a:t>ConvectionPattern_InSight</a:t>
            </a:r>
            <a:r>
              <a:rPr lang="en-GB" sz="1200" b="0" i="1" kern="120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[ONLINE]. Available at: </a:t>
            </a:r>
            <a:r>
              <a:rPr lang="en-GB" dirty="0">
                <a:hlinkClick r:id="rId3"/>
              </a:rPr>
              <a:t>https://www.dlr.de/dlr/Portaldata/1/Resources/portal_bilder/2016/2016_4/ConvectionPattern_InSight.jpg </a:t>
            </a:r>
            <a:r>
              <a:rPr lang="en-GB" sz="1200" b="0" i="0" kern="1200" dirty="0">
                <a:solidFill>
                  <a:schemeClr val="tx1"/>
                </a:solidFill>
                <a:effectLst/>
                <a:latin typeface="+mn-lt"/>
                <a:ea typeface="+mn-ea"/>
                <a:cs typeface="+mn-cs"/>
              </a:rPr>
              <a:t>[Accessed 21 July 2020].</a:t>
            </a:r>
            <a:endParaRPr lang="en-GB" dirty="0"/>
          </a:p>
          <a:p>
            <a:endParaRPr lang="en-GB" dirty="0"/>
          </a:p>
          <a:p>
            <a:endParaRPr lang="en-GB" dirty="0"/>
          </a:p>
          <a:p>
            <a:r>
              <a:rPr lang="en-GB" dirty="0"/>
              <a:t>Understand how other planets convect and transfer heat e.g. Mars and Venus have no plate tectonics, but volcanoes – they still convect, just in a different way to the Earth. We can estimate this by looking at their surface topography. We can't understand other planets (where we have EVEN LESS information), until we understand Earth. (All we can do it make computational models of Mars and Venus...)</a:t>
            </a:r>
          </a:p>
        </p:txBody>
      </p:sp>
      <p:sp>
        <p:nvSpPr>
          <p:cNvPr id="4" name="Slide Number Placeholder 3"/>
          <p:cNvSpPr>
            <a:spLocks noGrp="1"/>
          </p:cNvSpPr>
          <p:nvPr>
            <p:ph type="sldNum" sz="quarter" idx="5"/>
          </p:nvPr>
        </p:nvSpPr>
        <p:spPr/>
        <p:txBody>
          <a:bodyPr/>
          <a:lstStyle/>
          <a:p>
            <a:fld id="{B8E9139A-681F-4BF0-A57D-4E9EC03E99F5}" type="slidenum">
              <a:rPr lang="en-GB" smtClean="0"/>
              <a:t>94</a:t>
            </a:fld>
            <a:endParaRPr lang="en-GB"/>
          </a:p>
        </p:txBody>
      </p:sp>
    </p:spTree>
    <p:extLst>
      <p:ext uri="{BB962C8B-B14F-4D97-AF65-F5344CB8AC3E}">
        <p14:creationId xmlns:p14="http://schemas.microsoft.com/office/powerpoint/2010/main" val="11437401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105</a:t>
            </a:fld>
            <a:endParaRPr lang="en-GB"/>
          </a:p>
        </p:txBody>
      </p:sp>
    </p:spTree>
    <p:extLst>
      <p:ext uri="{BB962C8B-B14F-4D97-AF65-F5344CB8AC3E}">
        <p14:creationId xmlns:p14="http://schemas.microsoft.com/office/powerpoint/2010/main" val="29894787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106</a:t>
            </a:fld>
            <a:endParaRPr lang="en-GB"/>
          </a:p>
        </p:txBody>
      </p:sp>
    </p:spTree>
    <p:extLst>
      <p:ext uri="{BB962C8B-B14F-4D97-AF65-F5344CB8AC3E}">
        <p14:creationId xmlns:p14="http://schemas.microsoft.com/office/powerpoint/2010/main" val="768367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Isobel Rowell, (2020), </a:t>
            </a:r>
            <a:r>
              <a:rPr lang="en-GB" sz="1200" b="0" i="1" kern="1200" dirty="0">
                <a:solidFill>
                  <a:schemeClr val="tx1"/>
                </a:solidFill>
                <a:effectLst/>
                <a:latin typeface="+mn-lt"/>
                <a:ea typeface="+mn-ea"/>
                <a:cs typeface="+mn-cs"/>
              </a:rPr>
              <a:t>The Sherman Island field camp on a sunny day.</a:t>
            </a:r>
            <a:r>
              <a:rPr lang="en-GB" sz="1200" b="0" i="0" kern="1200" dirty="0">
                <a:solidFill>
                  <a:schemeClr val="tx1"/>
                </a:solidFill>
                <a:effectLst/>
                <a:latin typeface="+mn-lt"/>
                <a:ea typeface="+mn-ea"/>
                <a:cs typeface="+mn-cs"/>
              </a:rPr>
              <a:t> [ONLINE]. Available at: </a:t>
            </a:r>
            <a:r>
              <a:rPr lang="en-GB" dirty="0">
                <a:hlinkClick r:id="rId3"/>
              </a:rPr>
              <a:t>https://blog.esc.cam.ac.uk/?p=1653</a:t>
            </a:r>
            <a:r>
              <a:rPr lang="en-GB" sz="1200" b="0" i="0" kern="1200" dirty="0">
                <a:solidFill>
                  <a:schemeClr val="tx1"/>
                </a:solidFill>
                <a:effectLst/>
                <a:latin typeface="+mn-lt"/>
                <a:ea typeface="+mn-ea"/>
                <a:cs typeface="+mn-cs"/>
              </a:rPr>
              <a:t> [Accessed 15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9</a:t>
            </a:fld>
            <a:endParaRPr lang="en-GB"/>
          </a:p>
        </p:txBody>
      </p:sp>
    </p:spTree>
    <p:extLst>
      <p:ext uri="{BB962C8B-B14F-4D97-AF65-F5344CB8AC3E}">
        <p14:creationId xmlns:p14="http://schemas.microsoft.com/office/powerpoint/2010/main" val="1970928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ESA/ATG </a:t>
            </a:r>
            <a:r>
              <a:rPr lang="en-GB" sz="1200" b="0" i="0" kern="1200" dirty="0" err="1">
                <a:solidFill>
                  <a:schemeClr val="tx1"/>
                </a:solidFill>
                <a:effectLst/>
                <a:latin typeface="+mn-lt"/>
                <a:ea typeface="+mn-ea"/>
                <a:cs typeface="+mn-cs"/>
              </a:rPr>
              <a:t>medialab</a:t>
            </a:r>
            <a:r>
              <a:rPr lang="en-GB" sz="1200" b="0" i="0" kern="1200" dirty="0">
                <a:solidFill>
                  <a:schemeClr val="tx1"/>
                </a:solidFill>
                <a:effectLst/>
                <a:latin typeface="+mn-lt"/>
                <a:ea typeface="+mn-ea"/>
                <a:cs typeface="+mn-cs"/>
              </a:rPr>
              <a:t>, (2016), </a:t>
            </a:r>
            <a:r>
              <a:rPr lang="en-GB" sz="1200" b="0" i="1" kern="1200" dirty="0">
                <a:solidFill>
                  <a:schemeClr val="tx1"/>
                </a:solidFill>
                <a:effectLst/>
                <a:latin typeface="+mn-lt"/>
                <a:ea typeface="+mn-ea"/>
                <a:cs typeface="+mn-cs"/>
              </a:rPr>
              <a:t>2017 Sentinel-1B release into orbit</a:t>
            </a:r>
            <a:r>
              <a:rPr lang="en-GB" sz="1200" b="0" i="0" kern="1200" dirty="0">
                <a:solidFill>
                  <a:schemeClr val="tx1"/>
                </a:solidFill>
                <a:effectLst/>
                <a:latin typeface="+mn-lt"/>
                <a:ea typeface="+mn-ea"/>
                <a:cs typeface="+mn-cs"/>
              </a:rPr>
              <a:t> [ONLINE]. Available at: </a:t>
            </a:r>
            <a:r>
              <a:rPr lang="en-GB" dirty="0">
                <a:hlinkClick r:id="rId3"/>
              </a:rPr>
              <a:t>http://www.esa.int/ESA_Multimedia/Images/2016/04/Sentinel-1B_release_into_orbit</a:t>
            </a:r>
            <a:r>
              <a:rPr lang="en-GB" sz="1200" b="0" i="0" kern="1200" dirty="0">
                <a:solidFill>
                  <a:schemeClr val="tx1"/>
                </a:solidFill>
                <a:effectLst/>
                <a:latin typeface="+mn-lt"/>
                <a:ea typeface="+mn-ea"/>
                <a:cs typeface="+mn-cs"/>
              </a:rPr>
              <a:t> [Accessed 14 July 2020].</a:t>
            </a:r>
            <a:endParaRPr lang="en-GB" dirty="0"/>
          </a:p>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10</a:t>
            </a:fld>
            <a:endParaRPr lang="en-GB"/>
          </a:p>
        </p:txBody>
      </p:sp>
    </p:spTree>
    <p:extLst>
      <p:ext uri="{BB962C8B-B14F-4D97-AF65-F5344CB8AC3E}">
        <p14:creationId xmlns:p14="http://schemas.microsoft.com/office/powerpoint/2010/main" val="3824762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E9139A-681F-4BF0-A57D-4E9EC03E99F5}" type="slidenum">
              <a:rPr lang="en-GB" smtClean="0"/>
              <a:t>11</a:t>
            </a:fld>
            <a:endParaRPr lang="en-GB"/>
          </a:p>
        </p:txBody>
      </p:sp>
    </p:spTree>
    <p:extLst>
      <p:ext uri="{BB962C8B-B14F-4D97-AF65-F5344CB8AC3E}">
        <p14:creationId xmlns:p14="http://schemas.microsoft.com/office/powerpoint/2010/main" val="4234037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(left): Photo with thanks to Natalie Forrest, </a:t>
            </a:r>
            <a:r>
              <a:rPr lang="en-GB" dirty="0" err="1"/>
              <a:t>Friso</a:t>
            </a:r>
            <a:r>
              <a:rPr lang="en-GB" dirty="0"/>
              <a:t> de Graaf, and Ben Tindal.</a:t>
            </a:r>
          </a:p>
        </p:txBody>
      </p:sp>
      <p:sp>
        <p:nvSpPr>
          <p:cNvPr id="4" name="Slide Number Placeholder 3"/>
          <p:cNvSpPr>
            <a:spLocks noGrp="1"/>
          </p:cNvSpPr>
          <p:nvPr>
            <p:ph type="sldNum" sz="quarter" idx="5"/>
          </p:nvPr>
        </p:nvSpPr>
        <p:spPr/>
        <p:txBody>
          <a:bodyPr/>
          <a:lstStyle/>
          <a:p>
            <a:fld id="{B8E9139A-681F-4BF0-A57D-4E9EC03E99F5}" type="slidenum">
              <a:rPr lang="en-GB" smtClean="0"/>
              <a:t>12</a:t>
            </a:fld>
            <a:endParaRPr lang="en-GB"/>
          </a:p>
        </p:txBody>
      </p:sp>
    </p:spTree>
    <p:extLst>
      <p:ext uri="{BB962C8B-B14F-4D97-AF65-F5344CB8AC3E}">
        <p14:creationId xmlns:p14="http://schemas.microsoft.com/office/powerpoint/2010/main" val="3844213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310074-76BF-416B-9357-D09E39E5A030}" type="datetimeFigureOut">
              <a:rPr lang="en-GB" smtClean="0"/>
              <a:t>03/08/2020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139329379"/>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310074-76BF-416B-9357-D09E39E5A030}" type="datetimeFigureOut">
              <a:rPr lang="en-GB" smtClean="0"/>
              <a:t>03/08/2020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2743404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310074-76BF-416B-9357-D09E39E5A030}" type="datetimeFigureOut">
              <a:rPr lang="en-GB" smtClean="0"/>
              <a:t>03/08/2020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3630113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310074-76BF-416B-9357-D09E39E5A030}" type="datetimeFigureOut">
              <a:rPr lang="en-GB" smtClean="0"/>
              <a:t>03/08/2020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3039122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E310074-76BF-416B-9357-D09E39E5A030}" type="datetimeFigureOut">
              <a:rPr lang="en-GB" smtClean="0"/>
              <a:t>03/08/2020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50350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E310074-76BF-416B-9357-D09E39E5A030}" type="datetimeFigureOut">
              <a:rPr lang="en-GB" smtClean="0"/>
              <a:t>03/08/2020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2979148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E310074-76BF-416B-9357-D09E39E5A030}" type="datetimeFigureOut">
              <a:rPr lang="en-GB" smtClean="0"/>
              <a:t>03/08/2020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2627438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E310074-76BF-416B-9357-D09E39E5A030}" type="datetimeFigureOut">
              <a:rPr lang="en-GB" smtClean="0"/>
              <a:t>03/08/2020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3748126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310074-76BF-416B-9357-D09E39E5A030}" type="datetimeFigureOut">
              <a:rPr lang="en-GB" smtClean="0"/>
              <a:t>03/08/2020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3179059522"/>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310074-76BF-416B-9357-D09E39E5A030}" type="datetimeFigureOut">
              <a:rPr lang="en-GB" smtClean="0"/>
              <a:t>03/08/2020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1046163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310074-76BF-416B-9357-D09E39E5A030}" type="datetimeFigureOut">
              <a:rPr lang="en-GB" smtClean="0"/>
              <a:t>03/08/2020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A6500A-A04B-4B76-8D6F-6B3BE6B613CC}" type="slidenum">
              <a:rPr lang="en-GB" smtClean="0"/>
              <a:t>‹#›</a:t>
            </a:fld>
            <a:endParaRPr lang="en-GB"/>
          </a:p>
        </p:txBody>
      </p:sp>
    </p:spTree>
    <p:extLst>
      <p:ext uri="{BB962C8B-B14F-4D97-AF65-F5344CB8AC3E}">
        <p14:creationId xmlns:p14="http://schemas.microsoft.com/office/powerpoint/2010/main" val="2321038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10074-76BF-416B-9357-D09E39E5A030}" type="datetimeFigureOut">
              <a:rPr lang="en-GB" smtClean="0"/>
              <a:t>03/08/2020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A6500A-A04B-4B76-8D6F-6B3BE6B613CC}" type="slidenum">
              <a:rPr lang="en-GB" smtClean="0"/>
              <a:t>‹#›</a:t>
            </a:fld>
            <a:endParaRPr lang="en-GB"/>
          </a:p>
        </p:txBody>
      </p:sp>
    </p:spTree>
    <p:extLst>
      <p:ext uri="{BB962C8B-B14F-4D97-AF65-F5344CB8AC3E}">
        <p14:creationId xmlns:p14="http://schemas.microsoft.com/office/powerpoint/2010/main" val="4232848268"/>
      </p:ext>
    </p:extLst>
  </p:cSld>
  <p:clrMap bg1="lt1" tx1="dk1" bg2="lt2" tx2="dk2" accent1="accent1" accent2="accent2" accent3="accent3" accent4="accent4" accent5="accent5" accent6="accent6" hlink="hlink" folHlink="folHlink"/>
  <p:sldLayoutIdLst>
    <p:sldLayoutId id="2147484092" r:id="rId1"/>
    <p:sldLayoutId id="2147484093" r:id="rId2"/>
    <p:sldLayoutId id="2147484094" r:id="rId3"/>
    <p:sldLayoutId id="2147484095" r:id="rId4"/>
    <p:sldLayoutId id="2147484096" r:id="rId5"/>
    <p:sldLayoutId id="2147484097" r:id="rId6"/>
    <p:sldLayoutId id="2147484098" r:id="rId7"/>
    <p:sldLayoutId id="2147484099" r:id="rId8"/>
    <p:sldLayoutId id="2147484100" r:id="rId9"/>
    <p:sldLayoutId id="2147484101" r:id="rId10"/>
    <p:sldLayoutId id="21474841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microsoft.com/office/2007/relationships/hdphoto" Target="../media/hdphoto11.wdp"/></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video" Target="https://player.vimeo.com/video/281326035?app_id=122963" TargetMode="External"/><Relationship Id="rId4" Type="http://schemas.openxmlformats.org/officeDocument/2006/relationships/image" Target="../media/image86.jpeg"/></Relationships>
</file>

<file path=ppt/slides/_rels/slide10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7.xml"/><Relationship Id="rId1" Type="http://schemas.openxmlformats.org/officeDocument/2006/relationships/video" Target="https://www.youtube.com/embed/o_ulu-N-7KU?feature=oembed"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41.xml.rels><?xml version="1.0" encoding="UTF-8" standalone="yes"?>
<Relationships xmlns="http://schemas.openxmlformats.org/package/2006/relationships"><Relationship Id="rId2" Type="http://schemas.openxmlformats.org/officeDocument/2006/relationships/hyperlink" Target="https://earthquake.usgs.gov/earthquakes/map/#%7B%22autoUpdate%22%3A%5B%22autoUpdate%22%5D%2C%22basemap%22%3A%22terrain%22%2C%22feed%22%3A%2230day_m25%22%2C%22listFormat%22%3A%22default%22%2C%22mapposition%22%3A%5B%5B-73.6277887933994%2C-69.9609375%5D%2C%5B73.62778879339942%2C470.03906249999994%5D%5D%2C%22overlays%22%3A%5B%22plates%22%5D%2C%22restrictListToMap%22%3A%5B%22restrictListToMap%22%5D%2C%22search%22%3Anull%2C%22sort%22%3A%22newest%22%2C%22timezone%22%3A%22local%22%2C%22viewModes%22%3A%5B%22map%22%5D%2C%22event%22%3Anull%7D" TargetMode="Externa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hyperlink" Target="https://global.shakemovie.princeton.edu/event.jsp"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microsoft.com/office/2007/relationships/hdphoto" Target="../media/hdphoto3.wdp"/></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microsoft.com/office/2007/relationships/hdphoto" Target="../media/hdphoto4.wdp"/></Relationships>
</file>

<file path=ppt/slides/_rels/slide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microsoft.com/office/2007/relationships/hdphoto" Target="../media/hdphoto5.wdp"/></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video" Target="https://www.youtube.com/embed/888nbjvkNts?feature=oembed" TargetMode="External"/><Relationship Id="rId4" Type="http://schemas.openxmlformats.org/officeDocument/2006/relationships/image" Target="../media/image55.jpeg"/></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microsoft.com/office/2007/relationships/hdphoto" Target="../media/hdphoto6.wdp"/></Relationships>
</file>

<file path=ppt/slides/_rels/slide6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microsoft.com/office/2007/relationships/hdphoto" Target="../media/hdphoto7.wdp"/></Relationships>
</file>

<file path=ppt/slides/_rels/slide7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8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EF3BAB7-CEFD-476D-92E7-03A7EC257FEC}"/>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6" name="Picture 5" descr="A picture containing indoor, table, white, photo&#10;&#10;Description automatically generated">
            <a:extLst>
              <a:ext uri="{FF2B5EF4-FFF2-40B4-BE49-F238E27FC236}">
                <a16:creationId xmlns:a16="http://schemas.microsoft.com/office/drawing/2014/main" id="{AC0BFCD7-C6A5-4141-B0D5-1C88D0146A25}"/>
              </a:ext>
            </a:extLst>
          </p:cNvPr>
          <p:cNvPicPr>
            <a:picLocks noChangeAspect="1"/>
          </p:cNvPicPr>
          <p:nvPr/>
        </p:nvPicPr>
        <p:blipFill rotWithShape="1">
          <a:blip r:embed="rId3">
            <a:alphaModFix amt="60000"/>
            <a:duotone>
              <a:prstClr val="black"/>
              <a:schemeClr val="accent4">
                <a:tint val="45000"/>
                <a:satMod val="400000"/>
              </a:schemeClr>
            </a:duotone>
            <a:extLst>
              <a:ext uri="{28A0092B-C50C-407E-A947-70E740481C1C}">
                <a14:useLocalDpi xmlns:a14="http://schemas.microsoft.com/office/drawing/2010/main" val="0"/>
              </a:ext>
            </a:extLst>
          </a:blip>
          <a:srcRect/>
          <a:stretch/>
        </p:blipFill>
        <p:spPr>
          <a:xfrm>
            <a:off x="-3049" y="607643"/>
            <a:ext cx="12195050" cy="5642714"/>
          </a:xfrm>
          <a:prstGeom prst="rect">
            <a:avLst/>
          </a:prstGeom>
        </p:spPr>
      </p:pic>
      <p:sp>
        <p:nvSpPr>
          <p:cNvPr id="4" name="Title 3">
            <a:extLst>
              <a:ext uri="{FF2B5EF4-FFF2-40B4-BE49-F238E27FC236}">
                <a16:creationId xmlns:a16="http://schemas.microsoft.com/office/drawing/2014/main" id="{60D1A0DF-B749-4362-8087-BD2A28D22AB8}"/>
              </a:ext>
            </a:extLst>
          </p:cNvPr>
          <p:cNvSpPr>
            <a:spLocks noGrp="1"/>
          </p:cNvSpPr>
          <p:nvPr>
            <p:ph type="title"/>
          </p:nvPr>
        </p:nvSpPr>
        <p:spPr>
          <a:xfrm>
            <a:off x="1198181" y="1122362"/>
            <a:ext cx="9795637" cy="4879427"/>
          </a:xfrm>
        </p:spPr>
        <p:txBody>
          <a:bodyPr vert="horz" lIns="91440" tIns="45720" rIns="91440" bIns="45720" rtlCol="0" anchor="b">
            <a:normAutofit/>
          </a:bodyPr>
          <a:lstStyle/>
          <a:p>
            <a:pPr algn="ctr"/>
            <a:r>
              <a:rPr lang="en-US" sz="5400" b="1" dirty="0">
                <a:solidFill>
                  <a:srgbClr val="FFFFFF"/>
                </a:solidFill>
                <a:latin typeface="Hero Handwriting" panose="02000503000000000000" pitchFamily="2" charset="0"/>
              </a:rPr>
              <a:t>Have a play with the silly putty and then talk in groups about its material properties. How does it behave on different timescales? Is it a solid, a fluid, both, or something else?</a:t>
            </a:r>
          </a:p>
        </p:txBody>
      </p:sp>
    </p:spTree>
    <p:extLst>
      <p:ext uri="{BB962C8B-B14F-4D97-AF65-F5344CB8AC3E}">
        <p14:creationId xmlns:p14="http://schemas.microsoft.com/office/powerpoint/2010/main" val="3851360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ransport, snow, truck, sitting&#10;&#10;Description automatically generated">
            <a:extLst>
              <a:ext uri="{FF2B5EF4-FFF2-40B4-BE49-F238E27FC236}">
                <a16:creationId xmlns:a16="http://schemas.microsoft.com/office/drawing/2014/main" id="{87C5007D-0D99-46D3-99C2-0F3D3FF4B7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6584" cy="6858000"/>
          </a:xfrm>
          <a:prstGeom prst="rect">
            <a:avLst/>
          </a:prstGeom>
        </p:spPr>
      </p:pic>
    </p:spTree>
    <p:extLst>
      <p:ext uri="{BB962C8B-B14F-4D97-AF65-F5344CB8AC3E}">
        <p14:creationId xmlns:p14="http://schemas.microsoft.com/office/powerpoint/2010/main" val="73308050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dirty="0">
                <a:latin typeface="Hero Handwriting" panose="02000503000000000000" pitchFamily="2" charset="0"/>
              </a:rPr>
              <a:t>What have we learned?</a:t>
            </a: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694945" y="3029353"/>
            <a:ext cx="4085938" cy="3364614"/>
          </a:xfrm>
        </p:spPr>
        <p:txBody>
          <a:bodyPr vert="horz" lIns="91440" tIns="45720" rIns="91440" bIns="45720" rtlCol="0">
            <a:normAutofit/>
          </a:bodyPr>
          <a:lstStyle/>
          <a:p>
            <a:pPr marL="0" indent="0">
              <a:buNone/>
            </a:pPr>
            <a:r>
              <a:rPr lang="en-GB" sz="3200" dirty="0"/>
              <a:t>The </a:t>
            </a:r>
            <a:r>
              <a:rPr lang="en-GB" sz="3200" b="1" dirty="0"/>
              <a:t>mantle</a:t>
            </a:r>
            <a:r>
              <a:rPr lang="en-GB" sz="3200" dirty="0"/>
              <a:t> is solid (and green)! It is made from </a:t>
            </a:r>
            <a:r>
              <a:rPr lang="en-GB" sz="3200" b="1" dirty="0"/>
              <a:t>peridotite</a:t>
            </a:r>
            <a:r>
              <a:rPr lang="en-GB" sz="3200" dirty="0"/>
              <a:t>.</a:t>
            </a:r>
          </a:p>
        </p:txBody>
      </p:sp>
      <p:pic>
        <p:nvPicPr>
          <p:cNvPr id="8" name="Content Placeholder 7">
            <a:extLst>
              <a:ext uri="{FF2B5EF4-FFF2-40B4-BE49-F238E27FC236}">
                <a16:creationId xmlns:a16="http://schemas.microsoft.com/office/drawing/2014/main" id="{4F49928C-B981-4210-9A0E-CA21094EE63C}"/>
              </a:ext>
            </a:extLst>
          </p:cNvPr>
          <p:cNvPicPr>
            <a:picLocks noGrp="1" noChangeAspect="1"/>
          </p:cNvPicPr>
          <p:nvPr>
            <p:ph sz="half" idx="2"/>
          </p:nvPr>
        </p:nvPicPr>
        <p:blipFill>
          <a:blip r:embed="rId2" cstate="screen">
            <a:extLst>
              <a:ext uri="{BEBA8EAE-BF5A-486C-A8C5-ECC9F3942E4B}">
                <a14:imgProps xmlns:a14="http://schemas.microsoft.com/office/drawing/2010/main">
                  <a14:imgLayer r:embed="rId3">
                    <a14:imgEffect>
                      <a14:backgroundRemoval t="3273" b="97789" l="2387" r="97129">
                        <a14:foregroundMark x1="53476" y1="22026" x2="45694" y2="8050"/>
                        <a14:foregroundMark x1="45694" y1="8050" x2="39917" y2="6546"/>
                        <a14:foregroundMark x1="39917" y1="6546" x2="32722" y2="7828"/>
                        <a14:foregroundMark x1="32722" y1="7828" x2="27395" y2="12782"/>
                        <a14:foregroundMark x1="27395" y1="12782" x2="29575" y2="21406"/>
                        <a14:foregroundMark x1="29575" y1="21406" x2="48322" y2="46661"/>
                        <a14:foregroundMark x1="48322" y1="46661" x2="51435" y2="39628"/>
                        <a14:foregroundMark x1="51435" y1="39628" x2="53476" y2="25299"/>
                        <a14:foregroundMark x1="73123" y1="15657" x2="40643" y2="3273"/>
                        <a14:foregroundMark x1="91249" y1="41353" x2="94811" y2="54666"/>
                        <a14:foregroundMark x1="94811" y1="54666" x2="92701" y2="62273"/>
                        <a14:foregroundMark x1="92701" y1="62273" x2="89450" y2="66475"/>
                        <a14:foregroundMark x1="91127" y1="69171" x2="89000" y2="70721"/>
                        <a14:foregroundMark x1="92459" y1="68200" x2="91911" y2="68599"/>
                        <a14:foregroundMark x1="96541" y1="51968" x2="95192" y2="58956"/>
                        <a14:foregroundMark x1="57696" y1="91597" x2="53027" y2="96019"/>
                        <a14:foregroundMark x1="53027" y1="96019" x2="40989" y2="92349"/>
                        <a14:foregroundMark x1="40989" y1="92349" x2="39709" y2="90801"/>
                        <a14:foregroundMark x1="44118" y1="95884" x2="42793" y2="95133"/>
                        <a14:foregroundMark x1="51505" y1="97789" x2="51505" y2="97789"/>
                        <a14:foregroundMark x1="8751" y1="67448" x2="7333" y2="59885"/>
                        <a14:foregroundMark x1="7333" y1="59885" x2="4358" y2="53693"/>
                        <a14:foregroundMark x1="4358" y1="53693" x2="4358" y2="46528"/>
                        <a14:foregroundMark x1="4358" y1="46528" x2="5984" y2="39673"/>
                        <a14:foregroundMark x1="5984" y1="39673" x2="11761" y2="29766"/>
                        <a14:foregroundMark x1="2387" y1="40602" x2="2387" y2="40602"/>
                        <a14:foregroundMark x1="2387" y1="48297" x2="2387" y2="48297"/>
                        <a14:foregroundMark x1="4047" y1="58160" x2="4047" y2="58160"/>
                        <a14:foregroundMark x1="2387" y1="54666" x2="2387" y2="54666"/>
                        <a14:foregroundMark x1="54168" y1="57983" x2="56105" y2="64927"/>
                        <a14:foregroundMark x1="56105" y1="64927" x2="55552" y2="57541"/>
                        <a14:foregroundMark x1="55552" y1="57541" x2="52888" y2="62008"/>
                        <a14:foregroundMark x1="56071" y1="56922" x2="53615" y2="58779"/>
                        <a14:foregroundMark x1="60498" y1="42238" x2="56313" y2="57187"/>
                        <a14:foregroundMark x1="56313" y1="57187" x2="56313" y2="57187"/>
                        <a14:foregroundMark x1="54791" y1="59000" x2="54237" y2="57983"/>
                        <a14:foregroundMark x1="57177" y1="72800" x2="55275" y2="81070"/>
                        <a14:foregroundMark x1="54030" y1="75498" x2="55483" y2="77621"/>
                        <a14:foregroundMark x1="55898" y1="74967" x2="55794" y2="75100"/>
                        <a14:foregroundMark x1="9547" y1="70367" x2="16915" y2="74082"/>
                        <a14:foregroundMark x1="18021" y1="76073" x2="26738" y2="80097"/>
                        <a14:foregroundMark x1="14009" y1="73507" x2="16465" y2="76073"/>
                        <a14:foregroundMark x1="29194" y1="82928" x2="42165" y2="95489"/>
                        <a14:foregroundMark x1="80802" y1="81513" x2="71325" y2="79699"/>
                        <a14:foregroundMark x1="71325" y1="79699" x2="63646" y2="86687"/>
                        <a14:foregroundMark x1="63646" y1="86687" x2="63162" y2="86953"/>
                        <a14:foregroundMark x1="92425" y1="68952" x2="86856" y2="71207"/>
                        <a14:foregroundMark x1="95538" y1="61521" x2="95538" y2="61521"/>
                        <a14:foregroundMark x1="92217" y1="68952" x2="93981" y2="66652"/>
                        <a14:foregroundMark x1="95988" y1="61212" x2="97129" y2="60372"/>
                        <a14:foregroundMark x1="93705" y1="69704" x2="89035" y2="70456"/>
                        <a14:foregroundMark x1="93912" y1="68244" x2="93912" y2="68244"/>
                        <a14:foregroundMark x1="96956" y1="62008" x2="96956" y2="62008"/>
                        <a14:foregroundMark x1="95192" y1="66740" x2="93566" y2="69129"/>
                        <a14:foregroundMark x1="39606" y1="95268" x2="49118" y2="97258"/>
                        <a14:foregroundMark x1="49118" y1="97258" x2="58526" y2="95577"/>
                        <a14:foregroundMark x1="58526" y1="95577" x2="60498" y2="93012"/>
                        <a14:foregroundMark x1="12764" y1="72977" x2="20650" y2="78947"/>
                        <a14:backgroundMark x1="43341" y1="177" x2="43341" y2="177"/>
                        <a14:backgroundMark x1="41093" y1="0" x2="41093" y2="0"/>
                        <a14:backgroundMark x1="73400" y1="81468" x2="73988" y2="82441"/>
                        <a14:backgroundMark x1="97786" y1="61521" x2="97786" y2="61521"/>
                        <a14:backgroundMark x1="58181" y1="97523" x2="54376" y2="97744"/>
                        <a14:backgroundMark x1="48654" y1="98093" x2="52473" y2="99735"/>
                        <a14:backgroundMark x1="88274" y1="71738" x2="88274" y2="71738"/>
                        <a14:backgroundMark x1="58163" y1="96677" x2="60187" y2="96285"/>
                        <a14:backgroundMark x1="56762" y1="96948" x2="58042" y2="96700"/>
                      </a14:backgroundRemoval>
                    </a14:imgEffect>
                  </a14:imgLayer>
                </a14:imgProps>
              </a:ext>
              <a:ext uri="{28A0092B-C50C-407E-A947-70E740481C1C}">
                <a14:useLocalDpi xmlns:a14="http://schemas.microsoft.com/office/drawing/2010/main"/>
              </a:ext>
            </a:extLst>
          </a:blip>
          <a:stretch>
            <a:fillRect/>
          </a:stretch>
        </p:blipFill>
        <p:spPr>
          <a:xfrm>
            <a:off x="4691297" y="564777"/>
            <a:ext cx="7453424" cy="5829190"/>
          </a:xfrm>
          <a:prstGeom prst="rect">
            <a:avLst/>
          </a:prstGeom>
        </p:spPr>
      </p:pic>
    </p:spTree>
    <p:extLst>
      <p:ext uri="{BB962C8B-B14F-4D97-AF65-F5344CB8AC3E}">
        <p14:creationId xmlns:p14="http://schemas.microsoft.com/office/powerpoint/2010/main" val="57074510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dirty="0">
                <a:latin typeface="Hero Handwriting" panose="02000503000000000000" pitchFamily="2" charset="0"/>
              </a:rPr>
              <a:t>What have we learned?</a:t>
            </a: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694945" y="2263698"/>
            <a:ext cx="4323104" cy="3992136"/>
          </a:xfrm>
        </p:spPr>
        <p:txBody>
          <a:bodyPr vert="horz" lIns="91440" tIns="45720" rIns="91440" bIns="45720" rtlCol="0">
            <a:normAutofit lnSpcReduction="10000"/>
          </a:bodyPr>
          <a:lstStyle/>
          <a:p>
            <a:pPr marL="0" indent="0">
              <a:buNone/>
            </a:pPr>
            <a:r>
              <a:rPr lang="en-GB" sz="3200" b="1" dirty="0"/>
              <a:t>Creep</a:t>
            </a:r>
            <a:r>
              <a:rPr lang="en-GB" sz="3200" dirty="0"/>
              <a:t> allows </a:t>
            </a:r>
            <a:r>
              <a:rPr lang="en-GB" sz="3200" b="1" dirty="0"/>
              <a:t>solids</a:t>
            </a:r>
            <a:r>
              <a:rPr lang="en-GB" sz="3200" dirty="0"/>
              <a:t> to flow over a long time. On a short timescale creeping materials look </a:t>
            </a:r>
            <a:r>
              <a:rPr lang="en-GB" sz="3200" b="1" dirty="0"/>
              <a:t>solid</a:t>
            </a:r>
            <a:r>
              <a:rPr lang="en-GB" sz="3200" dirty="0"/>
              <a:t>, but over time they flow in a </a:t>
            </a:r>
            <a:r>
              <a:rPr lang="en-GB" sz="3200" b="1" dirty="0"/>
              <a:t>fluid</a:t>
            </a:r>
            <a:r>
              <a:rPr lang="en-GB" sz="3200" dirty="0"/>
              <a:t> way, like a </a:t>
            </a:r>
            <a:r>
              <a:rPr lang="en-GB" sz="3200" b="1" dirty="0"/>
              <a:t>liquid</a:t>
            </a:r>
            <a:r>
              <a:rPr lang="en-GB" sz="3200" dirty="0"/>
              <a:t>. So the </a:t>
            </a:r>
            <a:r>
              <a:rPr lang="en-GB" sz="3200" b="1" dirty="0"/>
              <a:t>mantle</a:t>
            </a:r>
            <a:r>
              <a:rPr lang="en-GB" sz="3200" dirty="0"/>
              <a:t> can be </a:t>
            </a:r>
            <a:r>
              <a:rPr lang="en-GB" sz="3200" b="1" dirty="0"/>
              <a:t>solid</a:t>
            </a:r>
            <a:r>
              <a:rPr lang="en-GB" sz="3200" dirty="0"/>
              <a:t> and </a:t>
            </a:r>
            <a:r>
              <a:rPr lang="en-GB" sz="3200" b="1" dirty="0"/>
              <a:t>convect </a:t>
            </a:r>
            <a:r>
              <a:rPr lang="en-GB" sz="3200" dirty="0"/>
              <a:t>due to </a:t>
            </a:r>
            <a:r>
              <a:rPr lang="en-GB" sz="3200" b="1" dirty="0"/>
              <a:t>creep</a:t>
            </a:r>
            <a:r>
              <a:rPr lang="en-GB" sz="3200" dirty="0"/>
              <a:t>.</a:t>
            </a:r>
          </a:p>
        </p:txBody>
      </p:sp>
      <p:pic>
        <p:nvPicPr>
          <p:cNvPr id="7" name="Picture 6" descr="A picture containing indoor, table, white, photo&#10;&#10;Description automatically generated">
            <a:extLst>
              <a:ext uri="{FF2B5EF4-FFF2-40B4-BE49-F238E27FC236}">
                <a16:creationId xmlns:a16="http://schemas.microsoft.com/office/drawing/2014/main" id="{5F7A275E-0CF8-4BBB-B20F-56C39F16BF5E}"/>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a:stretch/>
        </p:blipFill>
        <p:spPr>
          <a:xfrm>
            <a:off x="5840296" y="0"/>
            <a:ext cx="6351704" cy="6858000"/>
          </a:xfrm>
          <a:prstGeom prst="rect">
            <a:avLst/>
          </a:prstGeom>
        </p:spPr>
      </p:pic>
    </p:spTree>
    <p:extLst>
      <p:ext uri="{BB962C8B-B14F-4D97-AF65-F5344CB8AC3E}">
        <p14:creationId xmlns:p14="http://schemas.microsoft.com/office/powerpoint/2010/main" val="264382831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dirty="0">
                <a:latin typeface="Hero Handwriting" panose="02000503000000000000" pitchFamily="2" charset="0"/>
              </a:rPr>
              <a:t>What have we learned?</a:t>
            </a: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694945" y="2672157"/>
            <a:ext cx="4085938" cy="3364614"/>
          </a:xfrm>
        </p:spPr>
        <p:txBody>
          <a:bodyPr vert="horz" lIns="91440" tIns="45720" rIns="91440" bIns="45720" rtlCol="0">
            <a:normAutofit/>
          </a:bodyPr>
          <a:lstStyle/>
          <a:p>
            <a:pPr marL="0" indent="0">
              <a:buNone/>
            </a:pPr>
            <a:r>
              <a:rPr lang="en-GB" sz="3200" dirty="0"/>
              <a:t>The </a:t>
            </a:r>
            <a:r>
              <a:rPr lang="en-GB" sz="3200" b="1" dirty="0"/>
              <a:t>mantle</a:t>
            </a:r>
            <a:r>
              <a:rPr lang="en-GB" sz="3200" dirty="0"/>
              <a:t> flows at about the same speed that your fingernails grow.</a:t>
            </a:r>
          </a:p>
        </p:txBody>
      </p:sp>
      <p:pic>
        <p:nvPicPr>
          <p:cNvPr id="4" name="Picture 3">
            <a:extLst>
              <a:ext uri="{FF2B5EF4-FFF2-40B4-BE49-F238E27FC236}">
                <a16:creationId xmlns:a16="http://schemas.microsoft.com/office/drawing/2014/main" id="{D5D99726-72F5-4E6D-A027-6EC7473EBC10}"/>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921" b="89931" l="0" r="90311">
                        <a14:foregroundMark x1="36673" y1="41220" x2="13095" y2="45461"/>
                        <a14:foregroundMark x1="13095" y1="45461" x2="9590" y2="50074"/>
                        <a14:foregroundMark x1="9590" y1="50074" x2="11905" y2="55456"/>
                        <a14:foregroundMark x1="11905" y1="55456" x2="40013" y2="58259"/>
                        <a14:foregroundMark x1="79365" y1="75149" x2="46858" y2="75149"/>
                        <a14:foregroundMark x1="46858" y1="75149" x2="46858" y2="75149"/>
                        <a14:foregroundMark x1="31052" y1="75595" x2="15708" y2="73289"/>
                        <a14:foregroundMark x1="15708" y1="73289" x2="9623" y2="69940"/>
                        <a14:foregroundMark x1="9623" y1="69940" x2="10417" y2="64509"/>
                        <a14:foregroundMark x1="10417" y1="64509" x2="11872" y2="63566"/>
                        <a14:foregroundMark x1="2712" y1="32961" x2="3340" y2="45188"/>
                        <a14:foregroundMark x1="3340" y1="45188" x2="3340" y2="52331"/>
                        <a14:foregroundMark x1="3340" y1="52331" x2="3373" y2="58160"/>
                        <a14:foregroundMark x1="3373" y1="58160" x2="3042" y2="64013"/>
                        <a14:foregroundMark x1="3042" y1="64013" x2="4762" y2="75645"/>
                        <a14:foregroundMark x1="4762" y1="75645" x2="8135" y2="77009"/>
                        <a14:foregroundMark x1="1653" y1="78894" x2="0" y2="28720"/>
                        <a14:foregroundMark x1="90311" y1="52753" x2="90311" y2="52753"/>
                        <a14:foregroundMark x1="89914" y1="53869" x2="89914" y2="53869"/>
                      </a14:backgroundRemoval>
                    </a14:imgEffect>
                  </a14:imgLayer>
                </a14:imgProps>
              </a:ext>
              <a:ext uri="{28A0092B-C50C-407E-A947-70E740481C1C}">
                <a14:useLocalDpi xmlns:a14="http://schemas.microsoft.com/office/drawing/2010/main" val="0"/>
              </a:ext>
            </a:extLst>
          </a:blip>
          <a:stretch>
            <a:fillRect/>
          </a:stretch>
        </p:blipFill>
        <p:spPr>
          <a:xfrm rot="10800000">
            <a:off x="4630452" y="-1740251"/>
            <a:ext cx="7558499" cy="10077998"/>
          </a:xfrm>
          <a:prstGeom prst="rect">
            <a:avLst/>
          </a:prstGeom>
        </p:spPr>
      </p:pic>
    </p:spTree>
    <p:extLst>
      <p:ext uri="{BB962C8B-B14F-4D97-AF65-F5344CB8AC3E}">
        <p14:creationId xmlns:p14="http://schemas.microsoft.com/office/powerpoint/2010/main" val="93367055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dirty="0">
                <a:latin typeface="Hero Handwriting" panose="02000503000000000000" pitchFamily="2" charset="0"/>
              </a:rPr>
              <a:t>What have we learned?</a:t>
            </a: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694945" y="2483930"/>
            <a:ext cx="4085938" cy="3552841"/>
          </a:xfrm>
        </p:spPr>
        <p:txBody>
          <a:bodyPr vert="horz" lIns="91440" tIns="45720" rIns="91440" bIns="45720" rtlCol="0">
            <a:normAutofit lnSpcReduction="10000"/>
          </a:bodyPr>
          <a:lstStyle/>
          <a:p>
            <a:pPr marL="0" indent="0">
              <a:buNone/>
            </a:pPr>
            <a:r>
              <a:rPr lang="en-GB" sz="3200" dirty="0"/>
              <a:t>Ice also flows by </a:t>
            </a:r>
            <a:r>
              <a:rPr lang="en-GB" sz="3200" b="1" dirty="0"/>
              <a:t>creep</a:t>
            </a:r>
            <a:r>
              <a:rPr lang="en-GB" sz="3200" dirty="0"/>
              <a:t>, and making models of this allows us to date ice and get records of past climate, which can help us answer questions about modern climate change</a:t>
            </a:r>
          </a:p>
        </p:txBody>
      </p:sp>
      <p:pic>
        <p:nvPicPr>
          <p:cNvPr id="7" name="Picture 6">
            <a:extLst>
              <a:ext uri="{FF2B5EF4-FFF2-40B4-BE49-F238E27FC236}">
                <a16:creationId xmlns:a16="http://schemas.microsoft.com/office/drawing/2014/main" id="{EB152F43-8CE1-43AF-AAB4-9FDC311F162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836920" y="0"/>
            <a:ext cx="6355080" cy="6858000"/>
          </a:xfrm>
          <a:prstGeom prst="rect">
            <a:avLst/>
          </a:prstGeom>
        </p:spPr>
      </p:pic>
    </p:spTree>
    <p:extLst>
      <p:ext uri="{BB962C8B-B14F-4D97-AF65-F5344CB8AC3E}">
        <p14:creationId xmlns:p14="http://schemas.microsoft.com/office/powerpoint/2010/main" val="364420968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dirty="0">
                <a:latin typeface="Hero Handwriting" panose="02000503000000000000" pitchFamily="2" charset="0"/>
              </a:rPr>
              <a:t>What have we learned?</a:t>
            </a: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649224" y="2116939"/>
            <a:ext cx="5446776" cy="4514264"/>
          </a:xfrm>
        </p:spPr>
        <p:txBody>
          <a:bodyPr vert="horz" lIns="91440" tIns="45720" rIns="91440" bIns="45720" rtlCol="0">
            <a:normAutofit/>
          </a:bodyPr>
          <a:lstStyle/>
          <a:p>
            <a:pPr marL="0" indent="0">
              <a:buNone/>
            </a:pPr>
            <a:r>
              <a:rPr lang="en-GB" sz="3200" dirty="0"/>
              <a:t>Understanding </a:t>
            </a:r>
            <a:r>
              <a:rPr lang="en-GB" sz="3200" b="1" dirty="0"/>
              <a:t>convection</a:t>
            </a:r>
            <a:r>
              <a:rPr lang="en-GB" sz="3200" dirty="0"/>
              <a:t> in the Earth's </a:t>
            </a:r>
            <a:r>
              <a:rPr lang="en-GB" sz="3200" b="1" dirty="0"/>
              <a:t>mantle</a:t>
            </a:r>
            <a:r>
              <a:rPr lang="en-GB" sz="3200" dirty="0"/>
              <a:t> is useful in understanding where volcanoes happen, understanding controls evolution of island species, studying convection in the </a:t>
            </a:r>
            <a:r>
              <a:rPr lang="en-GB" sz="3200" b="1" dirty="0"/>
              <a:t>outer core </a:t>
            </a:r>
            <a:r>
              <a:rPr lang="en-GB" sz="3200" dirty="0"/>
              <a:t>and so Earth's magnetic field, and trying to study the </a:t>
            </a:r>
            <a:r>
              <a:rPr lang="en-GB" sz="3200" b="1" dirty="0"/>
              <a:t>mantle</a:t>
            </a:r>
            <a:r>
              <a:rPr lang="en-GB" sz="3200" dirty="0"/>
              <a:t> of other planets.</a:t>
            </a:r>
          </a:p>
        </p:txBody>
      </p:sp>
      <p:pic>
        <p:nvPicPr>
          <p:cNvPr id="5" name="Picture 4">
            <a:extLst>
              <a:ext uri="{FF2B5EF4-FFF2-40B4-BE49-F238E27FC236}">
                <a16:creationId xmlns:a16="http://schemas.microsoft.com/office/drawing/2014/main" id="{E4E9CF11-7877-4482-BC2F-66C0604E6568}"/>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5886450" y="-456614"/>
            <a:ext cx="6302501" cy="7314614"/>
          </a:xfrm>
          <a:prstGeom prst="rect">
            <a:avLst/>
          </a:prstGeom>
        </p:spPr>
      </p:pic>
    </p:spTree>
    <p:extLst>
      <p:ext uri="{BB962C8B-B14F-4D97-AF65-F5344CB8AC3E}">
        <p14:creationId xmlns:p14="http://schemas.microsoft.com/office/powerpoint/2010/main" val="343224016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dirty="0">
                <a:latin typeface="Hero Handwriting" panose="02000503000000000000" pitchFamily="2" charset="0"/>
              </a:rPr>
              <a:t>What have we learned?</a:t>
            </a: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694945" y="2362200"/>
            <a:ext cx="4085938" cy="4239944"/>
          </a:xfrm>
        </p:spPr>
        <p:txBody>
          <a:bodyPr vert="horz" lIns="91440" tIns="45720" rIns="91440" bIns="45720" rtlCol="0">
            <a:normAutofit/>
          </a:bodyPr>
          <a:lstStyle/>
          <a:p>
            <a:pPr marL="0" indent="0">
              <a:buNone/>
            </a:pPr>
            <a:r>
              <a:rPr lang="en-GB" sz="3200" dirty="0"/>
              <a:t>In order to answer questions about the Earth like these, people with lots of different areas of expertise have to work together: computer, field, and lab </a:t>
            </a:r>
            <a:r>
              <a:rPr lang="en-GB" sz="3200" b="1" dirty="0"/>
              <a:t>geoscientists</a:t>
            </a:r>
          </a:p>
        </p:txBody>
      </p:sp>
      <p:pic>
        <p:nvPicPr>
          <p:cNvPr id="5" name="Picture 4">
            <a:extLst>
              <a:ext uri="{FF2B5EF4-FFF2-40B4-BE49-F238E27FC236}">
                <a16:creationId xmlns:a16="http://schemas.microsoft.com/office/drawing/2014/main" id="{393FADB1-C42F-4CED-996F-2C112826DFF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755" b="70460" l="39000" r="95167">
                        <a14:foregroundMark x1="90833" y1="23414" x2="87167" y2="44639"/>
                        <a14:foregroundMark x1="87167" y1="44639" x2="88417" y2="55142"/>
                        <a14:foregroundMark x1="88417" y1="55142" x2="92583" y2="54705"/>
                        <a14:foregroundMark x1="92583" y1="54705" x2="92917" y2="43326"/>
                        <a14:foregroundMark x1="92917" y1="43326" x2="89583" y2="36105"/>
                        <a14:foregroundMark x1="89583" y1="36105" x2="91000" y2="20131"/>
                        <a14:foregroundMark x1="76083" y1="26039" x2="73083" y2="24289"/>
                        <a14:foregroundMark x1="51667" y1="65208" x2="56500" y2="68490"/>
                        <a14:foregroundMark x1="56500" y1="68490" x2="60833" y2="64989"/>
                        <a14:foregroundMark x1="60833" y1="64989" x2="69167" y2="69803"/>
                        <a14:foregroundMark x1="69167" y1="69803" x2="72333" y2="67177"/>
                        <a14:foregroundMark x1="43333" y1="43107" x2="39083" y2="47484"/>
                        <a14:foregroundMark x1="39083" y1="47484" x2="43083" y2="57549"/>
                        <a14:foregroundMark x1="94333" y1="46827" x2="95167" y2="53173"/>
                        <a14:foregroundMark x1="75917" y1="23851" x2="72833" y2="23851"/>
                        <a14:foregroundMark x1="51833" y1="68490" x2="56083" y2="70460"/>
                        <a14:foregroundMark x1="56083" y1="70460" x2="57083" y2="70022"/>
                        <a14:foregroundMark x1="57000" y1="36761" x2="58667" y2="40044"/>
                        <a14:foregroundMark x1="62083" y1="25164" x2="65333" y2="23632"/>
                        <a14:foregroundMark x1="63583" y1="56236" x2="61500" y2="62363"/>
                        <a14:foregroundMark x1="65417" y1="23414" x2="61333" y2="26696"/>
                        <a14:foregroundMark x1="61333" y1="26696" x2="61500" y2="29322"/>
                        <a14:foregroundMark x1="54667" y1="23195" x2="50500" y2="25164"/>
                        <a14:foregroundMark x1="50500" y1="25164" x2="50500" y2="26477"/>
                        <a14:foregroundMark x1="43333" y1="39825" x2="43750" y2="27790"/>
                        <a14:foregroundMark x1="43750" y1="27790" x2="47083" y2="22976"/>
                        <a14:foregroundMark x1="47500" y1="21444" x2="43750" y2="23632"/>
                        <a14:foregroundMark x1="47833" y1="24070" x2="47583" y2="34573"/>
                        <a14:foregroundMark x1="48250" y1="25164" x2="48250" y2="33698"/>
                        <a14:foregroundMark x1="54417" y1="23851" x2="50250" y2="26696"/>
                        <a14:foregroundMark x1="50250" y1="26696" x2="50167" y2="29978"/>
                        <a14:foregroundMark x1="54417" y1="22538" x2="50417" y2="26039"/>
                        <a14:foregroundMark x1="50417" y1="26039" x2="50333" y2="26915"/>
                        <a14:foregroundMark x1="50667" y1="27133" x2="53000" y2="19475"/>
                        <a14:foregroundMark x1="54500" y1="32385" x2="55000" y2="36324"/>
                        <a14:foregroundMark x1="54750" y1="30635" x2="55167" y2="33042"/>
                        <a14:foregroundMark x1="54917" y1="27133" x2="54833" y2="31947"/>
                        <a14:foregroundMark x1="61583" y1="28884" x2="63083" y2="39606"/>
                        <a14:foregroundMark x1="63083" y1="39606" x2="62917" y2="43326"/>
                        <a14:foregroundMark x1="62917" y1="37418" x2="62750" y2="42888"/>
                        <a14:foregroundMark x1="61750" y1="28665" x2="62167" y2="35449"/>
                        <a14:foregroundMark x1="61500" y1="23632" x2="61500" y2="29978"/>
                        <a14:foregroundMark x1="75363" y1="38430" x2="75167" y2="39606"/>
                        <a14:foregroundMark x1="76667" y1="30635" x2="76536" y2="31419"/>
                        <a14:foregroundMark x1="76167" y1="31510" x2="76250" y2="31729"/>
                        <a14:foregroundMark x1="75167" y1="35230" x2="75167" y2="38731"/>
                        <a14:foregroundMark x1="76167" y1="32166" x2="75000" y2="35667"/>
                        <a14:foregroundMark x1="76000" y1="32385" x2="75167" y2="35230"/>
                        <a14:foregroundMark x1="76000" y1="33042" x2="75417" y2="35011"/>
                        <a14:foregroundMark x1="82417" y1="26915" x2="82583" y2="32385"/>
                        <a14:foregroundMark x1="82750" y1="26696" x2="82750" y2="26696"/>
                        <a14:foregroundMark x1="80833" y1="22101" x2="79583" y2="21444"/>
                        <a14:foregroundMark x1="78417" y1="33698" x2="79000" y2="43764"/>
                        <a14:foregroundMark x1="89000" y1="29322" x2="88167" y2="29103"/>
                        <a14:foregroundMark x1="87417" y1="26915" x2="87167" y2="29978"/>
                        <a14:backgroundMark x1="77250" y1="32823" x2="77250" y2="32823"/>
                        <a14:backgroundMark x1="77250" y1="32823" x2="77250" y2="32823"/>
                        <a14:backgroundMark x1="77000" y1="32823" x2="76700" y2="33173"/>
                      </a14:backgroundRemoval>
                    </a14:imgEffect>
                  </a14:imgLayer>
                </a14:imgProps>
              </a:ext>
              <a:ext uri="{28A0092B-C50C-407E-A947-70E740481C1C}">
                <a14:useLocalDpi xmlns:a14="http://schemas.microsoft.com/office/drawing/2010/main" val="0"/>
              </a:ext>
            </a:extLst>
          </a:blip>
          <a:srcRect l="37309" t="9300" r="2747" b="25492"/>
          <a:stretch/>
        </p:blipFill>
        <p:spPr>
          <a:xfrm>
            <a:off x="4924137" y="1794076"/>
            <a:ext cx="7115824" cy="2947882"/>
          </a:xfrm>
          <a:prstGeom prst="rect">
            <a:avLst/>
          </a:prstGeom>
        </p:spPr>
      </p:pic>
    </p:spTree>
    <p:extLst>
      <p:ext uri="{BB962C8B-B14F-4D97-AF65-F5344CB8AC3E}">
        <p14:creationId xmlns:p14="http://schemas.microsoft.com/office/powerpoint/2010/main" val="182274527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Geology &quot;Get Outside&quot;">
            <a:hlinkClick r:id="" action="ppaction://media"/>
            <a:extLst>
              <a:ext uri="{FF2B5EF4-FFF2-40B4-BE49-F238E27FC236}">
                <a16:creationId xmlns:a16="http://schemas.microsoft.com/office/drawing/2014/main" id="{03951B64-C4F5-468F-9C08-FEAEB9E29FF7}"/>
              </a:ext>
            </a:extLst>
          </p:cNvPr>
          <p:cNvPicPr>
            <a:picLocks noRot="1" noChangeAspect="1"/>
          </p:cNvPicPr>
          <p:nvPr>
            <a:videoFile r:link="rId1"/>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65590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D21004F-F395-4B31-A1C0-A45FBE3E045E}"/>
              </a:ext>
            </a:extLst>
          </p:cNvPr>
          <p:cNvSpPr txBox="1"/>
          <p:nvPr/>
        </p:nvSpPr>
        <p:spPr>
          <a:xfrm>
            <a:off x="6585882" y="770037"/>
            <a:ext cx="4805996" cy="5300563"/>
          </a:xfrm>
          <a:prstGeom prst="rect">
            <a:avLst/>
          </a:prstGeom>
        </p:spPr>
        <p:txBody>
          <a:bodyPr vert="horz" lIns="91440" tIns="45720" rIns="91440" bIns="45720" rtlCol="0" anchor="t">
            <a:normAutofit lnSpcReduction="10000"/>
          </a:bodyPr>
          <a:lstStyle/>
          <a:p>
            <a:pPr algn="ctr" defTabSz="914400">
              <a:lnSpc>
                <a:spcPct val="90000"/>
              </a:lnSpc>
              <a:spcBef>
                <a:spcPct val="0"/>
              </a:spcBef>
              <a:spcAft>
                <a:spcPts val="600"/>
              </a:spcAft>
            </a:pPr>
            <a:r>
              <a:rPr lang="en-US" sz="5400" b="1" dirty="0">
                <a:solidFill>
                  <a:srgbClr val="000000"/>
                </a:solidFill>
                <a:latin typeface="Hero Handwriting" panose="02000503000000000000" pitchFamily="2" charset="0"/>
                <a:ea typeface="+mj-ea"/>
                <a:cs typeface="+mj-cs"/>
              </a:rPr>
              <a:t>WHAT IS A GEOSCIENTIST LIKE? </a:t>
            </a:r>
          </a:p>
          <a:p>
            <a:pPr algn="ctr" defTabSz="914400">
              <a:lnSpc>
                <a:spcPct val="90000"/>
              </a:lnSpc>
              <a:spcBef>
                <a:spcPct val="0"/>
              </a:spcBef>
              <a:spcAft>
                <a:spcPts val="600"/>
              </a:spcAft>
            </a:pPr>
            <a:endParaRPr lang="en-US" sz="5400" b="1" dirty="0">
              <a:solidFill>
                <a:srgbClr val="000000"/>
              </a:solidFill>
              <a:latin typeface="Hero Handwriting" panose="02000503000000000000" pitchFamily="2" charset="0"/>
              <a:ea typeface="+mj-ea"/>
              <a:cs typeface="+mj-cs"/>
            </a:endParaRPr>
          </a:p>
          <a:p>
            <a:pPr algn="ctr" defTabSz="914400">
              <a:lnSpc>
                <a:spcPct val="90000"/>
              </a:lnSpc>
              <a:spcBef>
                <a:spcPct val="0"/>
              </a:spcBef>
              <a:spcAft>
                <a:spcPts val="600"/>
              </a:spcAft>
            </a:pPr>
            <a:r>
              <a:rPr lang="en-US" sz="5400" b="1" dirty="0">
                <a:solidFill>
                  <a:srgbClr val="000000"/>
                </a:solidFill>
                <a:latin typeface="Hero Handwriting" panose="02000503000000000000" pitchFamily="2" charset="0"/>
                <a:ea typeface="+mj-ea"/>
                <a:cs typeface="+mj-cs"/>
              </a:rPr>
              <a:t>WHAT DOES A GEOSCIENTIST DO? </a:t>
            </a:r>
          </a:p>
        </p:txBody>
      </p:sp>
      <p:sp>
        <p:nvSpPr>
          <p:cNvPr id="13"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2">
            <a:extLst>
              <a:ext uri="{FF2B5EF4-FFF2-40B4-BE49-F238E27FC236}">
                <a16:creationId xmlns:a16="http://schemas.microsoft.com/office/drawing/2014/main" id="{F17C04E2-F13E-4DC4-BCA5-D4F6536A483F}"/>
              </a:ext>
            </a:extLst>
          </p:cNvPr>
          <p:cNvPicPr>
            <a:picLocks noChangeAspect="1"/>
          </p:cNvPicPr>
          <p:nvPr/>
        </p:nvPicPr>
        <p:blipFill rotWithShape="1">
          <a:blip r:embed="rId3">
            <a:extLst>
              <a:ext uri="{28A0092B-C50C-407E-A947-70E740481C1C}">
                <a14:useLocalDpi xmlns:a14="http://schemas.microsoft.com/office/drawing/2010/main" val="0"/>
              </a:ext>
            </a:extLst>
          </a:blip>
          <a:srcRect t="-102" b="-5341"/>
          <a:stretch/>
        </p:blipFill>
        <p:spPr>
          <a:xfrm>
            <a:off x="-51935" y="544915"/>
            <a:ext cx="5581956" cy="6659880"/>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Tree>
    <p:extLst>
      <p:ext uri="{BB962C8B-B14F-4D97-AF65-F5344CB8AC3E}">
        <p14:creationId xmlns:p14="http://schemas.microsoft.com/office/powerpoint/2010/main" val="106904762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A8B5982F-ACAF-4196-8C6C-CDF1FF150480}"/>
              </a:ext>
            </a:extLst>
          </p:cNvPr>
          <p:cNvPicPr>
            <a:picLocks noChangeAspect="1" noChangeArrowheads="1"/>
          </p:cNvPicPr>
          <p:nvPr/>
        </p:nvPicPr>
        <p:blipFill rotWithShape="1">
          <a:blip r:embed="rId2">
            <a:alphaModFix amt="50000"/>
            <a:extLst>
              <a:ext uri="{BEBA8EAE-BF5A-486C-A8C5-ECC9F3942E4B}">
                <a14:imgProps xmlns:a14="http://schemas.microsoft.com/office/drawing/2010/main">
                  <a14:imgLayer r:embed="rId3">
                    <a14:imgEffect>
                      <a14:backgroundRemoval t="2479" b="62928" l="2725" r="96031">
                        <a14:foregroundMark x1="13507" y1="50177" x2="16351" y2="34179"/>
                        <a14:foregroundMark x1="16351" y1="34179" x2="21742" y2="24616"/>
                        <a14:foregroundMark x1="21742" y1="24616" x2="30746" y2="18005"/>
                        <a14:foregroundMark x1="30746" y1="18005" x2="47334" y2="13105"/>
                        <a14:foregroundMark x1="47334" y1="13105" x2="52429" y2="12987"/>
                        <a14:foregroundMark x1="52429" y1="12987" x2="77073" y2="21251"/>
                        <a14:foregroundMark x1="77073" y1="21251" x2="86019" y2="31818"/>
                        <a14:foregroundMark x1="86019" y1="31818" x2="87855" y2="45100"/>
                        <a14:foregroundMark x1="87855" y1="45100" x2="87678" y2="47048"/>
                        <a14:foregroundMark x1="64692" y1="3837" x2="49289" y2="1889"/>
                        <a14:foregroundMark x1="34594" y1="4002" x2="33131" y2="4212"/>
                        <a14:foregroundMark x1="49289" y1="1889" x2="34621" y2="3998"/>
                        <a14:foregroundMark x1="26963" y1="7641" x2="16706" y2="14699"/>
                        <a14:foregroundMark x1="30873" y1="4951" x2="29997" y2="5554"/>
                        <a14:foregroundMark x1="16706" y1="14699" x2="7658" y2="26588"/>
                        <a14:foregroundMark x1="4536" y1="31110" x2="2014" y2="46812"/>
                        <a14:foregroundMark x1="2014" y1="46812" x2="4562" y2="60272"/>
                        <a14:foregroundMark x1="4562" y1="60272" x2="21327" y2="55372"/>
                        <a14:foregroundMark x1="21327" y1="55372" x2="22749" y2="53247"/>
                        <a14:foregroundMark x1="71327" y1="10685" x2="65107" y2="7025"/>
                        <a14:foregroundMark x1="65107" y1="7025" x2="54976" y2="6198"/>
                        <a14:foregroundMark x1="54976" y1="6198" x2="41943" y2="8383"/>
                        <a14:foregroundMark x1="41943" y1="8383" x2="33768" y2="11747"/>
                        <a14:foregroundMark x1="33768" y1="11747" x2="46149" y2="11983"/>
                        <a14:foregroundMark x1="46149" y1="11983" x2="69905" y2="8028"/>
                        <a14:foregroundMark x1="69905" y1="8028" x2="73756" y2="12633"/>
                        <a14:foregroundMark x1="73756" y1="12633" x2="75355" y2="16706"/>
                        <a14:foregroundMark x1="75355" y1="16706" x2="72986" y2="18241"/>
                        <a14:foregroundMark x1="81813" y1="30106" x2="76185" y2="32586"/>
                        <a14:foregroundMark x1="76185" y1="32586" x2="78021" y2="28276"/>
                        <a14:foregroundMark x1="78021" y1="28276" x2="71031" y2="28689"/>
                        <a14:foregroundMark x1="71031" y1="28689" x2="66291" y2="30756"/>
                        <a14:foregroundMark x1="66291" y1="30756" x2="68780" y2="27155"/>
                        <a14:foregroundMark x1="68780" y1="27155" x2="63981" y2="24262"/>
                        <a14:foregroundMark x1="63981" y1="24262" x2="51955" y2="27686"/>
                        <a14:foregroundMark x1="51955" y1="27686" x2="47216" y2="26623"/>
                        <a14:foregroundMark x1="47216" y1="26623" x2="43720" y2="24616"/>
                        <a14:foregroundMark x1="43720" y1="24616" x2="45498" y2="21074"/>
                        <a14:foregroundMark x1="45498" y1="21074" x2="44846" y2="17001"/>
                        <a14:foregroundMark x1="44846" y1="17001" x2="37500" y2="20484"/>
                        <a14:foregroundMark x1="37500" y1="20484" x2="34064" y2="24144"/>
                        <a14:foregroundMark x1="34064" y1="24144" x2="43306" y2="8442"/>
                        <a14:foregroundMark x1="43306" y1="8442" x2="28673" y2="19303"/>
                        <a14:foregroundMark x1="28673" y1="19303" x2="31161" y2="13813"/>
                        <a14:foregroundMark x1="31161" y1="13813" x2="26481" y2="15584"/>
                        <a14:foregroundMark x1="26481" y1="15584" x2="17358" y2="25620"/>
                        <a14:foregroundMark x1="17358" y1="25620" x2="20675" y2="17651"/>
                        <a14:foregroundMark x1="20675" y1="17651" x2="14751" y2="23081"/>
                        <a14:foregroundMark x1="14751" y1="23081" x2="12796" y2="26564"/>
                        <a14:foregroundMark x1="12796" y1="26564" x2="19491" y2="15821"/>
                        <a14:foregroundMark x1="19491" y1="15821" x2="4028" y2="41677"/>
                        <a14:foregroundMark x1="4028" y1="41677" x2="10723" y2="37367"/>
                        <a14:foregroundMark x1="10723" y1="37367" x2="10012" y2="43388"/>
                        <a14:foregroundMark x1="10012" y1="43388" x2="18187" y2="37249"/>
                        <a14:foregroundMark x1="18187" y1="37249" x2="24882" y2="25384"/>
                        <a14:foregroundMark x1="24882" y1="25384" x2="14573" y2="52066"/>
                        <a14:foregroundMark x1="14573" y1="52066" x2="27073" y2="36718"/>
                        <a14:foregroundMark x1="27073" y1="36718" x2="22393" y2="55136"/>
                        <a14:foregroundMark x1="22393" y1="55136" x2="25296" y2="58087"/>
                        <a14:foregroundMark x1="25296" y1="58087" x2="27192" y2="56848"/>
                        <a14:foregroundMark x1="86493" y1="57202" x2="92417" y2="56553"/>
                        <a14:foregroundMark x1="92417" y1="56553" x2="85900" y2="62043"/>
                        <a14:foregroundMark x1="85900" y1="62043" x2="90699" y2="56730"/>
                        <a14:foregroundMark x1="90699" y1="56730" x2="78140" y2="58205"/>
                        <a14:foregroundMark x1="78140" y1="58205" x2="93483" y2="48583"/>
                        <a14:foregroundMark x1="93483" y1="48583" x2="84479" y2="50472"/>
                        <a14:foregroundMark x1="84479" y1="50472" x2="92417" y2="43743"/>
                        <a14:foregroundMark x1="92417" y1="43743" x2="86315" y2="43861"/>
                        <a14:foregroundMark x1="86315" y1="43861" x2="93246" y2="33589"/>
                        <a14:foregroundMark x1="93246" y1="33589" x2="89218" y2="33589"/>
                        <a14:foregroundMark x1="89218" y1="33589" x2="86493" y2="30579"/>
                        <a14:foregroundMark x1="86493" y1="30579" x2="87382" y2="26387"/>
                        <a14:foregroundMark x1="87382" y1="26387" x2="82761" y2="23377"/>
                        <a14:foregroundMark x1="82761" y1="23377" x2="81398" y2="18654"/>
                        <a14:foregroundMark x1="81398" y1="18654" x2="77844" y2="16175"/>
                        <a14:foregroundMark x1="77844" y1="16175" x2="75000" y2="12397"/>
                        <a14:foregroundMark x1="80814" y1="12993" x2="90953" y2="24914"/>
                        <a14:foregroundMark x1="79821" y1="11826" x2="80800" y2="12977"/>
                        <a14:foregroundMark x1="93356" y1="28460" x2="99348" y2="47934"/>
                        <a14:foregroundMark x1="99348" y1="47934" x2="96505" y2="60921"/>
                        <a14:foregroundMark x1="96505" y1="60921" x2="96268" y2="53896"/>
                        <a14:foregroundMark x1="96268" y1="53896" x2="91765" y2="52538"/>
                        <a14:foregroundMark x1="91765" y1="52538" x2="87559" y2="55844"/>
                        <a14:foregroundMark x1="87559" y1="55844" x2="95557" y2="58383"/>
                        <a14:foregroundMark x1="95557" y1="58383" x2="93246" y2="64522"/>
                        <a14:foregroundMark x1="93246" y1="64522" x2="87145" y2="66234"/>
                        <a14:foregroundMark x1="87145" y1="66234" x2="81102" y2="64168"/>
                        <a14:foregroundMark x1="81102" y1="64168" x2="83353" y2="58028"/>
                        <a14:foregroundMark x1="83353" y1="58028" x2="78791" y2="60449"/>
                        <a14:foregroundMark x1="78791" y1="60449" x2="88626" y2="57969"/>
                        <a14:foregroundMark x1="88626" y1="57969" x2="92299" y2="59445"/>
                        <a14:foregroundMark x1="92299" y1="59445" x2="72038" y2="62574"/>
                        <a14:foregroundMark x1="72038" y1="62574" x2="8412" y2="68595"/>
                        <a14:foregroundMark x1="8412" y1="68595" x2="6220" y2="63105"/>
                        <a14:foregroundMark x1="6220" y1="63105" x2="9834" y2="59740"/>
                        <a14:foregroundMark x1="9834" y1="59740" x2="14218" y2="58560"/>
                        <a14:foregroundMark x1="14218" y1="58560" x2="12263" y2="64522"/>
                        <a14:foregroundMark x1="12263" y1="64522" x2="20794" y2="60094"/>
                        <a14:foregroundMark x1="20794" y1="60094" x2="18839" y2="64345"/>
                        <a14:foregroundMark x1="18839" y1="64345" x2="23519" y2="61334"/>
                        <a14:foregroundMark x1="23519" y1="61334" x2="35841" y2="59858"/>
                        <a14:foregroundMark x1="35841" y1="59858" x2="36848" y2="65880"/>
                        <a14:foregroundMark x1="36848" y1="65880" x2="32524" y2="66824"/>
                        <a14:foregroundMark x1="32524" y1="66824" x2="14455" y2="63400"/>
                        <a14:foregroundMark x1="14455" y1="63400" x2="10427" y2="60390"/>
                        <a14:foregroundMark x1="10427" y1="60390" x2="5687" y2="60035"/>
                        <a14:foregroundMark x1="5687" y1="60035" x2="7701" y2="54250"/>
                        <a14:foregroundMark x1="7701" y1="54250" x2="3910" y2="58205"/>
                        <a14:foregroundMark x1="3910" y1="58205" x2="5746" y2="54486"/>
                        <a14:foregroundMark x1="5746" y1="54486" x2="1007" y2="60803"/>
                        <a14:foregroundMark x1="2724" y1="31988" x2="3199" y2="24026"/>
                        <a14:foregroundMark x1="1007" y1="60803" x2="2358" y2="38130"/>
                        <a14:foregroundMark x1="3199" y1="24026" x2="3085" y2="31110"/>
                        <a14:foregroundMark x1="5868" y1="30724" x2="8945" y2="26033"/>
                        <a14:foregroundMark x1="8945" y1="26033" x2="7517" y2="27248"/>
                        <a14:foregroundMark x1="13511" y1="16920" x2="16884" y2="17060"/>
                        <a14:foregroundMark x1="16884" y1="17060" x2="18070" y2="13623"/>
                        <a14:foregroundMark x1="18187" y1="13282" x2="19372" y2="11983"/>
                        <a14:foregroundMark x1="45607" y1="1388" x2="48223" y2="1004"/>
                        <a14:foregroundMark x1="38566" y1="2420" x2="44940" y2="1485"/>
                        <a14:foregroundMark x1="48223" y1="1004" x2="56576" y2="2066"/>
                        <a14:foregroundMark x1="68707" y1="2077" x2="69450" y2="2267"/>
                        <a14:foregroundMark x1="72131" y1="4603" x2="72648" y2="5346"/>
                        <a14:foregroundMark x1="71152" y1="3196" x2="71683" y2="3958"/>
                        <a14:foregroundMark x1="64193" y1="3188" x2="62618" y2="2656"/>
                        <a14:foregroundMark x1="66974" y1="4127" x2="64193" y2="3188"/>
                        <a14:foregroundMark x1="67838" y1="4419" x2="67220" y2="4210"/>
                        <a14:foregroundMark x1="70463" y1="5305" x2="68242" y2="4555"/>
                        <a14:foregroundMark x1="76303" y1="8146" x2="73464" y2="7203"/>
                        <a14:foregroundMark x1="96209" y1="34416" x2="98223" y2="43802"/>
                        <a14:foregroundMark x1="98223" y1="43802" x2="98045" y2="58383"/>
                        <a14:foregroundMark x1="98045" y1="58383" x2="94609" y2="53188"/>
                        <a14:foregroundMark x1="94609" y1="53188" x2="95438" y2="44215"/>
                        <a14:foregroundMark x1="95438" y1="44215" x2="95735" y2="49233"/>
                        <a14:foregroundMark x1="81850" y1="12825" x2="84616" y2="16004"/>
                        <a14:foregroundMark x1="93777" y1="28808" x2="95379" y2="32999"/>
                        <a14:foregroundMark x1="93603" y1="28353" x2="93777" y2="28808"/>
                        <a14:foregroundMark x1="95379" y1="32999" x2="95438" y2="33235"/>
                        <a14:foregroundMark x1="94068" y1="28630" x2="94552" y2="31960"/>
                        <a14:foregroundMark x1="93779" y1="26640" x2="93877" y2="27316"/>
                        <a14:foregroundMark x1="94570" y1="31954" x2="94241" y2="28630"/>
                        <a14:foregroundMark x1="94274" y1="28630" x2="95024" y2="33058"/>
                        <a14:foregroundMark x1="95024" y1="33058" x2="94017" y2="28985"/>
                        <a14:foregroundMark x1="95041" y1="32935" x2="95379" y2="34238"/>
                        <a14:foregroundMark x1="94017" y1="28985" x2="94767" y2="31877"/>
                        <a14:foregroundMark x1="95379" y1="34238" x2="95778" y2="32648"/>
                        <a14:foregroundMark x1="7524" y1="26151" x2="5569" y2="29575"/>
                        <a14:foregroundMark x1="3555" y1="34002" x2="3436" y2="34888"/>
                        <a14:foregroundMark x1="4265" y1="31877" x2="4147" y2="32409"/>
                        <a14:foregroundMark x1="5450" y1="31287" x2="4562" y2="31759"/>
                        <a14:foregroundMark x1="2725" y1="36659" x2="3851" y2="33294"/>
                        <a14:foregroundMark x1="23341" y1="9209" x2="22026" y2="10096"/>
                        <a14:foregroundMark x1="29384" y1="5844" x2="27073" y2="6966"/>
                        <a14:foregroundMark x1="70557" y1="5903" x2="70557" y2="5903"/>
                        <a14:foregroundMark x1="70498" y1="5490" x2="70498" y2="5490"/>
                        <a14:foregroundMark x1="76363" y1="9032" x2="76363" y2="9032"/>
                        <a14:foregroundMark x1="81102" y1="12102" x2="81102" y2="12102"/>
                        <a14:foregroundMark x1="80095" y1="11393" x2="80095" y2="11393"/>
                        <a14:foregroundMark x1="79325" y1="10744" x2="76836" y2="9091"/>
                        <a14:foregroundMark x1="80036" y1="11393" x2="79443" y2="10862"/>
                        <a14:foregroundMark x1="80806" y1="11865" x2="80806" y2="11865"/>
                        <a14:foregroundMark x1="80509" y1="11570" x2="80509" y2="11570"/>
                        <a14:foregroundMark x1="95320" y1="31582" x2="95320" y2="31582"/>
                        <a14:foregroundMark x1="95557" y1="32113" x2="95557" y2="32113"/>
                        <a14:foregroundMark x1="92239" y1="25089" x2="92239" y2="25089"/>
                        <a14:foregroundMark x1="93136" y1="27155" x2="93661" y2="28276"/>
                        <a14:foregroundMark x1="92417" y1="25620" x2="92942" y2="26741"/>
                        <a14:foregroundMark x1="88270" y1="19362" x2="88270" y2="19362"/>
                        <a14:foregroundMark x1="88626" y1="20130" x2="88626" y2="20130"/>
                        <a14:foregroundMark x1="87915" y1="19303" x2="85782" y2="16883"/>
                        <a14:foregroundMark x1="84064" y1="14817" x2="85604" y2="16647"/>
                        <a14:foregroundMark x1="86078" y1="16942" x2="86078" y2="16942"/>
                        <a14:foregroundMark x1="85782" y1="16411" x2="87559" y2="18890"/>
                        <a14:foregroundMark x1="87559" y1="18831" x2="89336" y2="21015"/>
                        <a14:foregroundMark x1="89396" y1="21133" x2="90758" y2="22845"/>
                        <a14:foregroundMark x1="90581" y1="22727" x2="92002" y2="24911"/>
                        <a14:foregroundMark x1="93424" y1="27450" x2="93424" y2="27450"/>
                        <a14:foregroundMark x1="93246" y1="27037" x2="93246" y2="27037"/>
                        <a14:foregroundMark x1="93661" y1="27745" x2="93661" y2="27745"/>
                        <a14:foregroundMark x1="93246" y1="26860" x2="93246" y2="26860"/>
                        <a14:backgroundMark x1="70794" y1="590" x2="66232" y2="236"/>
                        <a14:backgroundMark x1="66232" y1="236" x2="68187" y2="3719"/>
                        <a14:backgroundMark x1="68187" y1="3719" x2="71979" y2="1948"/>
                        <a14:backgroundMark x1="71979" y1="1948" x2="71268" y2="767"/>
                        <a14:backgroundMark x1="17180" y1="12161" x2="16825" y2="13223"/>
                        <a14:backgroundMark x1="9834" y1="21133" x2="9834" y2="21133"/>
                        <a14:backgroundMark x1="10900" y1="19894" x2="10900" y2="19894"/>
                        <a14:backgroundMark x1="11374" y1="19362" x2="9301" y2="22019"/>
                        <a14:backgroundMark x1="13389" y1="16824" x2="11078" y2="19126"/>
                        <a14:backgroundMark x1="8945" y1="22373" x2="5746" y2="26729"/>
                        <a14:backgroundMark x1="9064" y1="22196" x2="9064" y2="22196"/>
                        <a14:backgroundMark x1="9064" y1="22196" x2="9064" y2="22196"/>
                        <a14:backgroundMark x1="3022" y1="34833" x2="2310" y2="36777"/>
                        <a14:backgroundMark x1="3929" y1="32361" x2="3338" y2="33973"/>
                        <a14:backgroundMark x1="5036" y1="29339" x2="4118" y2="31845"/>
                        <a14:backgroundMark x1="2310" y1="36777" x2="0" y2="38017"/>
                        <a14:backgroundMark x1="25533" y1="7025" x2="24585" y2="7497"/>
                        <a14:backgroundMark x1="20941" y1="10191" x2="19194" y2="11393"/>
                        <a14:backgroundMark x1="24171" y1="7969" x2="22938" y2="8817"/>
                        <a14:backgroundMark x1="21801" y1="9445" x2="22571" y2="8914"/>
                        <a14:backgroundMark x1="15640" y1="14522" x2="15640" y2="14522"/>
                        <a14:backgroundMark x1="14218" y1="15998" x2="15581" y2="14640"/>
                        <a14:backgroundMark x1="37322" y1="2302" x2="37737" y2="2243"/>
                        <a14:backgroundMark x1="45201" y1="826" x2="44550" y2="945"/>
                        <a14:backgroundMark x1="33531" y1="3365" x2="33472" y2="3483"/>
                        <a14:backgroundMark x1="32761" y1="3778" x2="30628" y2="4664"/>
                        <a14:backgroundMark x1="26686" y1="6535" x2="26185" y2="6789"/>
                        <a14:backgroundMark x1="29562" y1="5077" x2="28966" y2="5379"/>
                        <a14:backgroundMark x1="27488" y1="6080" x2="27488" y2="6080"/>
                        <a14:backgroundMark x1="65877" y1="3188" x2="65877" y2="3188"/>
                        <a14:backgroundMark x1="60841" y1="1889" x2="60841" y2="1889"/>
                        <a14:backgroundMark x1="72453" y1="6139" x2="72453" y2="6139"/>
                        <a14:backgroundMark x1="71643" y1="5490" x2="70912" y2="5018"/>
                        <a14:backgroundMark x1="72282" y1="5903" x2="71643" y2="5490"/>
                        <a14:backgroundMark x1="73104" y1="6434" x2="72282" y2="5903"/>
                        <a14:backgroundMark x1="70616" y1="5136" x2="70616" y2="5136"/>
                        <a14:backgroundMark x1="76244" y1="8264" x2="76244" y2="8264"/>
                        <a14:backgroundMark x1="81694" y1="12102" x2="82227" y2="12456"/>
                        <a14:backgroundMark x1="80332" y1="11216" x2="80450" y2="11334"/>
                        <a14:backgroundMark x1="81339" y1="11806" x2="81339" y2="11806"/>
                        <a14:backgroundMark x1="80663" y1="11393" x2="79724" y2="10678"/>
                        <a14:backgroundMark x1="81517" y1="12043" x2="80663" y2="11393"/>
                        <a14:backgroundMark x1="77903" y1="9327" x2="77903" y2="9327"/>
                        <a14:backgroundMark x1="76185" y1="8087" x2="76185" y2="8087"/>
                        <a14:backgroundMark x1="76363" y1="8264" x2="76363" y2="8264"/>
                        <a14:backgroundMark x1="76126" y1="7969" x2="76126" y2="7969"/>
                        <a14:backgroundMark x1="92551" y1="25089" x2="92786" y2="25460"/>
                        <a14:backgroundMark x1="92322" y1="24728" x2="92551" y2="25089"/>
                        <a14:backgroundMark x1="89633" y1="20484" x2="89851" y2="20829"/>
                        <a14:backgroundMark x1="95919" y1="32113" x2="96090" y2="32527"/>
                        <a14:backgroundMark x1="95675" y1="31523" x2="95919" y2="32113"/>
                        <a14:backgroundMark x1="94491" y1="28453" x2="94491" y2="28453"/>
                        <a14:backgroundMark x1="94431" y1="28630" x2="94431" y2="28630"/>
                        <a14:backgroundMark x1="93424" y1="26741" x2="93424" y2="26741"/>
                        <a14:backgroundMark x1="93661" y1="27155" x2="93661" y2="27155"/>
                        <a14:backgroundMark x1="93839" y1="27450" x2="93839" y2="27450"/>
                        <a14:backgroundMark x1="94135" y1="28099" x2="94135" y2="28099"/>
                        <a14:backgroundMark x1="94372" y1="28453" x2="94372" y2="28453"/>
                        <a14:backgroundMark x1="93898" y1="27332" x2="93898" y2="27332"/>
                        <a14:backgroundMark x1="93720" y1="26860" x2="93720" y2="26860"/>
                        <a14:backgroundMark x1="94491" y1="28808" x2="94491" y2="28808"/>
                      </a14:backgroundRemoval>
                    </a14:imgEffect>
                  </a14:imgLayer>
                </a14:imgProps>
              </a:ext>
              <a:ext uri="{28A0092B-C50C-407E-A947-70E740481C1C}">
                <a14:useLocalDpi xmlns:a14="http://schemas.microsoft.com/office/drawing/2010/main" val="0"/>
              </a:ext>
            </a:extLst>
          </a:blip>
          <a:srcRect l="6" t="-2017" r="-7" b="45907"/>
          <a:stretch/>
        </p:blipFill>
        <p:spPr bwMode="auto">
          <a:xfrm>
            <a:off x="0" y="0"/>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4190B874-1E9C-4BF5-9115-E00933922713}"/>
              </a:ext>
            </a:extLst>
          </p:cNvPr>
          <p:cNvSpPr>
            <a:spLocks noGrp="1"/>
          </p:cNvSpPr>
          <p:nvPr>
            <p:ph type="ctrTitle"/>
          </p:nvPr>
        </p:nvSpPr>
        <p:spPr>
          <a:xfrm>
            <a:off x="1524000" y="1122362"/>
            <a:ext cx="9144000" cy="2900518"/>
          </a:xfrm>
        </p:spPr>
        <p:txBody>
          <a:bodyPr>
            <a:normAutofit/>
          </a:bodyPr>
          <a:lstStyle/>
          <a:p>
            <a:r>
              <a:rPr lang="en-GB" b="1" dirty="0">
                <a:solidFill>
                  <a:srgbClr val="FFFFFF"/>
                </a:solidFill>
                <a:latin typeface="Hero Handwriting" panose="02000503000000000000" pitchFamily="2" charset="0"/>
              </a:rPr>
              <a:t>ANY QUESTIONS?</a:t>
            </a:r>
          </a:p>
        </p:txBody>
      </p:sp>
      <p:sp>
        <p:nvSpPr>
          <p:cNvPr id="3" name="Subtitle 2">
            <a:extLst>
              <a:ext uri="{FF2B5EF4-FFF2-40B4-BE49-F238E27FC236}">
                <a16:creationId xmlns:a16="http://schemas.microsoft.com/office/drawing/2014/main" id="{40324664-B412-401A-8D85-9288C6B8CF46}"/>
              </a:ext>
            </a:extLst>
          </p:cNvPr>
          <p:cNvSpPr>
            <a:spLocks noGrp="1"/>
          </p:cNvSpPr>
          <p:nvPr>
            <p:ph type="subTitle" idx="1"/>
          </p:nvPr>
        </p:nvSpPr>
        <p:spPr>
          <a:xfrm>
            <a:off x="1524000" y="4159404"/>
            <a:ext cx="9144000" cy="1098395"/>
          </a:xfrm>
        </p:spPr>
        <p:txBody>
          <a:bodyPr>
            <a:normAutofit/>
          </a:bodyPr>
          <a:lstStyle/>
          <a:p>
            <a:r>
              <a:rPr lang="en-GB" sz="3200" b="1" dirty="0">
                <a:solidFill>
                  <a:srgbClr val="FFFFFF"/>
                </a:solidFill>
                <a:latin typeface="Hero Handwriting" panose="02000503000000000000" pitchFamily="2" charset="0"/>
              </a:rPr>
              <a:t>About the Earth, geosciences as a subject, or anything else</a:t>
            </a:r>
          </a:p>
        </p:txBody>
      </p:sp>
    </p:spTree>
    <p:extLst>
      <p:ext uri="{BB962C8B-B14F-4D97-AF65-F5344CB8AC3E}">
        <p14:creationId xmlns:p14="http://schemas.microsoft.com/office/powerpoint/2010/main" val="529862309"/>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erson riding on top of a rock&#10;&#10;Description automatically generated">
            <a:extLst>
              <a:ext uri="{FF2B5EF4-FFF2-40B4-BE49-F238E27FC236}">
                <a16:creationId xmlns:a16="http://schemas.microsoft.com/office/drawing/2014/main" id="{EB4AF576-2559-4A3F-99B2-80D602D6093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23367178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tanding on top of a grass covered field&#10;&#10;Description automatically generated">
            <a:extLst>
              <a:ext uri="{FF2B5EF4-FFF2-40B4-BE49-F238E27FC236}">
                <a16:creationId xmlns:a16="http://schemas.microsoft.com/office/drawing/2014/main" id="{39A166DF-4598-4FD8-8A4F-D238AF16D5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43500" cy="6858000"/>
          </a:xfrm>
          <a:prstGeom prst="rect">
            <a:avLst/>
          </a:prstGeom>
        </p:spPr>
      </p:pic>
      <p:pic>
        <p:nvPicPr>
          <p:cNvPr id="4" name="Picture 3" descr="A close up of a rock&#10;&#10;Description automatically generated">
            <a:extLst>
              <a:ext uri="{FF2B5EF4-FFF2-40B4-BE49-F238E27FC236}">
                <a16:creationId xmlns:a16="http://schemas.microsoft.com/office/drawing/2014/main" id="{903C2D07-3F22-4AAD-8B2F-5DBFFAD36DC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143500" y="0"/>
            <a:ext cx="7048500" cy="6858000"/>
          </a:xfrm>
          <a:prstGeom prst="rect">
            <a:avLst/>
          </a:prstGeom>
        </p:spPr>
      </p:pic>
    </p:spTree>
    <p:extLst>
      <p:ext uri="{BB962C8B-B14F-4D97-AF65-F5344CB8AC3E}">
        <p14:creationId xmlns:p14="http://schemas.microsoft.com/office/powerpoint/2010/main" val="2320593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3494228B-D1D9-4AF5-9B22-735A083A781A}"/>
              </a:ext>
            </a:extLst>
          </p:cNvPr>
          <p:cNvPicPr>
            <a:picLocks noChangeAspect="1"/>
          </p:cNvPicPr>
          <p:nvPr/>
        </p:nvPicPr>
        <p:blipFill rotWithShape="1">
          <a:blip r:embed="rId3">
            <a:extLst>
              <a:ext uri="{28A0092B-C50C-407E-A947-70E740481C1C}">
                <a14:useLocalDpi xmlns:a14="http://schemas.microsoft.com/office/drawing/2010/main" val="0"/>
              </a:ext>
            </a:extLst>
          </a:blip>
          <a:srcRect r="-13"/>
          <a:stretch/>
        </p:blipFill>
        <p:spPr>
          <a:xfrm>
            <a:off x="20" y="1282"/>
            <a:ext cx="12191980" cy="6856718"/>
          </a:xfrm>
          <a:prstGeom prst="rect">
            <a:avLst/>
          </a:prstGeom>
        </p:spPr>
      </p:pic>
    </p:spTree>
    <p:extLst>
      <p:ext uri="{BB962C8B-B14F-4D97-AF65-F5344CB8AC3E}">
        <p14:creationId xmlns:p14="http://schemas.microsoft.com/office/powerpoint/2010/main" val="193637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639FF3D-03C1-ED45-9F39-CDAA57A1933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 y="-1704"/>
            <a:ext cx="5587189" cy="6859704"/>
          </a:xfrm>
          <a:prstGeom prst="rect">
            <a:avLst/>
          </a:prstGeom>
        </p:spPr>
      </p:pic>
      <p:pic>
        <p:nvPicPr>
          <p:cNvPr id="5" name="Picture 4">
            <a:extLst>
              <a:ext uri="{FF2B5EF4-FFF2-40B4-BE49-F238E27FC236}">
                <a16:creationId xmlns:a16="http://schemas.microsoft.com/office/drawing/2014/main" id="{5CCEC84C-55C3-5940-AA8A-FEFFE6976987}"/>
              </a:ext>
            </a:extLst>
          </p:cNvPr>
          <p:cNvPicPr>
            <a:picLocks noChangeAspect="1"/>
          </p:cNvPicPr>
          <p:nvPr/>
        </p:nvPicPr>
        <p:blipFill rotWithShape="1">
          <a:blip r:embed="rId4">
            <a:extLst>
              <a:ext uri="{28A0092B-C50C-407E-A947-70E740481C1C}">
                <a14:useLocalDpi xmlns:a14="http://schemas.microsoft.com/office/drawing/2010/main" val="0"/>
              </a:ext>
            </a:extLst>
          </a:blip>
          <a:srcRect t="-25"/>
          <a:stretch/>
        </p:blipFill>
        <p:spPr>
          <a:xfrm>
            <a:off x="5291529" y="-1703"/>
            <a:ext cx="6900472" cy="6859702"/>
          </a:xfrm>
          <a:prstGeom prst="rect">
            <a:avLst/>
          </a:prstGeom>
        </p:spPr>
      </p:pic>
    </p:spTree>
    <p:extLst>
      <p:ext uri="{BB962C8B-B14F-4D97-AF65-F5344CB8AC3E}">
        <p14:creationId xmlns:p14="http://schemas.microsoft.com/office/powerpoint/2010/main" val="1900020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pattFill prst="wdDnDiag">
          <a:fgClr>
            <a:schemeClr val="accent1"/>
          </a:fgClr>
          <a:bgClr>
            <a:schemeClr val="bg1"/>
          </a:bgClr>
        </a:patt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991262"/>
            <a:ext cx="6955124" cy="1066802"/>
          </a:xfrm>
        </p:spPr>
        <p:txBody>
          <a:bodyPr>
            <a:normAutofit/>
          </a:bodyPr>
          <a:lstStyle/>
          <a:p>
            <a:pPr algn="ctr"/>
            <a:r>
              <a:rPr lang="en-GB" sz="6600" b="1" dirty="0">
                <a:solidFill>
                  <a:srgbClr val="FFFFFF"/>
                </a:solidFill>
                <a:latin typeface="Hero Handwriting" panose="02000503000000000000" pitchFamily="2" charset="0"/>
              </a:rPr>
              <a:t>Geosciences</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2058063"/>
            <a:ext cx="6955124" cy="3808675"/>
          </a:xfrm>
        </p:spPr>
        <p:txBody>
          <a:bodyPr anchor="t">
            <a:normAutofit/>
          </a:bodyPr>
          <a:lstStyle/>
          <a:p>
            <a:pPr marL="0" indent="0">
              <a:buNone/>
            </a:pPr>
            <a:r>
              <a:rPr lang="en-GB" sz="3200" dirty="0">
                <a:solidFill>
                  <a:srgbClr val="FFFFFF"/>
                </a:solidFill>
              </a:rPr>
              <a:t>A subject concerned with the workings of the Earth and other planets. It includes study of the climate, oceans, atmosphere, life and evolution, volcanoes, rocks, earthquakes, the deep interior or the Earth, and these same phenomena on other planets.</a:t>
            </a:r>
          </a:p>
        </p:txBody>
      </p:sp>
    </p:spTree>
    <p:extLst>
      <p:ext uri="{BB962C8B-B14F-4D97-AF65-F5344CB8AC3E}">
        <p14:creationId xmlns:p14="http://schemas.microsoft.com/office/powerpoint/2010/main" val="2562197898"/>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1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3">
            <a:extLst>
              <a:ext uri="{FF2B5EF4-FFF2-40B4-BE49-F238E27FC236}">
                <a16:creationId xmlns:a16="http://schemas.microsoft.com/office/drawing/2014/main" id="{5C70A35A-1AEC-46BA-9D93-CB51ACA631FB}"/>
              </a:ext>
            </a:extLst>
          </p:cNvPr>
          <p:cNvSpPr>
            <a:spLocks noGrp="1"/>
          </p:cNvSpPr>
          <p:nvPr>
            <p:ph type="title"/>
          </p:nvPr>
        </p:nvSpPr>
        <p:spPr>
          <a:xfrm>
            <a:off x="3045368" y="2411963"/>
            <a:ext cx="6105194" cy="2031055"/>
          </a:xfrm>
        </p:spPr>
        <p:txBody>
          <a:bodyPr vert="horz" lIns="91440" tIns="45720" rIns="91440" bIns="45720" rtlCol="0" anchor="b">
            <a:normAutofit/>
          </a:bodyPr>
          <a:lstStyle/>
          <a:p>
            <a:pPr algn="ctr"/>
            <a:r>
              <a:rPr lang="en-US" sz="6000" b="1" kern="1200" dirty="0">
                <a:solidFill>
                  <a:srgbClr val="FFFFFF"/>
                </a:solidFill>
                <a:latin typeface="Hero Handwriting" panose="02000503000000000000" pitchFamily="2" charset="0"/>
              </a:rPr>
              <a:t>THE DEEP EARTH IN THE MEDIA</a:t>
            </a:r>
          </a:p>
        </p:txBody>
      </p:sp>
    </p:spTree>
    <p:extLst>
      <p:ext uri="{BB962C8B-B14F-4D97-AF65-F5344CB8AC3E}">
        <p14:creationId xmlns:p14="http://schemas.microsoft.com/office/powerpoint/2010/main" val="3233219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C76ABF-D33B-4016-AFBC-D21B3012183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591687" y="0"/>
            <a:ext cx="6600313" cy="6858000"/>
          </a:xfrm>
          <a:prstGeom prst="rect">
            <a:avLst/>
          </a:prstGeom>
        </p:spPr>
      </p:pic>
      <p:pic>
        <p:nvPicPr>
          <p:cNvPr id="5" name="Picture 4">
            <a:extLst>
              <a:ext uri="{FF2B5EF4-FFF2-40B4-BE49-F238E27FC236}">
                <a16:creationId xmlns:a16="http://schemas.microsoft.com/office/drawing/2014/main" id="{F652EDA7-2429-4626-9375-3779DE80C07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 y="0"/>
            <a:ext cx="5591687" cy="6858000"/>
          </a:xfrm>
          <a:prstGeom prst="rect">
            <a:avLst/>
          </a:prstGeom>
        </p:spPr>
      </p:pic>
    </p:spTree>
    <p:extLst>
      <p:ext uri="{BB962C8B-B14F-4D97-AF65-F5344CB8AC3E}">
        <p14:creationId xmlns:p14="http://schemas.microsoft.com/office/powerpoint/2010/main" val="29412960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6">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8">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8EA8728-14E2-415F-8122-AF272BDAE8DB}"/>
              </a:ext>
            </a:extLst>
          </p:cNvPr>
          <p:cNvSpPr>
            <a:spLocks noGrp="1"/>
          </p:cNvSpPr>
          <p:nvPr>
            <p:ph type="title"/>
          </p:nvPr>
        </p:nvSpPr>
        <p:spPr>
          <a:xfrm>
            <a:off x="3045368" y="2043663"/>
            <a:ext cx="6105194" cy="2031055"/>
          </a:xfrm>
        </p:spPr>
        <p:txBody>
          <a:bodyPr vert="horz" lIns="91440" tIns="45720" rIns="91440" bIns="45720" rtlCol="0" anchor="b">
            <a:normAutofit/>
          </a:bodyPr>
          <a:lstStyle/>
          <a:p>
            <a:pPr algn="ctr"/>
            <a:r>
              <a:rPr lang="en-US" sz="6000" b="1" kern="1200" dirty="0">
                <a:solidFill>
                  <a:srgbClr val="FFFFFF"/>
                </a:solidFill>
                <a:latin typeface="Hero Handwriting" panose="02000503000000000000" pitchFamily="2" charset="0"/>
              </a:rPr>
              <a:t>EXPERIMENT 2</a:t>
            </a:r>
          </a:p>
        </p:txBody>
      </p:sp>
    </p:spTree>
    <p:extLst>
      <p:ext uri="{BB962C8B-B14F-4D97-AF65-F5344CB8AC3E}">
        <p14:creationId xmlns:p14="http://schemas.microsoft.com/office/powerpoint/2010/main" val="2124439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1739405"/>
            <a:ext cx="6955124" cy="1066802"/>
          </a:xfrm>
        </p:spPr>
        <p:txBody>
          <a:bodyPr>
            <a:normAutofit/>
          </a:bodyPr>
          <a:lstStyle/>
          <a:p>
            <a:pPr algn="ctr"/>
            <a:r>
              <a:rPr lang="en-GB" sz="6600" b="1" dirty="0">
                <a:solidFill>
                  <a:srgbClr val="FFFFFF"/>
                </a:solidFill>
                <a:latin typeface="Hero Handwriting" panose="02000503000000000000" pitchFamily="2" charset="0"/>
              </a:rPr>
              <a:t>Convection</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2925905"/>
            <a:ext cx="6955124" cy="3038475"/>
          </a:xfrm>
        </p:spPr>
        <p:txBody>
          <a:bodyPr anchor="t">
            <a:normAutofit/>
          </a:bodyPr>
          <a:lstStyle/>
          <a:p>
            <a:pPr marL="0" indent="0">
              <a:buNone/>
            </a:pPr>
            <a:r>
              <a:rPr lang="en-GB" sz="3200" dirty="0"/>
              <a:t>The transfer of heat by the movement of hot material upwards and cold material downwards.</a:t>
            </a:r>
            <a:endParaRPr lang="en-GB" sz="3600" dirty="0">
              <a:solidFill>
                <a:srgbClr val="FFFFFF"/>
              </a:solidFill>
            </a:endParaRPr>
          </a:p>
        </p:txBody>
      </p:sp>
    </p:spTree>
    <p:extLst>
      <p:ext uri="{BB962C8B-B14F-4D97-AF65-F5344CB8AC3E}">
        <p14:creationId xmlns:p14="http://schemas.microsoft.com/office/powerpoint/2010/main" val="4010950695"/>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A8B5982F-ACAF-4196-8C6C-CDF1FF150480}"/>
              </a:ext>
            </a:extLst>
          </p:cNvPr>
          <p:cNvPicPr>
            <a:picLocks noChangeAspect="1" noChangeArrowheads="1"/>
          </p:cNvPicPr>
          <p:nvPr/>
        </p:nvPicPr>
        <p:blipFill rotWithShape="1">
          <a:blip r:embed="rId2">
            <a:alphaModFix amt="50000"/>
            <a:extLst>
              <a:ext uri="{BEBA8EAE-BF5A-486C-A8C5-ECC9F3942E4B}">
                <a14:imgProps xmlns:a14="http://schemas.microsoft.com/office/drawing/2010/main">
                  <a14:imgLayer r:embed="rId3">
                    <a14:imgEffect>
                      <a14:backgroundRemoval t="2479" b="62928" l="2725" r="96031">
                        <a14:foregroundMark x1="13507" y1="50177" x2="16351" y2="34179"/>
                        <a14:foregroundMark x1="16351" y1="34179" x2="21742" y2="24616"/>
                        <a14:foregroundMark x1="21742" y1="24616" x2="30746" y2="18005"/>
                        <a14:foregroundMark x1="30746" y1="18005" x2="47334" y2="13105"/>
                        <a14:foregroundMark x1="47334" y1="13105" x2="52429" y2="12987"/>
                        <a14:foregroundMark x1="52429" y1="12987" x2="77073" y2="21251"/>
                        <a14:foregroundMark x1="77073" y1="21251" x2="86019" y2="31818"/>
                        <a14:foregroundMark x1="86019" y1="31818" x2="87855" y2="45100"/>
                        <a14:foregroundMark x1="87855" y1="45100" x2="87678" y2="47048"/>
                        <a14:foregroundMark x1="64692" y1="3837" x2="49289" y2="1889"/>
                        <a14:foregroundMark x1="34594" y1="4002" x2="33131" y2="4212"/>
                        <a14:foregroundMark x1="49289" y1="1889" x2="34621" y2="3998"/>
                        <a14:foregroundMark x1="26963" y1="7641" x2="16706" y2="14699"/>
                        <a14:foregroundMark x1="30873" y1="4951" x2="29997" y2="5554"/>
                        <a14:foregroundMark x1="16706" y1="14699" x2="7658" y2="26588"/>
                        <a14:foregroundMark x1="4536" y1="31110" x2="2014" y2="46812"/>
                        <a14:foregroundMark x1="2014" y1="46812" x2="4562" y2="60272"/>
                        <a14:foregroundMark x1="4562" y1="60272" x2="21327" y2="55372"/>
                        <a14:foregroundMark x1="21327" y1="55372" x2="22749" y2="53247"/>
                        <a14:foregroundMark x1="71327" y1="10685" x2="65107" y2="7025"/>
                        <a14:foregroundMark x1="65107" y1="7025" x2="54976" y2="6198"/>
                        <a14:foregroundMark x1="54976" y1="6198" x2="41943" y2="8383"/>
                        <a14:foregroundMark x1="41943" y1="8383" x2="33768" y2="11747"/>
                        <a14:foregroundMark x1="33768" y1="11747" x2="46149" y2="11983"/>
                        <a14:foregroundMark x1="46149" y1="11983" x2="69905" y2="8028"/>
                        <a14:foregroundMark x1="69905" y1="8028" x2="73756" y2="12633"/>
                        <a14:foregroundMark x1="73756" y1="12633" x2="75355" y2="16706"/>
                        <a14:foregroundMark x1="75355" y1="16706" x2="72986" y2="18241"/>
                        <a14:foregroundMark x1="81813" y1="30106" x2="76185" y2="32586"/>
                        <a14:foregroundMark x1="76185" y1="32586" x2="78021" y2="28276"/>
                        <a14:foregroundMark x1="78021" y1="28276" x2="71031" y2="28689"/>
                        <a14:foregroundMark x1="71031" y1="28689" x2="66291" y2="30756"/>
                        <a14:foregroundMark x1="66291" y1="30756" x2="68780" y2="27155"/>
                        <a14:foregroundMark x1="68780" y1="27155" x2="63981" y2="24262"/>
                        <a14:foregroundMark x1="63981" y1="24262" x2="51955" y2="27686"/>
                        <a14:foregroundMark x1="51955" y1="27686" x2="47216" y2="26623"/>
                        <a14:foregroundMark x1="47216" y1="26623" x2="43720" y2="24616"/>
                        <a14:foregroundMark x1="43720" y1="24616" x2="45498" y2="21074"/>
                        <a14:foregroundMark x1="45498" y1="21074" x2="44846" y2="17001"/>
                        <a14:foregroundMark x1="44846" y1="17001" x2="37500" y2="20484"/>
                        <a14:foregroundMark x1="37500" y1="20484" x2="34064" y2="24144"/>
                        <a14:foregroundMark x1="34064" y1="24144" x2="43306" y2="8442"/>
                        <a14:foregroundMark x1="43306" y1="8442" x2="28673" y2="19303"/>
                        <a14:foregroundMark x1="28673" y1="19303" x2="31161" y2="13813"/>
                        <a14:foregroundMark x1="31161" y1="13813" x2="26481" y2="15584"/>
                        <a14:foregroundMark x1="26481" y1="15584" x2="17358" y2="25620"/>
                        <a14:foregroundMark x1="17358" y1="25620" x2="20675" y2="17651"/>
                        <a14:foregroundMark x1="20675" y1="17651" x2="14751" y2="23081"/>
                        <a14:foregroundMark x1="14751" y1="23081" x2="12796" y2="26564"/>
                        <a14:foregroundMark x1="12796" y1="26564" x2="19491" y2="15821"/>
                        <a14:foregroundMark x1="19491" y1="15821" x2="4028" y2="41677"/>
                        <a14:foregroundMark x1="4028" y1="41677" x2="10723" y2="37367"/>
                        <a14:foregroundMark x1="10723" y1="37367" x2="10012" y2="43388"/>
                        <a14:foregroundMark x1="10012" y1="43388" x2="18187" y2="37249"/>
                        <a14:foregroundMark x1="18187" y1="37249" x2="24882" y2="25384"/>
                        <a14:foregroundMark x1="24882" y1="25384" x2="14573" y2="52066"/>
                        <a14:foregroundMark x1="14573" y1="52066" x2="27073" y2="36718"/>
                        <a14:foregroundMark x1="27073" y1="36718" x2="22393" y2="55136"/>
                        <a14:foregroundMark x1="22393" y1="55136" x2="25296" y2="58087"/>
                        <a14:foregroundMark x1="25296" y1="58087" x2="27192" y2="56848"/>
                        <a14:foregroundMark x1="86493" y1="57202" x2="92417" y2="56553"/>
                        <a14:foregroundMark x1="92417" y1="56553" x2="85900" y2="62043"/>
                        <a14:foregroundMark x1="85900" y1="62043" x2="90699" y2="56730"/>
                        <a14:foregroundMark x1="90699" y1="56730" x2="78140" y2="58205"/>
                        <a14:foregroundMark x1="78140" y1="58205" x2="93483" y2="48583"/>
                        <a14:foregroundMark x1="93483" y1="48583" x2="84479" y2="50472"/>
                        <a14:foregroundMark x1="84479" y1="50472" x2="92417" y2="43743"/>
                        <a14:foregroundMark x1="92417" y1="43743" x2="86315" y2="43861"/>
                        <a14:foregroundMark x1="86315" y1="43861" x2="93246" y2="33589"/>
                        <a14:foregroundMark x1="93246" y1="33589" x2="89218" y2="33589"/>
                        <a14:foregroundMark x1="89218" y1="33589" x2="86493" y2="30579"/>
                        <a14:foregroundMark x1="86493" y1="30579" x2="87382" y2="26387"/>
                        <a14:foregroundMark x1="87382" y1="26387" x2="82761" y2="23377"/>
                        <a14:foregroundMark x1="82761" y1="23377" x2="81398" y2="18654"/>
                        <a14:foregroundMark x1="81398" y1="18654" x2="77844" y2="16175"/>
                        <a14:foregroundMark x1="77844" y1="16175" x2="75000" y2="12397"/>
                        <a14:foregroundMark x1="80814" y1="12993" x2="90953" y2="24914"/>
                        <a14:foregroundMark x1="79821" y1="11826" x2="80800" y2="12977"/>
                        <a14:foregroundMark x1="93356" y1="28460" x2="99348" y2="47934"/>
                        <a14:foregroundMark x1="99348" y1="47934" x2="96505" y2="60921"/>
                        <a14:foregroundMark x1="96505" y1="60921" x2="96268" y2="53896"/>
                        <a14:foregroundMark x1="96268" y1="53896" x2="91765" y2="52538"/>
                        <a14:foregroundMark x1="91765" y1="52538" x2="87559" y2="55844"/>
                        <a14:foregroundMark x1="87559" y1="55844" x2="95557" y2="58383"/>
                        <a14:foregroundMark x1="95557" y1="58383" x2="93246" y2="64522"/>
                        <a14:foregroundMark x1="93246" y1="64522" x2="87145" y2="66234"/>
                        <a14:foregroundMark x1="87145" y1="66234" x2="81102" y2="64168"/>
                        <a14:foregroundMark x1="81102" y1="64168" x2="83353" y2="58028"/>
                        <a14:foregroundMark x1="83353" y1="58028" x2="78791" y2="60449"/>
                        <a14:foregroundMark x1="78791" y1="60449" x2="88626" y2="57969"/>
                        <a14:foregroundMark x1="88626" y1="57969" x2="92299" y2="59445"/>
                        <a14:foregroundMark x1="92299" y1="59445" x2="72038" y2="62574"/>
                        <a14:foregroundMark x1="72038" y1="62574" x2="8412" y2="68595"/>
                        <a14:foregroundMark x1="8412" y1="68595" x2="6220" y2="63105"/>
                        <a14:foregroundMark x1="6220" y1="63105" x2="9834" y2="59740"/>
                        <a14:foregroundMark x1="9834" y1="59740" x2="14218" y2="58560"/>
                        <a14:foregroundMark x1="14218" y1="58560" x2="12263" y2="64522"/>
                        <a14:foregroundMark x1="12263" y1="64522" x2="20794" y2="60094"/>
                        <a14:foregroundMark x1="20794" y1="60094" x2="18839" y2="64345"/>
                        <a14:foregroundMark x1="18839" y1="64345" x2="23519" y2="61334"/>
                        <a14:foregroundMark x1="23519" y1="61334" x2="35841" y2="59858"/>
                        <a14:foregroundMark x1="35841" y1="59858" x2="36848" y2="65880"/>
                        <a14:foregroundMark x1="36848" y1="65880" x2="32524" y2="66824"/>
                        <a14:foregroundMark x1="32524" y1="66824" x2="14455" y2="63400"/>
                        <a14:foregroundMark x1="14455" y1="63400" x2="10427" y2="60390"/>
                        <a14:foregroundMark x1="10427" y1="60390" x2="5687" y2="60035"/>
                        <a14:foregroundMark x1="5687" y1="60035" x2="7701" y2="54250"/>
                        <a14:foregroundMark x1="7701" y1="54250" x2="3910" y2="58205"/>
                        <a14:foregroundMark x1="3910" y1="58205" x2="5746" y2="54486"/>
                        <a14:foregroundMark x1="5746" y1="54486" x2="1007" y2="60803"/>
                        <a14:foregroundMark x1="2724" y1="31988" x2="3199" y2="24026"/>
                        <a14:foregroundMark x1="1007" y1="60803" x2="2358" y2="38130"/>
                        <a14:foregroundMark x1="3199" y1="24026" x2="3085" y2="31110"/>
                        <a14:foregroundMark x1="5868" y1="30724" x2="8945" y2="26033"/>
                        <a14:foregroundMark x1="8945" y1="26033" x2="7517" y2="27248"/>
                        <a14:foregroundMark x1="13511" y1="16920" x2="16884" y2="17060"/>
                        <a14:foregroundMark x1="16884" y1="17060" x2="18070" y2="13623"/>
                        <a14:foregroundMark x1="18187" y1="13282" x2="19372" y2="11983"/>
                        <a14:foregroundMark x1="45607" y1="1388" x2="48223" y2="1004"/>
                        <a14:foregroundMark x1="38566" y1="2420" x2="44940" y2="1485"/>
                        <a14:foregroundMark x1="48223" y1="1004" x2="56576" y2="2066"/>
                        <a14:foregroundMark x1="68707" y1="2077" x2="69450" y2="2267"/>
                        <a14:foregroundMark x1="72131" y1="4603" x2="72648" y2="5346"/>
                        <a14:foregroundMark x1="71152" y1="3196" x2="71683" y2="3958"/>
                        <a14:foregroundMark x1="64193" y1="3188" x2="62618" y2="2656"/>
                        <a14:foregroundMark x1="66974" y1="4127" x2="64193" y2="3188"/>
                        <a14:foregroundMark x1="67838" y1="4419" x2="67220" y2="4210"/>
                        <a14:foregroundMark x1="70463" y1="5305" x2="68242" y2="4555"/>
                        <a14:foregroundMark x1="76303" y1="8146" x2="73464" y2="7203"/>
                        <a14:foregroundMark x1="96209" y1="34416" x2="98223" y2="43802"/>
                        <a14:foregroundMark x1="98223" y1="43802" x2="98045" y2="58383"/>
                        <a14:foregroundMark x1="98045" y1="58383" x2="94609" y2="53188"/>
                        <a14:foregroundMark x1="94609" y1="53188" x2="95438" y2="44215"/>
                        <a14:foregroundMark x1="95438" y1="44215" x2="95735" y2="49233"/>
                        <a14:foregroundMark x1="81850" y1="12825" x2="84616" y2="16004"/>
                        <a14:foregroundMark x1="93777" y1="28808" x2="95379" y2="32999"/>
                        <a14:foregroundMark x1="93603" y1="28353" x2="93777" y2="28808"/>
                        <a14:foregroundMark x1="95379" y1="32999" x2="95438" y2="33235"/>
                        <a14:foregroundMark x1="94068" y1="28630" x2="94552" y2="31960"/>
                        <a14:foregroundMark x1="93779" y1="26640" x2="93877" y2="27316"/>
                        <a14:foregroundMark x1="94570" y1="31954" x2="94241" y2="28630"/>
                        <a14:foregroundMark x1="94274" y1="28630" x2="95024" y2="33058"/>
                        <a14:foregroundMark x1="95024" y1="33058" x2="94017" y2="28985"/>
                        <a14:foregroundMark x1="95041" y1="32935" x2="95379" y2="34238"/>
                        <a14:foregroundMark x1="94017" y1="28985" x2="94767" y2="31877"/>
                        <a14:foregroundMark x1="95379" y1="34238" x2="95778" y2="32648"/>
                        <a14:foregroundMark x1="7524" y1="26151" x2="5569" y2="29575"/>
                        <a14:foregroundMark x1="3555" y1="34002" x2="3436" y2="34888"/>
                        <a14:foregroundMark x1="4265" y1="31877" x2="4147" y2="32409"/>
                        <a14:foregroundMark x1="5450" y1="31287" x2="4562" y2="31759"/>
                        <a14:foregroundMark x1="2725" y1="36659" x2="3851" y2="33294"/>
                        <a14:foregroundMark x1="23341" y1="9209" x2="22026" y2="10096"/>
                        <a14:foregroundMark x1="29384" y1="5844" x2="27073" y2="6966"/>
                        <a14:foregroundMark x1="70557" y1="5903" x2="70557" y2="5903"/>
                        <a14:foregroundMark x1="70498" y1="5490" x2="70498" y2="5490"/>
                        <a14:foregroundMark x1="76363" y1="9032" x2="76363" y2="9032"/>
                        <a14:foregroundMark x1="81102" y1="12102" x2="81102" y2="12102"/>
                        <a14:foregroundMark x1="80095" y1="11393" x2="80095" y2="11393"/>
                        <a14:foregroundMark x1="79325" y1="10744" x2="76836" y2="9091"/>
                        <a14:foregroundMark x1="80036" y1="11393" x2="79443" y2="10862"/>
                        <a14:foregroundMark x1="80806" y1="11865" x2="80806" y2="11865"/>
                        <a14:foregroundMark x1="80509" y1="11570" x2="80509" y2="11570"/>
                        <a14:foregroundMark x1="95320" y1="31582" x2="95320" y2="31582"/>
                        <a14:foregroundMark x1="95557" y1="32113" x2="95557" y2="32113"/>
                        <a14:foregroundMark x1="92239" y1="25089" x2="92239" y2="25089"/>
                        <a14:foregroundMark x1="93136" y1="27155" x2="93661" y2="28276"/>
                        <a14:foregroundMark x1="92417" y1="25620" x2="92942" y2="26741"/>
                        <a14:foregroundMark x1="88270" y1="19362" x2="88270" y2="19362"/>
                        <a14:foregroundMark x1="88626" y1="20130" x2="88626" y2="20130"/>
                        <a14:foregroundMark x1="87915" y1="19303" x2="85782" y2="16883"/>
                        <a14:foregroundMark x1="84064" y1="14817" x2="85604" y2="16647"/>
                        <a14:foregroundMark x1="86078" y1="16942" x2="86078" y2="16942"/>
                        <a14:foregroundMark x1="85782" y1="16411" x2="87559" y2="18890"/>
                        <a14:foregroundMark x1="87559" y1="18831" x2="89336" y2="21015"/>
                        <a14:foregroundMark x1="89396" y1="21133" x2="90758" y2="22845"/>
                        <a14:foregroundMark x1="90581" y1="22727" x2="92002" y2="24911"/>
                        <a14:foregroundMark x1="93424" y1="27450" x2="93424" y2="27450"/>
                        <a14:foregroundMark x1="93246" y1="27037" x2="93246" y2="27037"/>
                        <a14:foregroundMark x1="93661" y1="27745" x2="93661" y2="27745"/>
                        <a14:foregroundMark x1="93246" y1="26860" x2="93246" y2="26860"/>
                        <a14:backgroundMark x1="70794" y1="590" x2="66232" y2="236"/>
                        <a14:backgroundMark x1="66232" y1="236" x2="68187" y2="3719"/>
                        <a14:backgroundMark x1="68187" y1="3719" x2="71979" y2="1948"/>
                        <a14:backgroundMark x1="71979" y1="1948" x2="71268" y2="767"/>
                        <a14:backgroundMark x1="17180" y1="12161" x2="16825" y2="13223"/>
                        <a14:backgroundMark x1="9834" y1="21133" x2="9834" y2="21133"/>
                        <a14:backgroundMark x1="10900" y1="19894" x2="10900" y2="19894"/>
                        <a14:backgroundMark x1="11374" y1="19362" x2="9301" y2="22019"/>
                        <a14:backgroundMark x1="13389" y1="16824" x2="11078" y2="19126"/>
                        <a14:backgroundMark x1="8945" y1="22373" x2="5746" y2="26729"/>
                        <a14:backgroundMark x1="9064" y1="22196" x2="9064" y2="22196"/>
                        <a14:backgroundMark x1="9064" y1="22196" x2="9064" y2="22196"/>
                        <a14:backgroundMark x1="3022" y1="34833" x2="2310" y2="36777"/>
                        <a14:backgroundMark x1="3929" y1="32361" x2="3338" y2="33973"/>
                        <a14:backgroundMark x1="5036" y1="29339" x2="4118" y2="31845"/>
                        <a14:backgroundMark x1="2310" y1="36777" x2="0" y2="38017"/>
                        <a14:backgroundMark x1="25533" y1="7025" x2="24585" y2="7497"/>
                        <a14:backgroundMark x1="20941" y1="10191" x2="19194" y2="11393"/>
                        <a14:backgroundMark x1="24171" y1="7969" x2="22938" y2="8817"/>
                        <a14:backgroundMark x1="21801" y1="9445" x2="22571" y2="8914"/>
                        <a14:backgroundMark x1="15640" y1="14522" x2="15640" y2="14522"/>
                        <a14:backgroundMark x1="14218" y1="15998" x2="15581" y2="14640"/>
                        <a14:backgroundMark x1="37322" y1="2302" x2="37737" y2="2243"/>
                        <a14:backgroundMark x1="45201" y1="826" x2="44550" y2="945"/>
                        <a14:backgroundMark x1="33531" y1="3365" x2="33472" y2="3483"/>
                        <a14:backgroundMark x1="32761" y1="3778" x2="30628" y2="4664"/>
                        <a14:backgroundMark x1="26686" y1="6535" x2="26185" y2="6789"/>
                        <a14:backgroundMark x1="29562" y1="5077" x2="28966" y2="5379"/>
                        <a14:backgroundMark x1="27488" y1="6080" x2="27488" y2="6080"/>
                        <a14:backgroundMark x1="65877" y1="3188" x2="65877" y2="3188"/>
                        <a14:backgroundMark x1="60841" y1="1889" x2="60841" y2="1889"/>
                        <a14:backgroundMark x1="72453" y1="6139" x2="72453" y2="6139"/>
                        <a14:backgroundMark x1="71643" y1="5490" x2="70912" y2="5018"/>
                        <a14:backgroundMark x1="72282" y1="5903" x2="71643" y2="5490"/>
                        <a14:backgroundMark x1="73104" y1="6434" x2="72282" y2="5903"/>
                        <a14:backgroundMark x1="70616" y1="5136" x2="70616" y2="5136"/>
                        <a14:backgroundMark x1="76244" y1="8264" x2="76244" y2="8264"/>
                        <a14:backgroundMark x1="81694" y1="12102" x2="82227" y2="12456"/>
                        <a14:backgroundMark x1="80332" y1="11216" x2="80450" y2="11334"/>
                        <a14:backgroundMark x1="81339" y1="11806" x2="81339" y2="11806"/>
                        <a14:backgroundMark x1="80663" y1="11393" x2="79724" y2="10678"/>
                        <a14:backgroundMark x1="81517" y1="12043" x2="80663" y2="11393"/>
                        <a14:backgroundMark x1="77903" y1="9327" x2="77903" y2="9327"/>
                        <a14:backgroundMark x1="76185" y1="8087" x2="76185" y2="8087"/>
                        <a14:backgroundMark x1="76363" y1="8264" x2="76363" y2="8264"/>
                        <a14:backgroundMark x1="76126" y1="7969" x2="76126" y2="7969"/>
                        <a14:backgroundMark x1="92551" y1="25089" x2="92786" y2="25460"/>
                        <a14:backgroundMark x1="92322" y1="24728" x2="92551" y2="25089"/>
                        <a14:backgroundMark x1="89633" y1="20484" x2="89851" y2="20829"/>
                        <a14:backgroundMark x1="95919" y1="32113" x2="96090" y2="32527"/>
                        <a14:backgroundMark x1="95675" y1="31523" x2="95919" y2="32113"/>
                        <a14:backgroundMark x1="94491" y1="28453" x2="94491" y2="28453"/>
                        <a14:backgroundMark x1="94431" y1="28630" x2="94431" y2="28630"/>
                        <a14:backgroundMark x1="93424" y1="26741" x2="93424" y2="26741"/>
                        <a14:backgroundMark x1="93661" y1="27155" x2="93661" y2="27155"/>
                        <a14:backgroundMark x1="93839" y1="27450" x2="93839" y2="27450"/>
                        <a14:backgroundMark x1="94135" y1="28099" x2="94135" y2="28099"/>
                        <a14:backgroundMark x1="94372" y1="28453" x2="94372" y2="28453"/>
                        <a14:backgroundMark x1="93898" y1="27332" x2="93898" y2="27332"/>
                        <a14:backgroundMark x1="93720" y1="26860" x2="93720" y2="26860"/>
                        <a14:backgroundMark x1="94491" y1="28808" x2="94491" y2="28808"/>
                      </a14:backgroundRemoval>
                    </a14:imgEffect>
                  </a14:imgLayer>
                </a14:imgProps>
              </a:ext>
              <a:ext uri="{28A0092B-C50C-407E-A947-70E740481C1C}">
                <a14:useLocalDpi xmlns:a14="http://schemas.microsoft.com/office/drawing/2010/main" val="0"/>
              </a:ext>
            </a:extLst>
          </a:blip>
          <a:srcRect l="6" t="-2017" r="-7" b="45907"/>
          <a:stretch/>
        </p:blipFill>
        <p:spPr bwMode="auto">
          <a:xfrm>
            <a:off x="0" y="0"/>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4190B874-1E9C-4BF5-9115-E00933922713}"/>
              </a:ext>
            </a:extLst>
          </p:cNvPr>
          <p:cNvSpPr>
            <a:spLocks noGrp="1"/>
          </p:cNvSpPr>
          <p:nvPr>
            <p:ph type="ctrTitle"/>
          </p:nvPr>
        </p:nvSpPr>
        <p:spPr>
          <a:xfrm>
            <a:off x="1524000" y="1122362"/>
            <a:ext cx="9144000" cy="2900518"/>
          </a:xfrm>
        </p:spPr>
        <p:txBody>
          <a:bodyPr>
            <a:normAutofit/>
          </a:bodyPr>
          <a:lstStyle/>
          <a:p>
            <a:r>
              <a:rPr lang="en-GB" b="1">
                <a:solidFill>
                  <a:srgbClr val="FFFFFF"/>
                </a:solidFill>
                <a:latin typeface="Hero Handwriting" panose="02000503000000000000" pitchFamily="2" charset="0"/>
              </a:rPr>
              <a:t>WHAT IS THE INSIDE OF THE EARTH </a:t>
            </a:r>
            <a:r>
              <a:rPr lang="en-GB" b="1" i="1">
                <a:solidFill>
                  <a:srgbClr val="FFFFFF"/>
                </a:solidFill>
                <a:latin typeface="Hero Handwriting" panose="02000503000000000000" pitchFamily="2" charset="0"/>
              </a:rPr>
              <a:t>LIKE?</a:t>
            </a:r>
            <a:r>
              <a:rPr lang="en-GB" b="1">
                <a:solidFill>
                  <a:srgbClr val="FFFFFF"/>
                </a:solidFill>
                <a:latin typeface="Hero Handwriting" panose="02000503000000000000" pitchFamily="2" charset="0"/>
              </a:rPr>
              <a:t> </a:t>
            </a:r>
          </a:p>
        </p:txBody>
      </p:sp>
      <p:sp>
        <p:nvSpPr>
          <p:cNvPr id="3" name="Subtitle 2">
            <a:extLst>
              <a:ext uri="{FF2B5EF4-FFF2-40B4-BE49-F238E27FC236}">
                <a16:creationId xmlns:a16="http://schemas.microsoft.com/office/drawing/2014/main" id="{40324664-B412-401A-8D85-9288C6B8CF46}"/>
              </a:ext>
            </a:extLst>
          </p:cNvPr>
          <p:cNvSpPr>
            <a:spLocks noGrp="1"/>
          </p:cNvSpPr>
          <p:nvPr>
            <p:ph type="subTitle" idx="1"/>
          </p:nvPr>
        </p:nvSpPr>
        <p:spPr>
          <a:xfrm>
            <a:off x="1524000" y="4159404"/>
            <a:ext cx="9144000" cy="1098395"/>
          </a:xfrm>
        </p:spPr>
        <p:txBody>
          <a:bodyPr>
            <a:normAutofit/>
          </a:bodyPr>
          <a:lstStyle/>
          <a:p>
            <a:r>
              <a:rPr lang="en-GB" sz="3200" b="1" dirty="0">
                <a:solidFill>
                  <a:srgbClr val="FFFFFF"/>
                </a:solidFill>
                <a:latin typeface="Hero Handwriting" panose="02000503000000000000" pitchFamily="2" charset="0"/>
              </a:rPr>
              <a:t>Deep Earth Explorers</a:t>
            </a:r>
          </a:p>
        </p:txBody>
      </p:sp>
    </p:spTree>
    <p:extLst>
      <p:ext uri="{BB962C8B-B14F-4D97-AF65-F5344CB8AC3E}">
        <p14:creationId xmlns:p14="http://schemas.microsoft.com/office/powerpoint/2010/main" val="1521982856"/>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61DD8147-CE5F-4672-BBC8-56EC9260D31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41054281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B64AEF03-D08B-45A3-9275-C39015FF909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30232716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1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3">
            <a:extLst>
              <a:ext uri="{FF2B5EF4-FFF2-40B4-BE49-F238E27FC236}">
                <a16:creationId xmlns:a16="http://schemas.microsoft.com/office/drawing/2014/main" id="{5C70A35A-1AEC-46BA-9D93-CB51ACA631FB}"/>
              </a:ext>
            </a:extLst>
          </p:cNvPr>
          <p:cNvSpPr>
            <a:spLocks noGrp="1"/>
          </p:cNvSpPr>
          <p:nvPr>
            <p:ph type="title"/>
          </p:nvPr>
        </p:nvSpPr>
        <p:spPr>
          <a:xfrm>
            <a:off x="3045368" y="1878563"/>
            <a:ext cx="6105194" cy="2031055"/>
          </a:xfrm>
        </p:spPr>
        <p:txBody>
          <a:bodyPr vert="horz" lIns="91440" tIns="45720" rIns="91440" bIns="45720" rtlCol="0" anchor="b">
            <a:normAutofit/>
          </a:bodyPr>
          <a:lstStyle/>
          <a:p>
            <a:pPr algn="ctr"/>
            <a:r>
              <a:rPr lang="en-US" sz="6000" b="1" kern="1200" dirty="0">
                <a:solidFill>
                  <a:srgbClr val="FFFFFF"/>
                </a:solidFill>
                <a:latin typeface="Hero Handwriting" panose="02000503000000000000" pitchFamily="2" charset="0"/>
              </a:rPr>
              <a:t>INSIDE THE EARTH</a:t>
            </a:r>
          </a:p>
        </p:txBody>
      </p:sp>
    </p:spTree>
    <p:extLst>
      <p:ext uri="{BB962C8B-B14F-4D97-AF65-F5344CB8AC3E}">
        <p14:creationId xmlns:p14="http://schemas.microsoft.com/office/powerpoint/2010/main" val="2345986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228362D0-6955-4CC4-9362-219E0CF1DE79}"/>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422307" y="2776430"/>
            <a:ext cx="1251958" cy="1265732"/>
          </a:xfrm>
          <a:prstGeom prst="ellipse">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EEFE702-C041-4D9A-8451-ECF84B1866C4}"/>
              </a:ext>
            </a:extLst>
          </p:cNvPr>
          <p:cNvSpPr txBox="1"/>
          <p:nvPr/>
        </p:nvSpPr>
        <p:spPr>
          <a:xfrm>
            <a:off x="5691352" y="3090041"/>
            <a:ext cx="677917" cy="646331"/>
          </a:xfrm>
          <a:prstGeom prst="rect">
            <a:avLst/>
          </a:prstGeom>
          <a:noFill/>
        </p:spPr>
        <p:txBody>
          <a:bodyPr wrap="square" rtlCol="0">
            <a:spAutoFit/>
          </a:bodyPr>
          <a:lstStyle/>
          <a:p>
            <a:r>
              <a:rPr lang="en-GB" dirty="0"/>
              <a:t>Inner core</a:t>
            </a:r>
          </a:p>
        </p:txBody>
      </p:sp>
      <p:sp>
        <p:nvSpPr>
          <p:cNvPr id="5" name="TextBox 4">
            <a:extLst>
              <a:ext uri="{FF2B5EF4-FFF2-40B4-BE49-F238E27FC236}">
                <a16:creationId xmlns:a16="http://schemas.microsoft.com/office/drawing/2014/main" id="{5842DE29-5E52-43F7-8314-CBB096353F61}"/>
              </a:ext>
            </a:extLst>
          </p:cNvPr>
          <p:cNvSpPr txBox="1"/>
          <p:nvPr/>
        </p:nvSpPr>
        <p:spPr>
          <a:xfrm>
            <a:off x="5588875" y="946112"/>
            <a:ext cx="882869" cy="369332"/>
          </a:xfrm>
          <a:prstGeom prst="rect">
            <a:avLst/>
          </a:prstGeom>
          <a:noFill/>
        </p:spPr>
        <p:txBody>
          <a:bodyPr wrap="square" rtlCol="0">
            <a:spAutoFit/>
          </a:bodyPr>
          <a:lstStyle/>
          <a:p>
            <a:r>
              <a:rPr lang="en-GB" dirty="0">
                <a:solidFill>
                  <a:schemeClr val="bg1"/>
                </a:solidFill>
              </a:rPr>
              <a:t>Mantle</a:t>
            </a:r>
          </a:p>
        </p:txBody>
      </p:sp>
    </p:spTree>
    <p:extLst>
      <p:ext uri="{BB962C8B-B14F-4D97-AF65-F5344CB8AC3E}">
        <p14:creationId xmlns:p14="http://schemas.microsoft.com/office/powerpoint/2010/main" val="28695224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228362D0-6955-4CC4-9362-219E0CF1DE79}"/>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367463" y="1763486"/>
            <a:ext cx="3362826" cy="3331888"/>
          </a:xfrm>
          <a:prstGeom prst="ellipse">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EEFE702-C041-4D9A-8451-ECF84B1866C4}"/>
              </a:ext>
            </a:extLst>
          </p:cNvPr>
          <p:cNvSpPr txBox="1"/>
          <p:nvPr/>
        </p:nvSpPr>
        <p:spPr>
          <a:xfrm>
            <a:off x="5691352" y="3090041"/>
            <a:ext cx="677917" cy="646331"/>
          </a:xfrm>
          <a:prstGeom prst="rect">
            <a:avLst/>
          </a:prstGeom>
          <a:noFill/>
        </p:spPr>
        <p:txBody>
          <a:bodyPr wrap="square" rtlCol="0">
            <a:spAutoFit/>
          </a:bodyPr>
          <a:lstStyle/>
          <a:p>
            <a:r>
              <a:rPr lang="en-GB" dirty="0"/>
              <a:t>Inner core</a:t>
            </a:r>
          </a:p>
        </p:txBody>
      </p:sp>
      <p:sp>
        <p:nvSpPr>
          <p:cNvPr id="4" name="TextBox 3">
            <a:extLst>
              <a:ext uri="{FF2B5EF4-FFF2-40B4-BE49-F238E27FC236}">
                <a16:creationId xmlns:a16="http://schemas.microsoft.com/office/drawing/2014/main" id="{C0561672-A8A9-432C-B60D-A913C7D519C5}"/>
              </a:ext>
            </a:extLst>
          </p:cNvPr>
          <p:cNvSpPr txBox="1"/>
          <p:nvPr/>
        </p:nvSpPr>
        <p:spPr>
          <a:xfrm>
            <a:off x="5691352" y="2091642"/>
            <a:ext cx="882869" cy="646331"/>
          </a:xfrm>
          <a:prstGeom prst="rect">
            <a:avLst/>
          </a:prstGeom>
          <a:noFill/>
        </p:spPr>
        <p:txBody>
          <a:bodyPr wrap="square" rtlCol="0">
            <a:spAutoFit/>
          </a:bodyPr>
          <a:lstStyle/>
          <a:p>
            <a:r>
              <a:rPr lang="en-GB" dirty="0"/>
              <a:t>Outer core</a:t>
            </a:r>
          </a:p>
        </p:txBody>
      </p:sp>
    </p:spTree>
    <p:extLst>
      <p:ext uri="{BB962C8B-B14F-4D97-AF65-F5344CB8AC3E}">
        <p14:creationId xmlns:p14="http://schemas.microsoft.com/office/powerpoint/2010/main" val="4850404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228362D0-6955-4CC4-9362-219E0CF1DE79}"/>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049842" y="365760"/>
            <a:ext cx="6038740" cy="6080760"/>
          </a:xfrm>
          <a:prstGeom prst="ellipse">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EEFE702-C041-4D9A-8451-ECF84B1866C4}"/>
              </a:ext>
            </a:extLst>
          </p:cNvPr>
          <p:cNvSpPr txBox="1"/>
          <p:nvPr/>
        </p:nvSpPr>
        <p:spPr>
          <a:xfrm>
            <a:off x="5691352" y="3090041"/>
            <a:ext cx="677917" cy="646331"/>
          </a:xfrm>
          <a:prstGeom prst="rect">
            <a:avLst/>
          </a:prstGeom>
          <a:noFill/>
        </p:spPr>
        <p:txBody>
          <a:bodyPr wrap="square" rtlCol="0">
            <a:spAutoFit/>
          </a:bodyPr>
          <a:lstStyle/>
          <a:p>
            <a:r>
              <a:rPr lang="en-GB" dirty="0"/>
              <a:t>Inner core</a:t>
            </a:r>
          </a:p>
        </p:txBody>
      </p:sp>
      <p:sp>
        <p:nvSpPr>
          <p:cNvPr id="4" name="TextBox 3">
            <a:extLst>
              <a:ext uri="{FF2B5EF4-FFF2-40B4-BE49-F238E27FC236}">
                <a16:creationId xmlns:a16="http://schemas.microsoft.com/office/drawing/2014/main" id="{C0561672-A8A9-432C-B60D-A913C7D519C5}"/>
              </a:ext>
            </a:extLst>
          </p:cNvPr>
          <p:cNvSpPr txBox="1"/>
          <p:nvPr/>
        </p:nvSpPr>
        <p:spPr>
          <a:xfrm>
            <a:off x="5691352" y="2091642"/>
            <a:ext cx="882869" cy="646331"/>
          </a:xfrm>
          <a:prstGeom prst="rect">
            <a:avLst/>
          </a:prstGeom>
          <a:noFill/>
        </p:spPr>
        <p:txBody>
          <a:bodyPr wrap="square" rtlCol="0">
            <a:spAutoFit/>
          </a:bodyPr>
          <a:lstStyle/>
          <a:p>
            <a:r>
              <a:rPr lang="en-GB" dirty="0"/>
              <a:t>Outer core</a:t>
            </a:r>
          </a:p>
        </p:txBody>
      </p:sp>
      <p:sp>
        <p:nvSpPr>
          <p:cNvPr id="5" name="TextBox 4">
            <a:extLst>
              <a:ext uri="{FF2B5EF4-FFF2-40B4-BE49-F238E27FC236}">
                <a16:creationId xmlns:a16="http://schemas.microsoft.com/office/drawing/2014/main" id="{5842DE29-5E52-43F7-8314-CBB096353F61}"/>
              </a:ext>
            </a:extLst>
          </p:cNvPr>
          <p:cNvSpPr txBox="1"/>
          <p:nvPr/>
        </p:nvSpPr>
        <p:spPr>
          <a:xfrm>
            <a:off x="5588875" y="946112"/>
            <a:ext cx="882869" cy="369332"/>
          </a:xfrm>
          <a:prstGeom prst="rect">
            <a:avLst/>
          </a:prstGeom>
          <a:noFill/>
        </p:spPr>
        <p:txBody>
          <a:bodyPr wrap="square" rtlCol="0">
            <a:spAutoFit/>
          </a:bodyPr>
          <a:lstStyle/>
          <a:p>
            <a:r>
              <a:rPr lang="en-GB" dirty="0">
                <a:solidFill>
                  <a:schemeClr val="bg1"/>
                </a:solidFill>
              </a:rPr>
              <a:t>Mantle</a:t>
            </a:r>
          </a:p>
        </p:txBody>
      </p:sp>
    </p:spTree>
    <p:extLst>
      <p:ext uri="{BB962C8B-B14F-4D97-AF65-F5344CB8AC3E}">
        <p14:creationId xmlns:p14="http://schemas.microsoft.com/office/powerpoint/2010/main" val="6941105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228362D0-6955-4CC4-9362-219E0CF1DE7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878409" y="241659"/>
            <a:ext cx="6435181" cy="637468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EEFE702-C041-4D9A-8451-ECF84B1866C4}"/>
              </a:ext>
            </a:extLst>
          </p:cNvPr>
          <p:cNvSpPr txBox="1"/>
          <p:nvPr/>
        </p:nvSpPr>
        <p:spPr>
          <a:xfrm>
            <a:off x="5691352" y="3090041"/>
            <a:ext cx="677917" cy="646331"/>
          </a:xfrm>
          <a:prstGeom prst="rect">
            <a:avLst/>
          </a:prstGeom>
          <a:noFill/>
        </p:spPr>
        <p:txBody>
          <a:bodyPr wrap="square" rtlCol="0">
            <a:spAutoFit/>
          </a:bodyPr>
          <a:lstStyle/>
          <a:p>
            <a:r>
              <a:rPr lang="en-GB" dirty="0"/>
              <a:t>Inner core</a:t>
            </a:r>
          </a:p>
        </p:txBody>
      </p:sp>
      <p:sp>
        <p:nvSpPr>
          <p:cNvPr id="4" name="TextBox 3">
            <a:extLst>
              <a:ext uri="{FF2B5EF4-FFF2-40B4-BE49-F238E27FC236}">
                <a16:creationId xmlns:a16="http://schemas.microsoft.com/office/drawing/2014/main" id="{C0561672-A8A9-432C-B60D-A913C7D519C5}"/>
              </a:ext>
            </a:extLst>
          </p:cNvPr>
          <p:cNvSpPr txBox="1"/>
          <p:nvPr/>
        </p:nvSpPr>
        <p:spPr>
          <a:xfrm>
            <a:off x="5691352" y="2091642"/>
            <a:ext cx="882869" cy="646331"/>
          </a:xfrm>
          <a:prstGeom prst="rect">
            <a:avLst/>
          </a:prstGeom>
          <a:noFill/>
        </p:spPr>
        <p:txBody>
          <a:bodyPr wrap="square" rtlCol="0">
            <a:spAutoFit/>
          </a:bodyPr>
          <a:lstStyle/>
          <a:p>
            <a:r>
              <a:rPr lang="en-GB" dirty="0"/>
              <a:t>Outer core</a:t>
            </a:r>
          </a:p>
        </p:txBody>
      </p:sp>
      <p:sp>
        <p:nvSpPr>
          <p:cNvPr id="5" name="TextBox 4">
            <a:extLst>
              <a:ext uri="{FF2B5EF4-FFF2-40B4-BE49-F238E27FC236}">
                <a16:creationId xmlns:a16="http://schemas.microsoft.com/office/drawing/2014/main" id="{5842DE29-5E52-43F7-8314-CBB096353F61}"/>
              </a:ext>
            </a:extLst>
          </p:cNvPr>
          <p:cNvSpPr txBox="1"/>
          <p:nvPr/>
        </p:nvSpPr>
        <p:spPr>
          <a:xfrm>
            <a:off x="5588875" y="946112"/>
            <a:ext cx="882869" cy="369332"/>
          </a:xfrm>
          <a:prstGeom prst="rect">
            <a:avLst/>
          </a:prstGeom>
          <a:noFill/>
        </p:spPr>
        <p:txBody>
          <a:bodyPr wrap="square" rtlCol="0">
            <a:spAutoFit/>
          </a:bodyPr>
          <a:lstStyle/>
          <a:p>
            <a:r>
              <a:rPr lang="en-GB" dirty="0">
                <a:solidFill>
                  <a:schemeClr val="bg1"/>
                </a:solidFill>
              </a:rPr>
              <a:t>Mantle</a:t>
            </a:r>
          </a:p>
        </p:txBody>
      </p:sp>
      <p:sp>
        <p:nvSpPr>
          <p:cNvPr id="6" name="TextBox 5">
            <a:extLst>
              <a:ext uri="{FF2B5EF4-FFF2-40B4-BE49-F238E27FC236}">
                <a16:creationId xmlns:a16="http://schemas.microsoft.com/office/drawing/2014/main" id="{04AFD218-6DAC-49F8-9F06-B9C63417AD5C}"/>
              </a:ext>
            </a:extLst>
          </p:cNvPr>
          <p:cNvSpPr txBox="1"/>
          <p:nvPr/>
        </p:nvSpPr>
        <p:spPr>
          <a:xfrm>
            <a:off x="4247937" y="169914"/>
            <a:ext cx="882869" cy="369332"/>
          </a:xfrm>
          <a:prstGeom prst="rect">
            <a:avLst/>
          </a:prstGeom>
          <a:noFill/>
        </p:spPr>
        <p:txBody>
          <a:bodyPr wrap="square" rtlCol="0">
            <a:spAutoFit/>
          </a:bodyPr>
          <a:lstStyle/>
          <a:p>
            <a:r>
              <a:rPr lang="en-GB" dirty="0"/>
              <a:t>Crust</a:t>
            </a:r>
          </a:p>
        </p:txBody>
      </p:sp>
    </p:spTree>
    <p:extLst>
      <p:ext uri="{BB962C8B-B14F-4D97-AF65-F5344CB8AC3E}">
        <p14:creationId xmlns:p14="http://schemas.microsoft.com/office/powerpoint/2010/main" val="40724695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1656278"/>
            <a:ext cx="6955124" cy="1066802"/>
          </a:xfrm>
        </p:spPr>
        <p:txBody>
          <a:bodyPr>
            <a:normAutofit/>
          </a:bodyPr>
          <a:lstStyle/>
          <a:p>
            <a:pPr algn="ctr"/>
            <a:r>
              <a:rPr lang="en-GB" sz="6600" b="1" dirty="0">
                <a:solidFill>
                  <a:srgbClr val="FFFFFF"/>
                </a:solidFill>
                <a:latin typeface="Hero Handwriting" panose="02000503000000000000" pitchFamily="2" charset="0"/>
              </a:rPr>
              <a:t>Mantle</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2870487"/>
            <a:ext cx="6955124" cy="3038475"/>
          </a:xfrm>
        </p:spPr>
        <p:txBody>
          <a:bodyPr anchor="t">
            <a:normAutofit/>
          </a:bodyPr>
          <a:lstStyle/>
          <a:p>
            <a:pPr marL="0" indent="0">
              <a:buNone/>
            </a:pPr>
            <a:r>
              <a:rPr lang="en-GB" sz="3200" dirty="0"/>
              <a:t>The second layer of the Earth, below the crust and above the outer core, which makes up 84% of the Earth's volume .</a:t>
            </a:r>
            <a:endParaRPr lang="en-GB" sz="3600" dirty="0">
              <a:solidFill>
                <a:srgbClr val="FFFFFF"/>
              </a:solidFill>
            </a:endParaRPr>
          </a:p>
        </p:txBody>
      </p:sp>
    </p:spTree>
    <p:extLst>
      <p:ext uri="{BB962C8B-B14F-4D97-AF65-F5344CB8AC3E}">
        <p14:creationId xmlns:p14="http://schemas.microsoft.com/office/powerpoint/2010/main" val="3410625920"/>
      </p:ext>
    </p:extLst>
  </p:cSld>
  <p:clrMapOvr>
    <a:overrideClrMapping bg1="dk1" tx1="lt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D68D285-C68F-4B74-ACD9-4609210E1064}"/>
              </a:ext>
            </a:extLst>
          </p:cNvPr>
          <p:cNvGrpSpPr/>
          <p:nvPr/>
        </p:nvGrpSpPr>
        <p:grpSpPr>
          <a:xfrm>
            <a:off x="146959" y="779587"/>
            <a:ext cx="8360229" cy="5915126"/>
            <a:chOff x="0" y="0"/>
            <a:chExt cx="9692853" cy="6858000"/>
          </a:xfrm>
        </p:grpSpPr>
        <p:pic>
          <p:nvPicPr>
            <p:cNvPr id="3" name="Picture 2">
              <a:extLst>
                <a:ext uri="{FF2B5EF4-FFF2-40B4-BE49-F238E27FC236}">
                  <a16:creationId xmlns:a16="http://schemas.microsoft.com/office/drawing/2014/main" id="{938F83A6-C93A-4D30-AD2F-EFB97F52FE8E}"/>
                </a:ext>
              </a:extLst>
            </p:cNvPr>
            <p:cNvPicPr>
              <a:picLocks noChangeAspect="1"/>
            </p:cNvPicPr>
            <p:nvPr/>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0" y="0"/>
              <a:ext cx="6892586" cy="6858000"/>
            </a:xfrm>
            <a:prstGeom prst="rect">
              <a:avLst/>
            </a:prstGeom>
          </p:spPr>
        </p:pic>
        <p:pic>
          <p:nvPicPr>
            <p:cNvPr id="1026" name="Picture 2" descr="binocular clipart child">
              <a:extLst>
                <a:ext uri="{FF2B5EF4-FFF2-40B4-BE49-F238E27FC236}">
                  <a16:creationId xmlns:a16="http://schemas.microsoft.com/office/drawing/2014/main" id="{6BE21506-575B-438D-9E24-3DD7DDAEE9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7093" y="1909482"/>
              <a:ext cx="3055760" cy="474681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0A27AA47-3E84-448B-A695-C71D196BDC27}"/>
              </a:ext>
            </a:extLst>
          </p:cNvPr>
          <p:cNvSpPr txBox="1"/>
          <p:nvPr/>
        </p:nvSpPr>
        <p:spPr>
          <a:xfrm>
            <a:off x="8490857" y="466172"/>
            <a:ext cx="3461656" cy="2123658"/>
          </a:xfrm>
          <a:prstGeom prst="rect">
            <a:avLst/>
          </a:prstGeom>
          <a:noFill/>
        </p:spPr>
        <p:txBody>
          <a:bodyPr wrap="square" rtlCol="0">
            <a:spAutoFit/>
          </a:bodyPr>
          <a:lstStyle/>
          <a:p>
            <a:r>
              <a:rPr lang="en-GB" sz="4400" b="1" dirty="0">
                <a:latin typeface="Hero Handwriting" panose="02000503000000000000" pitchFamily="2" charset="0"/>
              </a:rPr>
              <a:t>HOW DO WE LOOK INSIDE THE EARTH?</a:t>
            </a:r>
          </a:p>
        </p:txBody>
      </p:sp>
    </p:spTree>
    <p:extLst>
      <p:ext uri="{BB962C8B-B14F-4D97-AF65-F5344CB8AC3E}">
        <p14:creationId xmlns:p14="http://schemas.microsoft.com/office/powerpoint/2010/main" val="3684506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81B049-AA9B-4EAE-8F1C-DB6D0D5CAC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467" y="1207092"/>
            <a:ext cx="10905066" cy="4443814"/>
          </a:xfrm>
          <a:prstGeom prst="rect">
            <a:avLst/>
          </a:prstGeom>
        </p:spPr>
      </p:pic>
    </p:spTree>
    <p:extLst>
      <p:ext uri="{BB962C8B-B14F-4D97-AF65-F5344CB8AC3E}">
        <p14:creationId xmlns:p14="http://schemas.microsoft.com/office/powerpoint/2010/main" val="799012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78CB2-13AF-4550-90D6-1861F5DF8484}"/>
              </a:ext>
            </a:extLst>
          </p:cNvPr>
          <p:cNvSpPr>
            <a:spLocks noGrp="1"/>
          </p:cNvSpPr>
          <p:nvPr>
            <p:ph type="title"/>
          </p:nvPr>
        </p:nvSpPr>
        <p:spPr/>
        <p:txBody>
          <a:bodyPr>
            <a:normAutofit/>
          </a:bodyPr>
          <a:lstStyle/>
          <a:p>
            <a:r>
              <a:rPr lang="en-GB" sz="4800" b="1" dirty="0">
                <a:latin typeface="Hero Handwriting" panose="02000503000000000000" pitchFamily="2" charset="0"/>
              </a:rPr>
              <a:t>Before we start...</a:t>
            </a:r>
          </a:p>
        </p:txBody>
      </p:sp>
      <p:sp>
        <p:nvSpPr>
          <p:cNvPr id="3" name="Content Placeholder 2">
            <a:extLst>
              <a:ext uri="{FF2B5EF4-FFF2-40B4-BE49-F238E27FC236}">
                <a16:creationId xmlns:a16="http://schemas.microsoft.com/office/drawing/2014/main" id="{C4C71E86-0A6C-436E-903D-A200824FE581}"/>
              </a:ext>
            </a:extLst>
          </p:cNvPr>
          <p:cNvSpPr>
            <a:spLocks noGrp="1"/>
          </p:cNvSpPr>
          <p:nvPr>
            <p:ph idx="1"/>
          </p:nvPr>
        </p:nvSpPr>
        <p:spPr>
          <a:xfrm>
            <a:off x="838200" y="1512916"/>
            <a:ext cx="10515600" cy="4664047"/>
          </a:xfrm>
        </p:spPr>
        <p:txBody>
          <a:bodyPr/>
          <a:lstStyle/>
          <a:p>
            <a:r>
              <a:rPr lang="en-GB" dirty="0"/>
              <a:t>When we're sharing ideas as a group only one person should be talking at a time.</a:t>
            </a:r>
          </a:p>
          <a:p>
            <a:r>
              <a:rPr lang="en-GB" dirty="0"/>
              <a:t>If I ask you to discuss something in small groups, make sure that everyone gets a chance to share their ideas in the group.</a:t>
            </a:r>
          </a:p>
          <a:p>
            <a:r>
              <a:rPr lang="en-GB" dirty="0"/>
              <a:t>I'll warn you when you only have 30 seconds left to finish your discussions. </a:t>
            </a:r>
          </a:p>
          <a:p>
            <a:r>
              <a:rPr lang="en-GB" dirty="0"/>
              <a:t>When I ask you to stop talking, I need you to stop quickly.</a:t>
            </a:r>
          </a:p>
          <a:p>
            <a:r>
              <a:rPr lang="en-GB" dirty="0"/>
              <a:t>If at any point you have a question, just raise your hand.</a:t>
            </a:r>
          </a:p>
          <a:p>
            <a:r>
              <a:rPr lang="en-GB" dirty="0"/>
              <a:t>Also if at any point you can't see or hear something, raise your hand.</a:t>
            </a:r>
          </a:p>
        </p:txBody>
      </p:sp>
      <p:pic>
        <p:nvPicPr>
          <p:cNvPr id="4" name="Picture 2">
            <a:extLst>
              <a:ext uri="{FF2B5EF4-FFF2-40B4-BE49-F238E27FC236}">
                <a16:creationId xmlns:a16="http://schemas.microsoft.com/office/drawing/2014/main" id="{CF443ADE-727B-4E4B-965C-6A5F46EC7379}"/>
              </a:ext>
            </a:extLst>
          </p:cNvPr>
          <p:cNvPicPr>
            <a:picLocks noChangeAspect="1" noChangeArrowheads="1"/>
          </p:cNvPicPr>
          <p:nvPr/>
        </p:nvPicPr>
        <p:blipFill rotWithShape="1">
          <a:blip r:embed="rId2" cstate="email">
            <a:alphaModFix amt="20000"/>
            <a:extLst>
              <a:ext uri="{BEBA8EAE-BF5A-486C-A8C5-ECC9F3942E4B}">
                <a14:imgProps xmlns:a14="http://schemas.microsoft.com/office/drawing/2010/main">
                  <a14:imgLayer r:embed="rId3">
                    <a14:imgEffect>
                      <a14:backgroundRemoval t="2479" b="62928" l="2725" r="96031">
                        <a14:foregroundMark x1="13507" y1="50177" x2="16351" y2="34179"/>
                        <a14:foregroundMark x1="16351" y1="34179" x2="21742" y2="24616"/>
                        <a14:foregroundMark x1="21742" y1="24616" x2="30746" y2="18005"/>
                        <a14:foregroundMark x1="30746" y1="18005" x2="47334" y2="13105"/>
                        <a14:foregroundMark x1="47334" y1="13105" x2="52429" y2="12987"/>
                        <a14:foregroundMark x1="52429" y1="12987" x2="77073" y2="21251"/>
                        <a14:foregroundMark x1="77073" y1="21251" x2="86019" y2="31818"/>
                        <a14:foregroundMark x1="86019" y1="31818" x2="87855" y2="45100"/>
                        <a14:foregroundMark x1="87855" y1="45100" x2="87678" y2="47048"/>
                        <a14:foregroundMark x1="64692" y1="3837" x2="49289" y2="1889"/>
                        <a14:foregroundMark x1="34594" y1="4002" x2="33131" y2="4212"/>
                        <a14:foregroundMark x1="49289" y1="1889" x2="34621" y2="3998"/>
                        <a14:foregroundMark x1="26963" y1="7641" x2="16706" y2="14699"/>
                        <a14:foregroundMark x1="30873" y1="4951" x2="29997" y2="5554"/>
                        <a14:foregroundMark x1="16706" y1="14699" x2="7658" y2="26588"/>
                        <a14:foregroundMark x1="4536" y1="31110" x2="2014" y2="46812"/>
                        <a14:foregroundMark x1="2014" y1="46812" x2="4562" y2="60272"/>
                        <a14:foregroundMark x1="4562" y1="60272" x2="21327" y2="55372"/>
                        <a14:foregroundMark x1="21327" y1="55372" x2="22749" y2="53247"/>
                        <a14:foregroundMark x1="71327" y1="10685" x2="65107" y2="7025"/>
                        <a14:foregroundMark x1="65107" y1="7025" x2="54976" y2="6198"/>
                        <a14:foregroundMark x1="54976" y1="6198" x2="41943" y2="8383"/>
                        <a14:foregroundMark x1="41943" y1="8383" x2="33768" y2="11747"/>
                        <a14:foregroundMark x1="33768" y1="11747" x2="46149" y2="11983"/>
                        <a14:foregroundMark x1="46149" y1="11983" x2="69905" y2="8028"/>
                        <a14:foregroundMark x1="69905" y1="8028" x2="73756" y2="12633"/>
                        <a14:foregroundMark x1="73756" y1="12633" x2="75355" y2="16706"/>
                        <a14:foregroundMark x1="75355" y1="16706" x2="72986" y2="18241"/>
                        <a14:foregroundMark x1="81813" y1="30106" x2="76185" y2="32586"/>
                        <a14:foregroundMark x1="76185" y1="32586" x2="78021" y2="28276"/>
                        <a14:foregroundMark x1="78021" y1="28276" x2="71031" y2="28689"/>
                        <a14:foregroundMark x1="71031" y1="28689" x2="66291" y2="30756"/>
                        <a14:foregroundMark x1="66291" y1="30756" x2="68780" y2="27155"/>
                        <a14:foregroundMark x1="68780" y1="27155" x2="63981" y2="24262"/>
                        <a14:foregroundMark x1="63981" y1="24262" x2="51955" y2="27686"/>
                        <a14:foregroundMark x1="51955" y1="27686" x2="47216" y2="26623"/>
                        <a14:foregroundMark x1="47216" y1="26623" x2="43720" y2="24616"/>
                        <a14:foregroundMark x1="43720" y1="24616" x2="45498" y2="21074"/>
                        <a14:foregroundMark x1="45498" y1="21074" x2="44846" y2="17001"/>
                        <a14:foregroundMark x1="44846" y1="17001" x2="37500" y2="20484"/>
                        <a14:foregroundMark x1="37500" y1="20484" x2="34064" y2="24144"/>
                        <a14:foregroundMark x1="34064" y1="24144" x2="43306" y2="8442"/>
                        <a14:foregroundMark x1="43306" y1="8442" x2="28673" y2="19303"/>
                        <a14:foregroundMark x1="28673" y1="19303" x2="31161" y2="13813"/>
                        <a14:foregroundMark x1="31161" y1="13813" x2="26481" y2="15584"/>
                        <a14:foregroundMark x1="26481" y1="15584" x2="17358" y2="25620"/>
                        <a14:foregroundMark x1="17358" y1="25620" x2="20675" y2="17651"/>
                        <a14:foregroundMark x1="20675" y1="17651" x2="14751" y2="23081"/>
                        <a14:foregroundMark x1="14751" y1="23081" x2="12796" y2="26564"/>
                        <a14:foregroundMark x1="12796" y1="26564" x2="19491" y2="15821"/>
                        <a14:foregroundMark x1="19491" y1="15821" x2="4028" y2="41677"/>
                        <a14:foregroundMark x1="4028" y1="41677" x2="10723" y2="37367"/>
                        <a14:foregroundMark x1="10723" y1="37367" x2="10012" y2="43388"/>
                        <a14:foregroundMark x1="10012" y1="43388" x2="18187" y2="37249"/>
                        <a14:foregroundMark x1="18187" y1="37249" x2="24882" y2="25384"/>
                        <a14:foregroundMark x1="24882" y1="25384" x2="14573" y2="52066"/>
                        <a14:foregroundMark x1="14573" y1="52066" x2="27073" y2="36718"/>
                        <a14:foregroundMark x1="27073" y1="36718" x2="22393" y2="55136"/>
                        <a14:foregroundMark x1="22393" y1="55136" x2="25296" y2="58087"/>
                        <a14:foregroundMark x1="25296" y1="58087" x2="27192" y2="56848"/>
                        <a14:foregroundMark x1="86493" y1="57202" x2="92417" y2="56553"/>
                        <a14:foregroundMark x1="92417" y1="56553" x2="85900" y2="62043"/>
                        <a14:foregroundMark x1="85900" y1="62043" x2="90699" y2="56730"/>
                        <a14:foregroundMark x1="90699" y1="56730" x2="78140" y2="58205"/>
                        <a14:foregroundMark x1="78140" y1="58205" x2="93483" y2="48583"/>
                        <a14:foregroundMark x1="93483" y1="48583" x2="84479" y2="50472"/>
                        <a14:foregroundMark x1="84479" y1="50472" x2="92417" y2="43743"/>
                        <a14:foregroundMark x1="92417" y1="43743" x2="86315" y2="43861"/>
                        <a14:foregroundMark x1="86315" y1="43861" x2="93246" y2="33589"/>
                        <a14:foregroundMark x1="93246" y1="33589" x2="89218" y2="33589"/>
                        <a14:foregroundMark x1="89218" y1="33589" x2="86493" y2="30579"/>
                        <a14:foregroundMark x1="86493" y1="30579" x2="87382" y2="26387"/>
                        <a14:foregroundMark x1="87382" y1="26387" x2="82761" y2="23377"/>
                        <a14:foregroundMark x1="82761" y1="23377" x2="81398" y2="18654"/>
                        <a14:foregroundMark x1="81398" y1="18654" x2="77844" y2="16175"/>
                        <a14:foregroundMark x1="77844" y1="16175" x2="75000" y2="12397"/>
                        <a14:foregroundMark x1="80814" y1="12993" x2="90953" y2="24914"/>
                        <a14:foregroundMark x1="79821" y1="11826" x2="80800" y2="12977"/>
                        <a14:foregroundMark x1="93356" y1="28460" x2="99348" y2="47934"/>
                        <a14:foregroundMark x1="99348" y1="47934" x2="96505" y2="60921"/>
                        <a14:foregroundMark x1="96505" y1="60921" x2="96268" y2="53896"/>
                        <a14:foregroundMark x1="96268" y1="53896" x2="91765" y2="52538"/>
                        <a14:foregroundMark x1="91765" y1="52538" x2="87559" y2="55844"/>
                        <a14:foregroundMark x1="87559" y1="55844" x2="95557" y2="58383"/>
                        <a14:foregroundMark x1="95557" y1="58383" x2="93246" y2="64522"/>
                        <a14:foregroundMark x1="93246" y1="64522" x2="87145" y2="66234"/>
                        <a14:foregroundMark x1="87145" y1="66234" x2="81102" y2="64168"/>
                        <a14:foregroundMark x1="81102" y1="64168" x2="83353" y2="58028"/>
                        <a14:foregroundMark x1="83353" y1="58028" x2="78791" y2="60449"/>
                        <a14:foregroundMark x1="78791" y1="60449" x2="88626" y2="57969"/>
                        <a14:foregroundMark x1="88626" y1="57969" x2="92299" y2="59445"/>
                        <a14:foregroundMark x1="92299" y1="59445" x2="72038" y2="62574"/>
                        <a14:foregroundMark x1="72038" y1="62574" x2="8412" y2="68595"/>
                        <a14:foregroundMark x1="8412" y1="68595" x2="6220" y2="63105"/>
                        <a14:foregroundMark x1="6220" y1="63105" x2="9834" y2="59740"/>
                        <a14:foregroundMark x1="9834" y1="59740" x2="14218" y2="58560"/>
                        <a14:foregroundMark x1="14218" y1="58560" x2="12263" y2="64522"/>
                        <a14:foregroundMark x1="12263" y1="64522" x2="20794" y2="60094"/>
                        <a14:foregroundMark x1="20794" y1="60094" x2="18839" y2="64345"/>
                        <a14:foregroundMark x1="18839" y1="64345" x2="23519" y2="61334"/>
                        <a14:foregroundMark x1="23519" y1="61334" x2="35841" y2="59858"/>
                        <a14:foregroundMark x1="35841" y1="59858" x2="36848" y2="65880"/>
                        <a14:foregroundMark x1="36848" y1="65880" x2="32524" y2="66824"/>
                        <a14:foregroundMark x1="32524" y1="66824" x2="14455" y2="63400"/>
                        <a14:foregroundMark x1="14455" y1="63400" x2="10427" y2="60390"/>
                        <a14:foregroundMark x1="10427" y1="60390" x2="5687" y2="60035"/>
                        <a14:foregroundMark x1="5687" y1="60035" x2="7701" y2="54250"/>
                        <a14:foregroundMark x1="7701" y1="54250" x2="3910" y2="58205"/>
                        <a14:foregroundMark x1="3910" y1="58205" x2="5746" y2="54486"/>
                        <a14:foregroundMark x1="5746" y1="54486" x2="1007" y2="60803"/>
                        <a14:foregroundMark x1="2724" y1="31988" x2="3199" y2="24026"/>
                        <a14:foregroundMark x1="1007" y1="60803" x2="2358" y2="38130"/>
                        <a14:foregroundMark x1="3199" y1="24026" x2="3085" y2="31110"/>
                        <a14:foregroundMark x1="5868" y1="30724" x2="8945" y2="26033"/>
                        <a14:foregroundMark x1="8945" y1="26033" x2="7517" y2="27248"/>
                        <a14:foregroundMark x1="13511" y1="16920" x2="16884" y2="17060"/>
                        <a14:foregroundMark x1="16884" y1="17060" x2="18070" y2="13623"/>
                        <a14:foregroundMark x1="18187" y1="13282" x2="19372" y2="11983"/>
                        <a14:foregroundMark x1="45607" y1="1388" x2="48223" y2="1004"/>
                        <a14:foregroundMark x1="38566" y1="2420" x2="44940" y2="1485"/>
                        <a14:foregroundMark x1="48223" y1="1004" x2="56576" y2="2066"/>
                        <a14:foregroundMark x1="68707" y1="2077" x2="69450" y2="2267"/>
                        <a14:foregroundMark x1="72131" y1="4603" x2="72648" y2="5346"/>
                        <a14:foregroundMark x1="71152" y1="3196" x2="71683" y2="3958"/>
                        <a14:foregroundMark x1="64193" y1="3188" x2="62618" y2="2656"/>
                        <a14:foregroundMark x1="66974" y1="4127" x2="64193" y2="3188"/>
                        <a14:foregroundMark x1="67838" y1="4419" x2="67220" y2="4210"/>
                        <a14:foregroundMark x1="70463" y1="5305" x2="68242" y2="4555"/>
                        <a14:foregroundMark x1="76303" y1="8146" x2="73464" y2="7203"/>
                        <a14:foregroundMark x1="96209" y1="34416" x2="98223" y2="43802"/>
                        <a14:foregroundMark x1="98223" y1="43802" x2="98045" y2="58383"/>
                        <a14:foregroundMark x1="98045" y1="58383" x2="94609" y2="53188"/>
                        <a14:foregroundMark x1="94609" y1="53188" x2="95438" y2="44215"/>
                        <a14:foregroundMark x1="95438" y1="44215" x2="95735" y2="49233"/>
                        <a14:foregroundMark x1="81850" y1="12825" x2="84616" y2="16004"/>
                        <a14:foregroundMark x1="93777" y1="28808" x2="95379" y2="32999"/>
                        <a14:foregroundMark x1="93603" y1="28353" x2="93777" y2="28808"/>
                        <a14:foregroundMark x1="95379" y1="32999" x2="95438" y2="33235"/>
                        <a14:foregroundMark x1="94068" y1="28630" x2="94552" y2="31960"/>
                        <a14:foregroundMark x1="93779" y1="26640" x2="93877" y2="27316"/>
                        <a14:foregroundMark x1="94570" y1="31954" x2="94241" y2="28630"/>
                        <a14:foregroundMark x1="94274" y1="28630" x2="95024" y2="33058"/>
                        <a14:foregroundMark x1="95024" y1="33058" x2="94017" y2="28985"/>
                        <a14:foregroundMark x1="95041" y1="32935" x2="95379" y2="34238"/>
                        <a14:foregroundMark x1="94017" y1="28985" x2="94767" y2="31877"/>
                        <a14:foregroundMark x1="95379" y1="34238" x2="95778" y2="32648"/>
                        <a14:foregroundMark x1="7524" y1="26151" x2="5569" y2="29575"/>
                        <a14:foregroundMark x1="3555" y1="34002" x2="3436" y2="34888"/>
                        <a14:foregroundMark x1="4265" y1="31877" x2="4147" y2="32409"/>
                        <a14:foregroundMark x1="5450" y1="31287" x2="4562" y2="31759"/>
                        <a14:foregroundMark x1="2725" y1="36659" x2="3851" y2="33294"/>
                        <a14:foregroundMark x1="23341" y1="9209" x2="22026" y2="10096"/>
                        <a14:foregroundMark x1="29384" y1="5844" x2="27073" y2="6966"/>
                        <a14:foregroundMark x1="70557" y1="5903" x2="70557" y2="5903"/>
                        <a14:foregroundMark x1="70498" y1="5490" x2="70498" y2="5490"/>
                        <a14:foregroundMark x1="76363" y1="9032" x2="76363" y2="9032"/>
                        <a14:foregroundMark x1="81102" y1="12102" x2="81102" y2="12102"/>
                        <a14:foregroundMark x1="80095" y1="11393" x2="80095" y2="11393"/>
                        <a14:foregroundMark x1="79325" y1="10744" x2="76836" y2="9091"/>
                        <a14:foregroundMark x1="80036" y1="11393" x2="79443" y2="10862"/>
                        <a14:foregroundMark x1="80806" y1="11865" x2="80806" y2="11865"/>
                        <a14:foregroundMark x1="80509" y1="11570" x2="80509" y2="11570"/>
                        <a14:foregroundMark x1="95320" y1="31582" x2="95320" y2="31582"/>
                        <a14:foregroundMark x1="95557" y1="32113" x2="95557" y2="32113"/>
                        <a14:foregroundMark x1="92239" y1="25089" x2="92239" y2="25089"/>
                        <a14:foregroundMark x1="93136" y1="27155" x2="93661" y2="28276"/>
                        <a14:foregroundMark x1="92417" y1="25620" x2="92942" y2="26741"/>
                        <a14:foregroundMark x1="88270" y1="19362" x2="88270" y2="19362"/>
                        <a14:foregroundMark x1="88626" y1="20130" x2="88626" y2="20130"/>
                        <a14:foregroundMark x1="87915" y1="19303" x2="85782" y2="16883"/>
                        <a14:foregroundMark x1="84064" y1="14817" x2="85604" y2="16647"/>
                        <a14:foregroundMark x1="86078" y1="16942" x2="86078" y2="16942"/>
                        <a14:foregroundMark x1="85782" y1="16411" x2="87559" y2="18890"/>
                        <a14:foregroundMark x1="87559" y1="18831" x2="89336" y2="21015"/>
                        <a14:foregroundMark x1="89396" y1="21133" x2="90758" y2="22845"/>
                        <a14:foregroundMark x1="90581" y1="22727" x2="92002" y2="24911"/>
                        <a14:foregroundMark x1="93424" y1="27450" x2="93424" y2="27450"/>
                        <a14:foregroundMark x1="93246" y1="27037" x2="93246" y2="27037"/>
                        <a14:foregroundMark x1="93661" y1="27745" x2="93661" y2="27745"/>
                        <a14:foregroundMark x1="93246" y1="26860" x2="93246" y2="26860"/>
                        <a14:backgroundMark x1="70794" y1="590" x2="66232" y2="236"/>
                        <a14:backgroundMark x1="66232" y1="236" x2="68187" y2="3719"/>
                        <a14:backgroundMark x1="68187" y1="3719" x2="71979" y2="1948"/>
                        <a14:backgroundMark x1="71979" y1="1948" x2="71268" y2="767"/>
                        <a14:backgroundMark x1="17180" y1="12161" x2="16825" y2="13223"/>
                        <a14:backgroundMark x1="9834" y1="21133" x2="9834" y2="21133"/>
                        <a14:backgroundMark x1="10900" y1="19894" x2="10900" y2="19894"/>
                        <a14:backgroundMark x1="11374" y1="19362" x2="9301" y2="22019"/>
                        <a14:backgroundMark x1="13389" y1="16824" x2="11078" y2="19126"/>
                        <a14:backgroundMark x1="8945" y1="22373" x2="5746" y2="26729"/>
                        <a14:backgroundMark x1="9064" y1="22196" x2="9064" y2="22196"/>
                        <a14:backgroundMark x1="9064" y1="22196" x2="9064" y2="22196"/>
                        <a14:backgroundMark x1="3022" y1="34833" x2="2310" y2="36777"/>
                        <a14:backgroundMark x1="3929" y1="32361" x2="3338" y2="33973"/>
                        <a14:backgroundMark x1="5036" y1="29339" x2="4118" y2="31845"/>
                        <a14:backgroundMark x1="2310" y1="36777" x2="0" y2="38017"/>
                        <a14:backgroundMark x1="25533" y1="7025" x2="24585" y2="7497"/>
                        <a14:backgroundMark x1="20941" y1="10191" x2="19194" y2="11393"/>
                        <a14:backgroundMark x1="24171" y1="7969" x2="22938" y2="8817"/>
                        <a14:backgroundMark x1="21801" y1="9445" x2="22571" y2="8914"/>
                        <a14:backgroundMark x1="15640" y1="14522" x2="15640" y2="14522"/>
                        <a14:backgroundMark x1="14218" y1="15998" x2="15581" y2="14640"/>
                        <a14:backgroundMark x1="37322" y1="2302" x2="37737" y2="2243"/>
                        <a14:backgroundMark x1="45201" y1="826" x2="44550" y2="945"/>
                        <a14:backgroundMark x1="33531" y1="3365" x2="33472" y2="3483"/>
                        <a14:backgroundMark x1="32761" y1="3778" x2="30628" y2="4664"/>
                        <a14:backgroundMark x1="26686" y1="6535" x2="26185" y2="6789"/>
                        <a14:backgroundMark x1="29562" y1="5077" x2="28966" y2="5379"/>
                        <a14:backgroundMark x1="27488" y1="6080" x2="27488" y2="6080"/>
                        <a14:backgroundMark x1="65877" y1="3188" x2="65877" y2="3188"/>
                        <a14:backgroundMark x1="60841" y1="1889" x2="60841" y2="1889"/>
                        <a14:backgroundMark x1="72453" y1="6139" x2="72453" y2="6139"/>
                        <a14:backgroundMark x1="71643" y1="5490" x2="70912" y2="5018"/>
                        <a14:backgroundMark x1="72282" y1="5903" x2="71643" y2="5490"/>
                        <a14:backgroundMark x1="73104" y1="6434" x2="72282" y2="5903"/>
                        <a14:backgroundMark x1="70616" y1="5136" x2="70616" y2="5136"/>
                        <a14:backgroundMark x1="76244" y1="8264" x2="76244" y2="8264"/>
                        <a14:backgroundMark x1="81694" y1="12102" x2="82227" y2="12456"/>
                        <a14:backgroundMark x1="80332" y1="11216" x2="80450" y2="11334"/>
                        <a14:backgroundMark x1="81339" y1="11806" x2="81339" y2="11806"/>
                        <a14:backgroundMark x1="80663" y1="11393" x2="79724" y2="10678"/>
                        <a14:backgroundMark x1="81517" y1="12043" x2="80663" y2="11393"/>
                        <a14:backgroundMark x1="77903" y1="9327" x2="77903" y2="9327"/>
                        <a14:backgroundMark x1="76185" y1="8087" x2="76185" y2="8087"/>
                        <a14:backgroundMark x1="76363" y1="8264" x2="76363" y2="8264"/>
                        <a14:backgroundMark x1="76126" y1="7969" x2="76126" y2="7969"/>
                        <a14:backgroundMark x1="92551" y1="25089" x2="92786" y2="25460"/>
                        <a14:backgroundMark x1="92322" y1="24728" x2="92551" y2="25089"/>
                        <a14:backgroundMark x1="89633" y1="20484" x2="89851" y2="20829"/>
                        <a14:backgroundMark x1="95919" y1="32113" x2="96090" y2="32527"/>
                        <a14:backgroundMark x1="95675" y1="31523" x2="95919" y2="32113"/>
                        <a14:backgroundMark x1="94491" y1="28453" x2="94491" y2="28453"/>
                        <a14:backgroundMark x1="94431" y1="28630" x2="94431" y2="28630"/>
                        <a14:backgroundMark x1="93424" y1="26741" x2="93424" y2="26741"/>
                        <a14:backgroundMark x1="93661" y1="27155" x2="93661" y2="27155"/>
                        <a14:backgroundMark x1="93839" y1="27450" x2="93839" y2="27450"/>
                        <a14:backgroundMark x1="94135" y1="28099" x2="94135" y2="28099"/>
                        <a14:backgroundMark x1="94372" y1="28453" x2="94372" y2="28453"/>
                        <a14:backgroundMark x1="93898" y1="27332" x2="93898" y2="27332"/>
                        <a14:backgroundMark x1="93720" y1="26860" x2="93720" y2="26860"/>
                        <a14:backgroundMark x1="94491" y1="28808" x2="94491" y2="28808"/>
                      </a14:backgroundRemoval>
                    </a14:imgEffect>
                  </a14:imgLayer>
                </a14:imgProps>
              </a:ext>
              <a:ext uri="{28A0092B-C50C-407E-A947-70E740481C1C}">
                <a14:useLocalDpi xmlns:a14="http://schemas.microsoft.com/office/drawing/2010/main" val="0"/>
              </a:ext>
            </a:extLst>
          </a:blip>
          <a:srcRect l="6" t="-2017" r="-7" b="45907"/>
          <a:stretch/>
        </p:blipFill>
        <p:spPr bwMode="auto">
          <a:xfrm>
            <a:off x="0" y="0"/>
            <a:ext cx="1219198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37964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BDFC75-D77D-4F02-AE7F-E72E789B4916}"/>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82B30A94-44C2-4E7E-8734-B105C07368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379" y="0"/>
            <a:ext cx="9617242" cy="6858000"/>
          </a:xfrm>
          <a:prstGeom prst="rect">
            <a:avLst/>
          </a:prstGeom>
        </p:spPr>
      </p:pic>
      <p:sp>
        <p:nvSpPr>
          <p:cNvPr id="4" name="Rectangle 3">
            <a:extLst>
              <a:ext uri="{FF2B5EF4-FFF2-40B4-BE49-F238E27FC236}">
                <a16:creationId xmlns:a16="http://schemas.microsoft.com/office/drawing/2014/main" id="{D14DFF39-FD53-4372-A554-0AC177F42267}"/>
              </a:ext>
            </a:extLst>
          </p:cNvPr>
          <p:cNvSpPr/>
          <p:nvPr/>
        </p:nvSpPr>
        <p:spPr>
          <a:xfrm>
            <a:off x="1202635" y="5480323"/>
            <a:ext cx="770998" cy="137767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C5ED5539-AD90-4DA9-B2A0-0F2FA22BB756}"/>
              </a:ext>
            </a:extLst>
          </p:cNvPr>
          <p:cNvSpPr/>
          <p:nvPr/>
        </p:nvSpPr>
        <p:spPr>
          <a:xfrm>
            <a:off x="10218367" y="5480322"/>
            <a:ext cx="770998" cy="137767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737892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50C480-E08D-443A-9AC4-75FDC211CB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8409" y="241659"/>
            <a:ext cx="6435181" cy="6374681"/>
          </a:xfrm>
          <a:prstGeom prst="rect">
            <a:avLst/>
          </a:prstGeom>
          <a:noFill/>
          <a:extLst>
            <a:ext uri="{909E8E84-426E-40DD-AFC4-6F175D3DCCD1}">
              <a14:hiddenFill xmlns:a14="http://schemas.microsoft.com/office/drawing/2010/main">
                <a:solidFill>
                  <a:srgbClr val="FFFFFF"/>
                </a:solidFill>
              </a14:hiddenFill>
            </a:ext>
          </a:extLst>
        </p:spPr>
      </p:pic>
      <p:sp>
        <p:nvSpPr>
          <p:cNvPr id="17" name="Isosceles Triangle 16">
            <a:extLst>
              <a:ext uri="{FF2B5EF4-FFF2-40B4-BE49-F238E27FC236}">
                <a16:creationId xmlns:a16="http://schemas.microsoft.com/office/drawing/2014/main" id="{3CD73DB5-925F-4261-BAB5-D758E6B21C6F}"/>
              </a:ext>
            </a:extLst>
          </p:cNvPr>
          <p:cNvSpPr/>
          <p:nvPr/>
        </p:nvSpPr>
        <p:spPr>
          <a:xfrm>
            <a:off x="5963458" y="66951"/>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Isosceles Triangle 17">
            <a:extLst>
              <a:ext uri="{FF2B5EF4-FFF2-40B4-BE49-F238E27FC236}">
                <a16:creationId xmlns:a16="http://schemas.microsoft.com/office/drawing/2014/main" id="{5BF8A877-E74D-4D61-92A6-B08A07AAA540}"/>
              </a:ext>
            </a:extLst>
          </p:cNvPr>
          <p:cNvSpPr/>
          <p:nvPr/>
        </p:nvSpPr>
        <p:spPr>
          <a:xfrm>
            <a:off x="4980478" y="154305"/>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Isosceles Triangle 18">
            <a:extLst>
              <a:ext uri="{FF2B5EF4-FFF2-40B4-BE49-F238E27FC236}">
                <a16:creationId xmlns:a16="http://schemas.microsoft.com/office/drawing/2014/main" id="{B9B59AED-B52A-425A-AD9B-D8F96A50C4B9}"/>
              </a:ext>
            </a:extLst>
          </p:cNvPr>
          <p:cNvSpPr/>
          <p:nvPr/>
        </p:nvSpPr>
        <p:spPr>
          <a:xfrm>
            <a:off x="4112827" y="579410"/>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Isosceles Triangle 19">
            <a:extLst>
              <a:ext uri="{FF2B5EF4-FFF2-40B4-BE49-F238E27FC236}">
                <a16:creationId xmlns:a16="http://schemas.microsoft.com/office/drawing/2014/main" id="{E1D622E3-AA33-4469-B323-752DDE25919E}"/>
              </a:ext>
            </a:extLst>
          </p:cNvPr>
          <p:cNvSpPr/>
          <p:nvPr/>
        </p:nvSpPr>
        <p:spPr>
          <a:xfrm>
            <a:off x="3492311" y="1226936"/>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Isosceles Triangle 20">
            <a:extLst>
              <a:ext uri="{FF2B5EF4-FFF2-40B4-BE49-F238E27FC236}">
                <a16:creationId xmlns:a16="http://schemas.microsoft.com/office/drawing/2014/main" id="{8D0567CB-2021-48D8-988E-F86872BE1F8A}"/>
              </a:ext>
            </a:extLst>
          </p:cNvPr>
          <p:cNvSpPr/>
          <p:nvPr/>
        </p:nvSpPr>
        <p:spPr>
          <a:xfrm>
            <a:off x="2923025" y="2072171"/>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Isosceles Triangle 25">
            <a:extLst>
              <a:ext uri="{FF2B5EF4-FFF2-40B4-BE49-F238E27FC236}">
                <a16:creationId xmlns:a16="http://schemas.microsoft.com/office/drawing/2014/main" id="{EB3D275E-8C14-44D7-A864-0D97FC989F8F}"/>
              </a:ext>
            </a:extLst>
          </p:cNvPr>
          <p:cNvSpPr/>
          <p:nvPr/>
        </p:nvSpPr>
        <p:spPr>
          <a:xfrm>
            <a:off x="9537172" y="540548"/>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57663727-8251-4723-AA8C-A8D327441C35}"/>
              </a:ext>
            </a:extLst>
          </p:cNvPr>
          <p:cNvSpPr txBox="1"/>
          <p:nvPr/>
        </p:nvSpPr>
        <p:spPr>
          <a:xfrm>
            <a:off x="9930384" y="487404"/>
            <a:ext cx="1609344" cy="369332"/>
          </a:xfrm>
          <a:prstGeom prst="rect">
            <a:avLst/>
          </a:prstGeom>
          <a:noFill/>
        </p:spPr>
        <p:txBody>
          <a:bodyPr wrap="square" rtlCol="0">
            <a:spAutoFit/>
          </a:bodyPr>
          <a:lstStyle/>
          <a:p>
            <a:r>
              <a:rPr lang="en-GB" dirty="0"/>
              <a:t>Seismometer</a:t>
            </a:r>
          </a:p>
        </p:txBody>
      </p:sp>
      <p:sp>
        <p:nvSpPr>
          <p:cNvPr id="28" name="Explosion: 8 Points 27">
            <a:extLst>
              <a:ext uri="{FF2B5EF4-FFF2-40B4-BE49-F238E27FC236}">
                <a16:creationId xmlns:a16="http://schemas.microsoft.com/office/drawing/2014/main" id="{6EB27506-42C0-44E4-8C5C-F9908C9A4601}"/>
              </a:ext>
            </a:extLst>
          </p:cNvPr>
          <p:cNvSpPr/>
          <p:nvPr/>
        </p:nvSpPr>
        <p:spPr>
          <a:xfrm>
            <a:off x="9357359" y="1143654"/>
            <a:ext cx="649881" cy="649881"/>
          </a:xfrm>
          <a:prstGeom prst="irregularSeal1">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0D9FF232-D90D-4FD6-8C87-AE2B251D33C9}"/>
              </a:ext>
            </a:extLst>
          </p:cNvPr>
          <p:cNvSpPr txBox="1"/>
          <p:nvPr/>
        </p:nvSpPr>
        <p:spPr>
          <a:xfrm>
            <a:off x="10007240" y="1148844"/>
            <a:ext cx="1609344" cy="646331"/>
          </a:xfrm>
          <a:prstGeom prst="rect">
            <a:avLst/>
          </a:prstGeom>
          <a:noFill/>
        </p:spPr>
        <p:txBody>
          <a:bodyPr wrap="square" rtlCol="0">
            <a:spAutoFit/>
          </a:bodyPr>
          <a:lstStyle/>
          <a:p>
            <a:r>
              <a:rPr lang="en-GB" dirty="0"/>
              <a:t>Source of sound</a:t>
            </a:r>
          </a:p>
        </p:txBody>
      </p:sp>
    </p:spTree>
    <p:extLst>
      <p:ext uri="{BB962C8B-B14F-4D97-AF65-F5344CB8AC3E}">
        <p14:creationId xmlns:p14="http://schemas.microsoft.com/office/powerpoint/2010/main" val="38784113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50C480-E08D-443A-9AC4-75FDC211CB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8409" y="241659"/>
            <a:ext cx="6435181" cy="6374681"/>
          </a:xfrm>
          <a:prstGeom prst="rect">
            <a:avLst/>
          </a:prstGeom>
          <a:noFill/>
          <a:extLst>
            <a:ext uri="{909E8E84-426E-40DD-AFC4-6F175D3DCCD1}">
              <a14:hiddenFill xmlns:a14="http://schemas.microsoft.com/office/drawing/2010/main">
                <a:solidFill>
                  <a:srgbClr val="FFFFFF"/>
                </a:solidFill>
              </a14:hiddenFill>
            </a:ext>
          </a:extLst>
        </p:spPr>
      </p:pic>
      <p:sp>
        <p:nvSpPr>
          <p:cNvPr id="4" name="Explosion: 8 Points 3">
            <a:extLst>
              <a:ext uri="{FF2B5EF4-FFF2-40B4-BE49-F238E27FC236}">
                <a16:creationId xmlns:a16="http://schemas.microsoft.com/office/drawing/2014/main" id="{E23EC000-5D6C-437F-97F3-3A37E266169D}"/>
              </a:ext>
            </a:extLst>
          </p:cNvPr>
          <p:cNvSpPr/>
          <p:nvPr/>
        </p:nvSpPr>
        <p:spPr>
          <a:xfrm>
            <a:off x="2553468" y="3104058"/>
            <a:ext cx="649881" cy="649881"/>
          </a:xfrm>
          <a:prstGeom prst="irregularSeal1">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Isosceles Triangle 16">
            <a:extLst>
              <a:ext uri="{FF2B5EF4-FFF2-40B4-BE49-F238E27FC236}">
                <a16:creationId xmlns:a16="http://schemas.microsoft.com/office/drawing/2014/main" id="{3CD73DB5-925F-4261-BAB5-D758E6B21C6F}"/>
              </a:ext>
            </a:extLst>
          </p:cNvPr>
          <p:cNvSpPr/>
          <p:nvPr/>
        </p:nvSpPr>
        <p:spPr>
          <a:xfrm>
            <a:off x="5963458" y="66951"/>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Isosceles Triangle 17">
            <a:extLst>
              <a:ext uri="{FF2B5EF4-FFF2-40B4-BE49-F238E27FC236}">
                <a16:creationId xmlns:a16="http://schemas.microsoft.com/office/drawing/2014/main" id="{5BF8A877-E74D-4D61-92A6-B08A07AAA540}"/>
              </a:ext>
            </a:extLst>
          </p:cNvPr>
          <p:cNvSpPr/>
          <p:nvPr/>
        </p:nvSpPr>
        <p:spPr>
          <a:xfrm>
            <a:off x="4980478" y="154305"/>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Isosceles Triangle 18">
            <a:extLst>
              <a:ext uri="{FF2B5EF4-FFF2-40B4-BE49-F238E27FC236}">
                <a16:creationId xmlns:a16="http://schemas.microsoft.com/office/drawing/2014/main" id="{B9B59AED-B52A-425A-AD9B-D8F96A50C4B9}"/>
              </a:ext>
            </a:extLst>
          </p:cNvPr>
          <p:cNvSpPr/>
          <p:nvPr/>
        </p:nvSpPr>
        <p:spPr>
          <a:xfrm>
            <a:off x="4112827" y="579410"/>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Isosceles Triangle 19">
            <a:extLst>
              <a:ext uri="{FF2B5EF4-FFF2-40B4-BE49-F238E27FC236}">
                <a16:creationId xmlns:a16="http://schemas.microsoft.com/office/drawing/2014/main" id="{E1D622E3-AA33-4469-B323-752DDE25919E}"/>
              </a:ext>
            </a:extLst>
          </p:cNvPr>
          <p:cNvSpPr/>
          <p:nvPr/>
        </p:nvSpPr>
        <p:spPr>
          <a:xfrm>
            <a:off x="3492311" y="1226936"/>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Isosceles Triangle 20">
            <a:extLst>
              <a:ext uri="{FF2B5EF4-FFF2-40B4-BE49-F238E27FC236}">
                <a16:creationId xmlns:a16="http://schemas.microsoft.com/office/drawing/2014/main" id="{8D0567CB-2021-48D8-988E-F86872BE1F8A}"/>
              </a:ext>
            </a:extLst>
          </p:cNvPr>
          <p:cNvSpPr/>
          <p:nvPr/>
        </p:nvSpPr>
        <p:spPr>
          <a:xfrm>
            <a:off x="2923025" y="2072171"/>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Isosceles Triangle 25">
            <a:extLst>
              <a:ext uri="{FF2B5EF4-FFF2-40B4-BE49-F238E27FC236}">
                <a16:creationId xmlns:a16="http://schemas.microsoft.com/office/drawing/2014/main" id="{EB3D275E-8C14-44D7-A864-0D97FC989F8F}"/>
              </a:ext>
            </a:extLst>
          </p:cNvPr>
          <p:cNvSpPr/>
          <p:nvPr/>
        </p:nvSpPr>
        <p:spPr>
          <a:xfrm>
            <a:off x="9537172" y="540548"/>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57663727-8251-4723-AA8C-A8D327441C35}"/>
              </a:ext>
            </a:extLst>
          </p:cNvPr>
          <p:cNvSpPr txBox="1"/>
          <p:nvPr/>
        </p:nvSpPr>
        <p:spPr>
          <a:xfrm>
            <a:off x="9930384" y="487404"/>
            <a:ext cx="1609344" cy="369332"/>
          </a:xfrm>
          <a:prstGeom prst="rect">
            <a:avLst/>
          </a:prstGeom>
          <a:noFill/>
        </p:spPr>
        <p:txBody>
          <a:bodyPr wrap="square" rtlCol="0">
            <a:spAutoFit/>
          </a:bodyPr>
          <a:lstStyle/>
          <a:p>
            <a:r>
              <a:rPr lang="en-GB" dirty="0"/>
              <a:t>Seismometer</a:t>
            </a:r>
          </a:p>
        </p:txBody>
      </p:sp>
      <p:sp>
        <p:nvSpPr>
          <p:cNvPr id="28" name="Explosion: 8 Points 27">
            <a:extLst>
              <a:ext uri="{FF2B5EF4-FFF2-40B4-BE49-F238E27FC236}">
                <a16:creationId xmlns:a16="http://schemas.microsoft.com/office/drawing/2014/main" id="{6EB27506-42C0-44E4-8C5C-F9908C9A4601}"/>
              </a:ext>
            </a:extLst>
          </p:cNvPr>
          <p:cNvSpPr/>
          <p:nvPr/>
        </p:nvSpPr>
        <p:spPr>
          <a:xfrm>
            <a:off x="9357359" y="1143654"/>
            <a:ext cx="649881" cy="649881"/>
          </a:xfrm>
          <a:prstGeom prst="irregularSeal1">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0D9FF232-D90D-4FD6-8C87-AE2B251D33C9}"/>
              </a:ext>
            </a:extLst>
          </p:cNvPr>
          <p:cNvSpPr txBox="1"/>
          <p:nvPr/>
        </p:nvSpPr>
        <p:spPr>
          <a:xfrm>
            <a:off x="10007240" y="1148844"/>
            <a:ext cx="1609344" cy="646331"/>
          </a:xfrm>
          <a:prstGeom prst="rect">
            <a:avLst/>
          </a:prstGeom>
          <a:noFill/>
        </p:spPr>
        <p:txBody>
          <a:bodyPr wrap="square" rtlCol="0">
            <a:spAutoFit/>
          </a:bodyPr>
          <a:lstStyle/>
          <a:p>
            <a:r>
              <a:rPr lang="en-GB" dirty="0"/>
              <a:t>Source of sound</a:t>
            </a:r>
          </a:p>
        </p:txBody>
      </p:sp>
    </p:spTree>
    <p:extLst>
      <p:ext uri="{BB962C8B-B14F-4D97-AF65-F5344CB8AC3E}">
        <p14:creationId xmlns:p14="http://schemas.microsoft.com/office/powerpoint/2010/main" val="34795451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50C480-E08D-443A-9AC4-75FDC211CB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8409" y="241659"/>
            <a:ext cx="6435181" cy="6374681"/>
          </a:xfrm>
          <a:prstGeom prst="rect">
            <a:avLst/>
          </a:prstGeom>
          <a:noFill/>
          <a:extLst>
            <a:ext uri="{909E8E84-426E-40DD-AFC4-6F175D3DCCD1}">
              <a14:hiddenFill xmlns:a14="http://schemas.microsoft.com/office/drawing/2010/main">
                <a:solidFill>
                  <a:srgbClr val="FFFFFF"/>
                </a:solidFill>
              </a14:hiddenFill>
            </a:ext>
          </a:extLst>
        </p:spPr>
      </p:pic>
      <p:sp>
        <p:nvSpPr>
          <p:cNvPr id="4" name="Explosion: 8 Points 3">
            <a:extLst>
              <a:ext uri="{FF2B5EF4-FFF2-40B4-BE49-F238E27FC236}">
                <a16:creationId xmlns:a16="http://schemas.microsoft.com/office/drawing/2014/main" id="{E23EC000-5D6C-437F-97F3-3A37E266169D}"/>
              </a:ext>
            </a:extLst>
          </p:cNvPr>
          <p:cNvSpPr/>
          <p:nvPr/>
        </p:nvSpPr>
        <p:spPr>
          <a:xfrm>
            <a:off x="2553468" y="3104058"/>
            <a:ext cx="649881" cy="649881"/>
          </a:xfrm>
          <a:prstGeom prst="irregularSeal1">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Isosceles Triangle 16">
            <a:extLst>
              <a:ext uri="{FF2B5EF4-FFF2-40B4-BE49-F238E27FC236}">
                <a16:creationId xmlns:a16="http://schemas.microsoft.com/office/drawing/2014/main" id="{3CD73DB5-925F-4261-BAB5-D758E6B21C6F}"/>
              </a:ext>
            </a:extLst>
          </p:cNvPr>
          <p:cNvSpPr/>
          <p:nvPr/>
        </p:nvSpPr>
        <p:spPr>
          <a:xfrm>
            <a:off x="5963458" y="66951"/>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Isosceles Triangle 17">
            <a:extLst>
              <a:ext uri="{FF2B5EF4-FFF2-40B4-BE49-F238E27FC236}">
                <a16:creationId xmlns:a16="http://schemas.microsoft.com/office/drawing/2014/main" id="{5BF8A877-E74D-4D61-92A6-B08A07AAA540}"/>
              </a:ext>
            </a:extLst>
          </p:cNvPr>
          <p:cNvSpPr/>
          <p:nvPr/>
        </p:nvSpPr>
        <p:spPr>
          <a:xfrm>
            <a:off x="4980478" y="154305"/>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Isosceles Triangle 18">
            <a:extLst>
              <a:ext uri="{FF2B5EF4-FFF2-40B4-BE49-F238E27FC236}">
                <a16:creationId xmlns:a16="http://schemas.microsoft.com/office/drawing/2014/main" id="{B9B59AED-B52A-425A-AD9B-D8F96A50C4B9}"/>
              </a:ext>
            </a:extLst>
          </p:cNvPr>
          <p:cNvSpPr/>
          <p:nvPr/>
        </p:nvSpPr>
        <p:spPr>
          <a:xfrm>
            <a:off x="4112827" y="579410"/>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Isosceles Triangle 19">
            <a:extLst>
              <a:ext uri="{FF2B5EF4-FFF2-40B4-BE49-F238E27FC236}">
                <a16:creationId xmlns:a16="http://schemas.microsoft.com/office/drawing/2014/main" id="{E1D622E3-AA33-4469-B323-752DDE25919E}"/>
              </a:ext>
            </a:extLst>
          </p:cNvPr>
          <p:cNvSpPr/>
          <p:nvPr/>
        </p:nvSpPr>
        <p:spPr>
          <a:xfrm>
            <a:off x="3492311" y="1226936"/>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Isosceles Triangle 20">
            <a:extLst>
              <a:ext uri="{FF2B5EF4-FFF2-40B4-BE49-F238E27FC236}">
                <a16:creationId xmlns:a16="http://schemas.microsoft.com/office/drawing/2014/main" id="{8D0567CB-2021-48D8-988E-F86872BE1F8A}"/>
              </a:ext>
            </a:extLst>
          </p:cNvPr>
          <p:cNvSpPr/>
          <p:nvPr/>
        </p:nvSpPr>
        <p:spPr>
          <a:xfrm>
            <a:off x="2923025" y="2072171"/>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5" name="Group 24">
            <a:extLst>
              <a:ext uri="{FF2B5EF4-FFF2-40B4-BE49-F238E27FC236}">
                <a16:creationId xmlns:a16="http://schemas.microsoft.com/office/drawing/2014/main" id="{DEF9D1CE-AE0B-479A-8DF6-E4E74E8E9273}"/>
              </a:ext>
            </a:extLst>
          </p:cNvPr>
          <p:cNvGrpSpPr/>
          <p:nvPr/>
        </p:nvGrpSpPr>
        <p:grpSpPr>
          <a:xfrm>
            <a:off x="2834640" y="308610"/>
            <a:ext cx="3268980" cy="3131820"/>
            <a:chOff x="2834640" y="308610"/>
            <a:chExt cx="3268980" cy="3131820"/>
          </a:xfrm>
        </p:grpSpPr>
        <p:sp>
          <p:nvSpPr>
            <p:cNvPr id="14" name="Freeform: Shape 13">
              <a:extLst>
                <a:ext uri="{FF2B5EF4-FFF2-40B4-BE49-F238E27FC236}">
                  <a16:creationId xmlns:a16="http://schemas.microsoft.com/office/drawing/2014/main" id="{DEC88D3E-D24B-4303-B394-F662F9E894BD}"/>
                </a:ext>
              </a:extLst>
            </p:cNvPr>
            <p:cNvSpPr/>
            <p:nvPr/>
          </p:nvSpPr>
          <p:spPr>
            <a:xfrm>
              <a:off x="2834640" y="308610"/>
              <a:ext cx="3268980" cy="3131820"/>
            </a:xfrm>
            <a:custGeom>
              <a:avLst/>
              <a:gdLst>
                <a:gd name="connsiteX0" fmla="*/ 0 w 3268980"/>
                <a:gd name="connsiteY0" fmla="*/ 3131820 h 3131820"/>
                <a:gd name="connsiteX1" fmla="*/ 2091690 w 3268980"/>
                <a:gd name="connsiteY1" fmla="*/ 1817370 h 3131820"/>
                <a:gd name="connsiteX2" fmla="*/ 3268980 w 3268980"/>
                <a:gd name="connsiteY2" fmla="*/ 0 h 3131820"/>
              </a:gdLst>
              <a:ahLst/>
              <a:cxnLst>
                <a:cxn ang="0">
                  <a:pos x="connsiteX0" y="connsiteY0"/>
                </a:cxn>
                <a:cxn ang="0">
                  <a:pos x="connsiteX1" y="connsiteY1"/>
                </a:cxn>
                <a:cxn ang="0">
                  <a:pos x="connsiteX2" y="connsiteY2"/>
                </a:cxn>
              </a:cxnLst>
              <a:rect l="l" t="t" r="r" b="b"/>
              <a:pathLst>
                <a:path w="3268980" h="3131820">
                  <a:moveTo>
                    <a:pt x="0" y="3131820"/>
                  </a:moveTo>
                  <a:cubicBezTo>
                    <a:pt x="773430" y="2735580"/>
                    <a:pt x="1546860" y="2339340"/>
                    <a:pt x="2091690" y="1817370"/>
                  </a:cubicBezTo>
                  <a:cubicBezTo>
                    <a:pt x="2636520" y="1295400"/>
                    <a:pt x="2952750" y="647700"/>
                    <a:pt x="3268980" y="0"/>
                  </a:cubicBezTo>
                </a:path>
              </a:pathLst>
            </a:custGeom>
            <a:noFill/>
            <a:ln w="28575">
              <a:solidFill>
                <a:srgbClr val="53D2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Freeform: Shape 14">
              <a:extLst>
                <a:ext uri="{FF2B5EF4-FFF2-40B4-BE49-F238E27FC236}">
                  <a16:creationId xmlns:a16="http://schemas.microsoft.com/office/drawing/2014/main" id="{5F5D9DFD-58BF-40F4-A4FA-08E37FBA8A11}"/>
                </a:ext>
              </a:extLst>
            </p:cNvPr>
            <p:cNvSpPr/>
            <p:nvPr/>
          </p:nvSpPr>
          <p:spPr>
            <a:xfrm>
              <a:off x="2898689" y="400050"/>
              <a:ext cx="2221951" cy="3025758"/>
            </a:xfrm>
            <a:custGeom>
              <a:avLst/>
              <a:gdLst>
                <a:gd name="connsiteX0" fmla="*/ 0 w 2263140"/>
                <a:gd name="connsiteY0" fmla="*/ 3017520 h 3017520"/>
                <a:gd name="connsiteX1" fmla="*/ 1680210 w 2263140"/>
                <a:gd name="connsiteY1" fmla="*/ 1394460 h 3017520"/>
                <a:gd name="connsiteX2" fmla="*/ 2263140 w 2263140"/>
                <a:gd name="connsiteY2" fmla="*/ 0 h 3017520"/>
                <a:gd name="connsiteX0" fmla="*/ 0 w 2263140"/>
                <a:gd name="connsiteY0" fmla="*/ 3017520 h 3017520"/>
                <a:gd name="connsiteX1" fmla="*/ 1639021 w 2263140"/>
                <a:gd name="connsiteY1" fmla="*/ 1567454 h 3017520"/>
                <a:gd name="connsiteX2" fmla="*/ 2263140 w 2263140"/>
                <a:gd name="connsiteY2" fmla="*/ 0 h 3017520"/>
                <a:gd name="connsiteX0" fmla="*/ 0 w 2263140"/>
                <a:gd name="connsiteY0" fmla="*/ 3017520 h 3017520"/>
                <a:gd name="connsiteX1" fmla="*/ 1770826 w 2263140"/>
                <a:gd name="connsiteY1" fmla="*/ 1493313 h 3017520"/>
                <a:gd name="connsiteX2" fmla="*/ 2263140 w 2263140"/>
                <a:gd name="connsiteY2" fmla="*/ 0 h 3017520"/>
                <a:gd name="connsiteX0" fmla="*/ 0 w 2263140"/>
                <a:gd name="connsiteY0" fmla="*/ 3017520 h 3017520"/>
                <a:gd name="connsiteX1" fmla="*/ 1770826 w 2263140"/>
                <a:gd name="connsiteY1" fmla="*/ 1493313 h 3017520"/>
                <a:gd name="connsiteX2" fmla="*/ 2263140 w 2263140"/>
                <a:gd name="connsiteY2" fmla="*/ 0 h 3017520"/>
                <a:gd name="connsiteX0" fmla="*/ 0 w 2263140"/>
                <a:gd name="connsiteY0" fmla="*/ 3017520 h 3017520"/>
                <a:gd name="connsiteX1" fmla="*/ 1869680 w 2263140"/>
                <a:gd name="connsiteY1" fmla="*/ 1633356 h 3017520"/>
                <a:gd name="connsiteX2" fmla="*/ 2263140 w 2263140"/>
                <a:gd name="connsiteY2" fmla="*/ 0 h 3017520"/>
                <a:gd name="connsiteX0" fmla="*/ 0 w 2221951"/>
                <a:gd name="connsiteY0" fmla="*/ 3025758 h 3025758"/>
                <a:gd name="connsiteX1" fmla="*/ 1828491 w 2221951"/>
                <a:gd name="connsiteY1" fmla="*/ 1633356 h 3025758"/>
                <a:gd name="connsiteX2" fmla="*/ 2221951 w 2221951"/>
                <a:gd name="connsiteY2" fmla="*/ 0 h 3025758"/>
                <a:gd name="connsiteX0" fmla="*/ 0 w 2221951"/>
                <a:gd name="connsiteY0" fmla="*/ 3025758 h 3025758"/>
                <a:gd name="connsiteX1" fmla="*/ 1803778 w 2221951"/>
                <a:gd name="connsiteY1" fmla="*/ 1493313 h 3025758"/>
                <a:gd name="connsiteX2" fmla="*/ 2221951 w 2221951"/>
                <a:gd name="connsiteY2" fmla="*/ 0 h 3025758"/>
                <a:gd name="connsiteX0" fmla="*/ 0 w 2221951"/>
                <a:gd name="connsiteY0" fmla="*/ 3025758 h 3025758"/>
                <a:gd name="connsiteX1" fmla="*/ 1803778 w 2221951"/>
                <a:gd name="connsiteY1" fmla="*/ 1493313 h 3025758"/>
                <a:gd name="connsiteX2" fmla="*/ 2221951 w 2221951"/>
                <a:gd name="connsiteY2" fmla="*/ 0 h 3025758"/>
                <a:gd name="connsiteX0" fmla="*/ 0 w 2221951"/>
                <a:gd name="connsiteY0" fmla="*/ 3025758 h 3025758"/>
                <a:gd name="connsiteX1" fmla="*/ 1630783 w 2221951"/>
                <a:gd name="connsiteY1" fmla="*/ 1625119 h 3025758"/>
                <a:gd name="connsiteX2" fmla="*/ 2221951 w 2221951"/>
                <a:gd name="connsiteY2" fmla="*/ 0 h 3025758"/>
              </a:gdLst>
              <a:ahLst/>
              <a:cxnLst>
                <a:cxn ang="0">
                  <a:pos x="connsiteX0" y="connsiteY0"/>
                </a:cxn>
                <a:cxn ang="0">
                  <a:pos x="connsiteX1" y="connsiteY1"/>
                </a:cxn>
                <a:cxn ang="0">
                  <a:pos x="connsiteX2" y="connsiteY2"/>
                </a:cxn>
              </a:cxnLst>
              <a:rect l="l" t="t" r="r" b="b"/>
              <a:pathLst>
                <a:path w="2221951" h="3025758">
                  <a:moveTo>
                    <a:pt x="0" y="3025758"/>
                  </a:moveTo>
                  <a:cubicBezTo>
                    <a:pt x="651510" y="2465688"/>
                    <a:pt x="1260458" y="2129412"/>
                    <a:pt x="1630783" y="1625119"/>
                  </a:cubicBezTo>
                  <a:cubicBezTo>
                    <a:pt x="2001108" y="1120826"/>
                    <a:pt x="2119081" y="445770"/>
                    <a:pt x="2221951" y="0"/>
                  </a:cubicBezTo>
                </a:path>
              </a:pathLst>
            </a:custGeom>
            <a:noFill/>
            <a:ln w="28575">
              <a:solidFill>
                <a:srgbClr val="53D2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Freeform: Shape 21">
              <a:extLst>
                <a:ext uri="{FF2B5EF4-FFF2-40B4-BE49-F238E27FC236}">
                  <a16:creationId xmlns:a16="http://schemas.microsoft.com/office/drawing/2014/main" id="{7C35A289-8CAF-4770-8B22-1F78A9507D17}"/>
                </a:ext>
              </a:extLst>
            </p:cNvPr>
            <p:cNvSpPr/>
            <p:nvPr/>
          </p:nvSpPr>
          <p:spPr>
            <a:xfrm>
              <a:off x="2842054" y="2265405"/>
              <a:ext cx="327647" cy="1169773"/>
            </a:xfrm>
            <a:custGeom>
              <a:avLst/>
              <a:gdLst>
                <a:gd name="connsiteX0" fmla="*/ 0 w 327647"/>
                <a:gd name="connsiteY0" fmla="*/ 1169773 h 1169773"/>
                <a:gd name="connsiteX1" fmla="*/ 313038 w 327647"/>
                <a:gd name="connsiteY1" fmla="*/ 502509 h 1169773"/>
                <a:gd name="connsiteX2" fmla="*/ 247135 w 327647"/>
                <a:gd name="connsiteY2" fmla="*/ 0 h 1169773"/>
              </a:gdLst>
              <a:ahLst/>
              <a:cxnLst>
                <a:cxn ang="0">
                  <a:pos x="connsiteX0" y="connsiteY0"/>
                </a:cxn>
                <a:cxn ang="0">
                  <a:pos x="connsiteX1" y="connsiteY1"/>
                </a:cxn>
                <a:cxn ang="0">
                  <a:pos x="connsiteX2" y="connsiteY2"/>
                </a:cxn>
              </a:cxnLst>
              <a:rect l="l" t="t" r="r" b="b"/>
              <a:pathLst>
                <a:path w="327647" h="1169773">
                  <a:moveTo>
                    <a:pt x="0" y="1169773"/>
                  </a:moveTo>
                  <a:cubicBezTo>
                    <a:pt x="135924" y="933622"/>
                    <a:pt x="271849" y="697471"/>
                    <a:pt x="313038" y="502509"/>
                  </a:cubicBezTo>
                  <a:cubicBezTo>
                    <a:pt x="354227" y="307547"/>
                    <a:pt x="300681" y="153773"/>
                    <a:pt x="247135" y="0"/>
                  </a:cubicBezTo>
                </a:path>
              </a:pathLst>
            </a:custGeom>
            <a:noFill/>
            <a:ln w="28575">
              <a:solidFill>
                <a:srgbClr val="53D2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Freeform: Shape 22">
              <a:extLst>
                <a:ext uri="{FF2B5EF4-FFF2-40B4-BE49-F238E27FC236}">
                  <a16:creationId xmlns:a16="http://schemas.microsoft.com/office/drawing/2014/main" id="{89379422-FF0A-4E8F-A9B8-8B757ACF908D}"/>
                </a:ext>
              </a:extLst>
            </p:cNvPr>
            <p:cNvSpPr/>
            <p:nvPr/>
          </p:nvSpPr>
          <p:spPr>
            <a:xfrm>
              <a:off x="2866768" y="1425146"/>
              <a:ext cx="782594" cy="1960605"/>
            </a:xfrm>
            <a:custGeom>
              <a:avLst/>
              <a:gdLst>
                <a:gd name="connsiteX0" fmla="*/ 0 w 782594"/>
                <a:gd name="connsiteY0" fmla="*/ 1960605 h 1960605"/>
                <a:gd name="connsiteX1" fmla="*/ 650789 w 782594"/>
                <a:gd name="connsiteY1" fmla="*/ 1037968 h 1960605"/>
                <a:gd name="connsiteX2" fmla="*/ 782594 w 782594"/>
                <a:gd name="connsiteY2" fmla="*/ 0 h 1960605"/>
              </a:gdLst>
              <a:ahLst/>
              <a:cxnLst>
                <a:cxn ang="0">
                  <a:pos x="connsiteX0" y="connsiteY0"/>
                </a:cxn>
                <a:cxn ang="0">
                  <a:pos x="connsiteX1" y="connsiteY1"/>
                </a:cxn>
                <a:cxn ang="0">
                  <a:pos x="connsiteX2" y="connsiteY2"/>
                </a:cxn>
              </a:cxnLst>
              <a:rect l="l" t="t" r="r" b="b"/>
              <a:pathLst>
                <a:path w="782594" h="1960605">
                  <a:moveTo>
                    <a:pt x="0" y="1960605"/>
                  </a:moveTo>
                  <a:cubicBezTo>
                    <a:pt x="260178" y="1662670"/>
                    <a:pt x="520357" y="1364735"/>
                    <a:pt x="650789" y="1037968"/>
                  </a:cubicBezTo>
                  <a:cubicBezTo>
                    <a:pt x="781221" y="711200"/>
                    <a:pt x="781907" y="355600"/>
                    <a:pt x="782594" y="0"/>
                  </a:cubicBezTo>
                </a:path>
              </a:pathLst>
            </a:custGeom>
            <a:noFill/>
            <a:ln w="28575">
              <a:solidFill>
                <a:srgbClr val="53D2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Freeform: Shape 23">
              <a:extLst>
                <a:ext uri="{FF2B5EF4-FFF2-40B4-BE49-F238E27FC236}">
                  <a16:creationId xmlns:a16="http://schemas.microsoft.com/office/drawing/2014/main" id="{55206001-4AF2-4803-BB14-C3B02254F5BF}"/>
                </a:ext>
              </a:extLst>
            </p:cNvPr>
            <p:cNvSpPr/>
            <p:nvPr/>
          </p:nvSpPr>
          <p:spPr>
            <a:xfrm>
              <a:off x="2940908" y="823784"/>
              <a:ext cx="1359243" cy="2529016"/>
            </a:xfrm>
            <a:custGeom>
              <a:avLst/>
              <a:gdLst>
                <a:gd name="connsiteX0" fmla="*/ 0 w 1359243"/>
                <a:gd name="connsiteY0" fmla="*/ 2529016 h 2529016"/>
                <a:gd name="connsiteX1" fmla="*/ 1128584 w 1359243"/>
                <a:gd name="connsiteY1" fmla="*/ 1276865 h 2529016"/>
                <a:gd name="connsiteX2" fmla="*/ 1359243 w 1359243"/>
                <a:gd name="connsiteY2" fmla="*/ 0 h 2529016"/>
              </a:gdLst>
              <a:ahLst/>
              <a:cxnLst>
                <a:cxn ang="0">
                  <a:pos x="connsiteX0" y="connsiteY0"/>
                </a:cxn>
                <a:cxn ang="0">
                  <a:pos x="connsiteX1" y="connsiteY1"/>
                </a:cxn>
                <a:cxn ang="0">
                  <a:pos x="connsiteX2" y="connsiteY2"/>
                </a:cxn>
              </a:cxnLst>
              <a:rect l="l" t="t" r="r" b="b"/>
              <a:pathLst>
                <a:path w="1359243" h="2529016">
                  <a:moveTo>
                    <a:pt x="0" y="2529016"/>
                  </a:moveTo>
                  <a:cubicBezTo>
                    <a:pt x="451022" y="2113692"/>
                    <a:pt x="902044" y="1698368"/>
                    <a:pt x="1128584" y="1276865"/>
                  </a:cubicBezTo>
                  <a:cubicBezTo>
                    <a:pt x="1355124" y="855362"/>
                    <a:pt x="1357183" y="427681"/>
                    <a:pt x="1359243" y="0"/>
                  </a:cubicBezTo>
                </a:path>
              </a:pathLst>
            </a:custGeom>
            <a:noFill/>
            <a:ln w="28575">
              <a:solidFill>
                <a:srgbClr val="53D2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6" name="Isosceles Triangle 25">
            <a:extLst>
              <a:ext uri="{FF2B5EF4-FFF2-40B4-BE49-F238E27FC236}">
                <a16:creationId xmlns:a16="http://schemas.microsoft.com/office/drawing/2014/main" id="{EB3D275E-8C14-44D7-A864-0D97FC989F8F}"/>
              </a:ext>
            </a:extLst>
          </p:cNvPr>
          <p:cNvSpPr/>
          <p:nvPr/>
        </p:nvSpPr>
        <p:spPr>
          <a:xfrm>
            <a:off x="9537172" y="540548"/>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57663727-8251-4723-AA8C-A8D327441C35}"/>
              </a:ext>
            </a:extLst>
          </p:cNvPr>
          <p:cNvSpPr txBox="1"/>
          <p:nvPr/>
        </p:nvSpPr>
        <p:spPr>
          <a:xfrm>
            <a:off x="9930384" y="487404"/>
            <a:ext cx="1609344" cy="369332"/>
          </a:xfrm>
          <a:prstGeom prst="rect">
            <a:avLst/>
          </a:prstGeom>
          <a:noFill/>
        </p:spPr>
        <p:txBody>
          <a:bodyPr wrap="square" rtlCol="0">
            <a:spAutoFit/>
          </a:bodyPr>
          <a:lstStyle/>
          <a:p>
            <a:r>
              <a:rPr lang="en-GB" dirty="0"/>
              <a:t>Seismometer</a:t>
            </a:r>
          </a:p>
        </p:txBody>
      </p:sp>
      <p:sp>
        <p:nvSpPr>
          <p:cNvPr id="28" name="Explosion: 8 Points 27">
            <a:extLst>
              <a:ext uri="{FF2B5EF4-FFF2-40B4-BE49-F238E27FC236}">
                <a16:creationId xmlns:a16="http://schemas.microsoft.com/office/drawing/2014/main" id="{6EB27506-42C0-44E4-8C5C-F9908C9A4601}"/>
              </a:ext>
            </a:extLst>
          </p:cNvPr>
          <p:cNvSpPr/>
          <p:nvPr/>
        </p:nvSpPr>
        <p:spPr>
          <a:xfrm>
            <a:off x="9357359" y="1143654"/>
            <a:ext cx="649881" cy="649881"/>
          </a:xfrm>
          <a:prstGeom prst="irregularSeal1">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0D9FF232-D90D-4FD6-8C87-AE2B251D33C9}"/>
              </a:ext>
            </a:extLst>
          </p:cNvPr>
          <p:cNvSpPr txBox="1"/>
          <p:nvPr/>
        </p:nvSpPr>
        <p:spPr>
          <a:xfrm>
            <a:off x="10007240" y="1148844"/>
            <a:ext cx="1609344" cy="646331"/>
          </a:xfrm>
          <a:prstGeom prst="rect">
            <a:avLst/>
          </a:prstGeom>
          <a:noFill/>
        </p:spPr>
        <p:txBody>
          <a:bodyPr wrap="square" rtlCol="0">
            <a:spAutoFit/>
          </a:bodyPr>
          <a:lstStyle/>
          <a:p>
            <a:r>
              <a:rPr lang="en-GB" dirty="0"/>
              <a:t>Source of sound</a:t>
            </a:r>
          </a:p>
        </p:txBody>
      </p:sp>
    </p:spTree>
    <p:extLst>
      <p:ext uri="{BB962C8B-B14F-4D97-AF65-F5344CB8AC3E}">
        <p14:creationId xmlns:p14="http://schemas.microsoft.com/office/powerpoint/2010/main" val="28483294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1905659"/>
            <a:ext cx="6955124" cy="1066802"/>
          </a:xfrm>
        </p:spPr>
        <p:txBody>
          <a:bodyPr>
            <a:normAutofit/>
          </a:bodyPr>
          <a:lstStyle/>
          <a:p>
            <a:pPr algn="ctr"/>
            <a:r>
              <a:rPr lang="en-GB" sz="6600" b="1" dirty="0">
                <a:solidFill>
                  <a:srgbClr val="FFFFFF"/>
                </a:solidFill>
                <a:latin typeface="Hero Handwriting" panose="02000503000000000000" pitchFamily="2" charset="0"/>
              </a:rPr>
              <a:t>Seismic waves</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3092159"/>
            <a:ext cx="6955124" cy="3038475"/>
          </a:xfrm>
        </p:spPr>
        <p:txBody>
          <a:bodyPr anchor="t">
            <a:normAutofit/>
          </a:bodyPr>
          <a:lstStyle/>
          <a:p>
            <a:pPr marL="0" indent="0">
              <a:buNone/>
            </a:pPr>
            <a:r>
              <a:rPr lang="en-GB" sz="3200" dirty="0"/>
              <a:t>Vibrations (sound) which pass through the solid Earth.</a:t>
            </a:r>
            <a:endParaRPr lang="en-GB" sz="3600" dirty="0">
              <a:solidFill>
                <a:srgbClr val="FFFFFF"/>
              </a:solidFill>
            </a:endParaRPr>
          </a:p>
        </p:txBody>
      </p:sp>
    </p:spTree>
    <p:extLst>
      <p:ext uri="{BB962C8B-B14F-4D97-AF65-F5344CB8AC3E}">
        <p14:creationId xmlns:p14="http://schemas.microsoft.com/office/powerpoint/2010/main" val="1961684907"/>
      </p:ext>
    </p:extLst>
  </p:cSld>
  <p:clrMapOvr>
    <a:overrideClrMapping bg1="dk1" tx1="lt1" bg2="dk2" tx2="lt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D27DC0-7694-4AD2-BED1-747BC34C5B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2" y="0"/>
            <a:ext cx="12182535" cy="6858000"/>
          </a:xfrm>
          <a:prstGeom prst="rect">
            <a:avLst/>
          </a:prstGeom>
        </p:spPr>
      </p:pic>
      <p:pic>
        <p:nvPicPr>
          <p:cNvPr id="2" name="Picture 1">
            <a:extLst>
              <a:ext uri="{FF2B5EF4-FFF2-40B4-BE49-F238E27FC236}">
                <a16:creationId xmlns:a16="http://schemas.microsoft.com/office/drawing/2014/main" id="{C4DA0890-E5AE-4407-B16F-852484C79BB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692858" y="234035"/>
            <a:ext cx="4261398" cy="5983885"/>
          </a:xfrm>
          <a:prstGeom prst="rect">
            <a:avLst/>
          </a:prstGeom>
        </p:spPr>
      </p:pic>
      <p:pic>
        <p:nvPicPr>
          <p:cNvPr id="3" name="Picture 2">
            <a:extLst>
              <a:ext uri="{FF2B5EF4-FFF2-40B4-BE49-F238E27FC236}">
                <a16:creationId xmlns:a16="http://schemas.microsoft.com/office/drawing/2014/main" id="{6CB58F9D-E0FB-4CF5-AFD3-D0705F6252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744" y="510209"/>
            <a:ext cx="7242048" cy="5431536"/>
          </a:xfrm>
          <a:prstGeom prst="rect">
            <a:avLst/>
          </a:prstGeom>
        </p:spPr>
      </p:pic>
    </p:spTree>
    <p:extLst>
      <p:ext uri="{BB962C8B-B14F-4D97-AF65-F5344CB8AC3E}">
        <p14:creationId xmlns:p14="http://schemas.microsoft.com/office/powerpoint/2010/main" val="30048781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Anak Krakatau Volcano seismograph reading: 8 October 2011">
            <a:hlinkClick r:id="" action="ppaction://media"/>
            <a:extLst>
              <a:ext uri="{FF2B5EF4-FFF2-40B4-BE49-F238E27FC236}">
                <a16:creationId xmlns:a16="http://schemas.microsoft.com/office/drawing/2014/main" id="{07129468-AD74-4485-B3C7-731E78B81052}"/>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160539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727FAD12-DA28-4E89-A15E-28C29FDF5F29}"/>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26282478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1545442"/>
            <a:ext cx="6955124" cy="1066802"/>
          </a:xfrm>
        </p:spPr>
        <p:txBody>
          <a:bodyPr>
            <a:normAutofit/>
          </a:bodyPr>
          <a:lstStyle/>
          <a:p>
            <a:pPr algn="ctr"/>
            <a:r>
              <a:rPr lang="en-GB" sz="6600" b="1" dirty="0">
                <a:solidFill>
                  <a:srgbClr val="FFFFFF"/>
                </a:solidFill>
                <a:latin typeface="Hero Handwriting" panose="02000503000000000000" pitchFamily="2" charset="0"/>
              </a:rPr>
              <a:t>Seismometer</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2815069"/>
            <a:ext cx="6955124" cy="3038475"/>
          </a:xfrm>
        </p:spPr>
        <p:txBody>
          <a:bodyPr anchor="t">
            <a:normAutofit/>
          </a:bodyPr>
          <a:lstStyle/>
          <a:p>
            <a:pPr marL="0" indent="0">
              <a:buNone/>
            </a:pPr>
            <a:r>
              <a:rPr lang="en-GB" sz="3200" dirty="0"/>
              <a:t>A sensitive instrument which measures the vibrations of the Earth's surface caused by seismic waves.</a:t>
            </a:r>
            <a:endParaRPr lang="en-GB" sz="4000" dirty="0">
              <a:solidFill>
                <a:srgbClr val="FFFFFF"/>
              </a:solidFill>
            </a:endParaRPr>
          </a:p>
        </p:txBody>
      </p:sp>
    </p:spTree>
    <p:extLst>
      <p:ext uri="{BB962C8B-B14F-4D97-AF65-F5344CB8AC3E}">
        <p14:creationId xmlns:p14="http://schemas.microsoft.com/office/powerpoint/2010/main" val="2094348102"/>
      </p:ext>
    </p:extLst>
  </p:cSld>
  <p:clrMapOvr>
    <a:overrideClrMapping bg1="dk1" tx1="lt1" bg2="dk2" tx2="lt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A27AA47-3E84-448B-A695-C71D196BDC27}"/>
              </a:ext>
            </a:extLst>
          </p:cNvPr>
          <p:cNvSpPr txBox="1"/>
          <p:nvPr/>
        </p:nvSpPr>
        <p:spPr>
          <a:xfrm>
            <a:off x="8490857" y="466172"/>
            <a:ext cx="3461656" cy="2123658"/>
          </a:xfrm>
          <a:prstGeom prst="rect">
            <a:avLst/>
          </a:prstGeom>
          <a:noFill/>
        </p:spPr>
        <p:txBody>
          <a:bodyPr wrap="square" rtlCol="0">
            <a:spAutoFit/>
          </a:bodyPr>
          <a:lstStyle/>
          <a:p>
            <a:r>
              <a:rPr lang="en-GB" sz="4400" b="1" dirty="0">
                <a:latin typeface="Hero Handwriting" panose="02000503000000000000" pitchFamily="2" charset="0"/>
              </a:rPr>
              <a:t>SOURCES OF SOUND IN THE EARTH?</a:t>
            </a:r>
          </a:p>
        </p:txBody>
      </p:sp>
      <p:pic>
        <p:nvPicPr>
          <p:cNvPr id="7" name="Picture 6">
            <a:extLst>
              <a:ext uri="{FF2B5EF4-FFF2-40B4-BE49-F238E27FC236}">
                <a16:creationId xmlns:a16="http://schemas.microsoft.com/office/drawing/2014/main" id="{7E7D0AE1-6159-43AF-85E2-9EF00FE2E4E2}"/>
              </a:ext>
            </a:extLst>
          </p:cNvPr>
          <p:cNvPicPr>
            <a:picLocks noChangeAspect="1"/>
          </p:cNvPicPr>
          <p:nvPr/>
        </p:nvPicPr>
        <p:blipFill rotWithShape="1">
          <a:blip r:embed="rId2"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a:xfrm>
            <a:off x="-1" y="1912723"/>
            <a:ext cx="9461839" cy="4945278"/>
          </a:xfrm>
          <a:prstGeom prst="rect">
            <a:avLst/>
          </a:prstGeom>
        </p:spPr>
      </p:pic>
      <p:pic>
        <p:nvPicPr>
          <p:cNvPr id="2" name="Picture 1">
            <a:extLst>
              <a:ext uri="{FF2B5EF4-FFF2-40B4-BE49-F238E27FC236}">
                <a16:creationId xmlns:a16="http://schemas.microsoft.com/office/drawing/2014/main" id="{7288CFC0-7B21-44B8-AFB1-42C72B8F45D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5000" b="95000" l="1212" r="90000">
                        <a14:foregroundMark x1="71515" y1="5500" x2="19697" y2="14000"/>
                        <a14:foregroundMark x1="19697" y1="14000" x2="9394" y2="35000"/>
                        <a14:foregroundMark x1="9394" y1="35000" x2="54242" y2="78000"/>
                        <a14:foregroundMark x1="54242" y1="78000" x2="70303" y2="82000"/>
                        <a14:foregroundMark x1="70303" y1="82000" x2="78485" y2="53500"/>
                        <a14:foregroundMark x1="78485" y1="53500" x2="68182" y2="33000"/>
                        <a14:foregroundMark x1="68182" y1="33000" x2="60303" y2="56000"/>
                        <a14:foregroundMark x1="60303" y1="56000" x2="46970" y2="74500"/>
                        <a14:foregroundMark x1="46970" y1="74500" x2="32424" y2="82500"/>
                        <a14:foregroundMark x1="32424" y1="82500" x2="71818" y2="89000"/>
                        <a14:foregroundMark x1="86767" y1="84067" x2="88485" y2="83500"/>
                        <a14:foregroundMark x1="71818" y1="89000" x2="86635" y2="84111"/>
                        <a14:foregroundMark x1="88485" y1="83500" x2="90606" y2="27500"/>
                        <a14:foregroundMark x1="90606" y1="27500" x2="90606" y2="27500"/>
                        <a14:foregroundMark x1="53333" y1="20000" x2="40000" y2="40000"/>
                        <a14:foregroundMark x1="40000" y1="40000" x2="39697" y2="41000"/>
                        <a14:foregroundMark x1="62121" y1="24000" x2="41515" y2="42500"/>
                        <a14:foregroundMark x1="41515" y1="42500" x2="64848" y2="2000"/>
                        <a14:foregroundMark x1="64848" y1="2000" x2="34848" y2="42000"/>
                        <a14:foregroundMark x1="34848" y1="42000" x2="55758" y2="1500"/>
                        <a14:foregroundMark x1="55758" y1="1500" x2="28788" y2="31500"/>
                        <a14:foregroundMark x1="28788" y1="31500" x2="39091" y2="9500"/>
                        <a14:foregroundMark x1="39091" y1="9500" x2="6061" y2="58000"/>
                        <a14:foregroundMark x1="6061" y1="58000" x2="24848" y2="11000"/>
                        <a14:foregroundMark x1="24848" y1="11000" x2="303" y2="27500"/>
                        <a14:foregroundMark x1="303" y1="27500" x2="11212" y2="7000"/>
                        <a14:foregroundMark x1="11212" y1="7000" x2="0" y2="36500"/>
                        <a14:foregroundMark x1="0" y1="36500" x2="45455" y2="8000"/>
                        <a14:foregroundMark x1="45455" y1="8000" x2="23333" y2="58000"/>
                        <a14:foregroundMark x1="23333" y1="58000" x2="69091" y2="28000"/>
                        <a14:foregroundMark x1="69091" y1="28000" x2="38485" y2="82000"/>
                        <a14:foregroundMark x1="38485" y1="82000" x2="24545" y2="91500"/>
                        <a14:foregroundMark x1="2741" y1="93964" x2="2424" y2="94000"/>
                        <a14:foregroundMark x1="24545" y1="91500" x2="9712" y2="93176"/>
                        <a14:foregroundMark x1="74242" y1="91500" x2="88941" y2="89560"/>
                        <a14:foregroundMark x1="91599" y1="83783" x2="97879" y2="67500"/>
                        <a14:foregroundMark x1="97879" y1="67500" x2="91212" y2="12000"/>
                        <a14:foregroundMark x1="91212" y1="12000" x2="60606" y2="48000"/>
                        <a14:foregroundMark x1="60606" y1="48000" x2="71212" y2="23500"/>
                        <a14:foregroundMark x1="71212" y1="23500" x2="85152" y2="12000"/>
                        <a14:foregroundMark x1="85152" y1="12000" x2="76061" y2="32000"/>
                        <a14:foregroundMark x1="76061" y1="32000" x2="89697" y2="8000"/>
                        <a14:foregroundMark x1="89697" y1="8000" x2="82727" y2="44000"/>
                        <a14:foregroundMark x1="82727" y1="44000" x2="85758" y2="35500"/>
                        <a14:foregroundMark x1="91515" y1="8000" x2="73333" y2="7500"/>
                        <a14:foregroundMark x1="73333" y1="7500" x2="92121" y2="5000"/>
                        <a14:foregroundMark x1="92121" y1="5000" x2="70909" y2="8500"/>
                        <a14:foregroundMark x1="70909" y1="8500" x2="86970" y2="5000"/>
                        <a14:foregroundMark x1="86970" y1="5000" x2="8182" y2="6500"/>
                        <a14:foregroundMark x1="13030" y1="94000" x2="23333" y2="94500"/>
                        <a14:foregroundMark x1="25152" y1="95000" x2="20303" y2="94000"/>
                        <a14:foregroundMark x1="84242" y1="92500" x2="70000" y2="92500"/>
                        <a14:backgroundMark x1="2727" y1="94000" x2="9394" y2="94000"/>
                        <a14:backgroundMark x1="97879" y1="92500" x2="90303" y2="93000"/>
                      </a14:backgroundRemoval>
                    </a14:imgEffect>
                  </a14:imgLayer>
                </a14:imgProps>
              </a:ext>
              <a:ext uri="{28A0092B-C50C-407E-A947-70E740481C1C}">
                <a14:useLocalDpi xmlns:a14="http://schemas.microsoft.com/office/drawing/2010/main" val="0"/>
              </a:ext>
            </a:extLst>
          </a:blip>
          <a:srcRect b="3375"/>
          <a:stretch/>
        </p:blipFill>
        <p:spPr>
          <a:xfrm>
            <a:off x="2108200" y="0"/>
            <a:ext cx="3987800" cy="2335283"/>
          </a:xfrm>
          <a:prstGeom prst="rect">
            <a:avLst/>
          </a:prstGeom>
        </p:spPr>
      </p:pic>
    </p:spTree>
    <p:extLst>
      <p:ext uri="{BB962C8B-B14F-4D97-AF65-F5344CB8AC3E}">
        <p14:creationId xmlns:p14="http://schemas.microsoft.com/office/powerpoint/2010/main" val="3587426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D21004F-F395-4B31-A1C0-A45FBE3E045E}"/>
              </a:ext>
            </a:extLst>
          </p:cNvPr>
          <p:cNvSpPr txBox="1"/>
          <p:nvPr/>
        </p:nvSpPr>
        <p:spPr>
          <a:xfrm>
            <a:off x="6585882" y="770037"/>
            <a:ext cx="4805996" cy="5300563"/>
          </a:xfrm>
          <a:prstGeom prst="rect">
            <a:avLst/>
          </a:prstGeom>
        </p:spPr>
        <p:txBody>
          <a:bodyPr vert="horz" lIns="91440" tIns="45720" rIns="91440" bIns="45720" rtlCol="0" anchor="t">
            <a:normAutofit lnSpcReduction="10000"/>
          </a:bodyPr>
          <a:lstStyle/>
          <a:p>
            <a:pPr algn="ctr" defTabSz="914400">
              <a:lnSpc>
                <a:spcPct val="90000"/>
              </a:lnSpc>
              <a:spcBef>
                <a:spcPct val="0"/>
              </a:spcBef>
              <a:spcAft>
                <a:spcPts val="600"/>
              </a:spcAft>
            </a:pPr>
            <a:r>
              <a:rPr lang="en-US" sz="5400" b="1" dirty="0">
                <a:solidFill>
                  <a:srgbClr val="000000"/>
                </a:solidFill>
                <a:latin typeface="Hero Handwriting" panose="02000503000000000000" pitchFamily="2" charset="0"/>
                <a:ea typeface="+mj-ea"/>
                <a:cs typeface="+mj-cs"/>
              </a:rPr>
              <a:t>WHAT IS A GEOSCIENTIST LIKE? </a:t>
            </a:r>
          </a:p>
          <a:p>
            <a:pPr algn="ctr" defTabSz="914400">
              <a:lnSpc>
                <a:spcPct val="90000"/>
              </a:lnSpc>
              <a:spcBef>
                <a:spcPct val="0"/>
              </a:spcBef>
              <a:spcAft>
                <a:spcPts val="600"/>
              </a:spcAft>
            </a:pPr>
            <a:endParaRPr lang="en-US" sz="5400" b="1" dirty="0">
              <a:solidFill>
                <a:srgbClr val="000000"/>
              </a:solidFill>
              <a:latin typeface="Hero Handwriting" panose="02000503000000000000" pitchFamily="2" charset="0"/>
              <a:ea typeface="+mj-ea"/>
              <a:cs typeface="+mj-cs"/>
            </a:endParaRPr>
          </a:p>
          <a:p>
            <a:pPr algn="ctr" defTabSz="914400">
              <a:lnSpc>
                <a:spcPct val="90000"/>
              </a:lnSpc>
              <a:spcBef>
                <a:spcPct val="0"/>
              </a:spcBef>
              <a:spcAft>
                <a:spcPts val="600"/>
              </a:spcAft>
            </a:pPr>
            <a:r>
              <a:rPr lang="en-US" sz="5400" b="1" dirty="0">
                <a:solidFill>
                  <a:srgbClr val="000000"/>
                </a:solidFill>
                <a:latin typeface="Hero Handwriting" panose="02000503000000000000" pitchFamily="2" charset="0"/>
                <a:ea typeface="+mj-ea"/>
                <a:cs typeface="+mj-cs"/>
              </a:rPr>
              <a:t>WHAT DOES A GEOSCIENTIST DO? </a:t>
            </a:r>
          </a:p>
        </p:txBody>
      </p:sp>
      <p:sp>
        <p:nvSpPr>
          <p:cNvPr id="13"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2">
            <a:extLst>
              <a:ext uri="{FF2B5EF4-FFF2-40B4-BE49-F238E27FC236}">
                <a16:creationId xmlns:a16="http://schemas.microsoft.com/office/drawing/2014/main" id="{F17C04E2-F13E-4DC4-BCA5-D4F6536A483F}"/>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b="-1"/>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Tree>
    <p:extLst>
      <p:ext uri="{BB962C8B-B14F-4D97-AF65-F5344CB8AC3E}">
        <p14:creationId xmlns:p14="http://schemas.microsoft.com/office/powerpoint/2010/main" val="15108304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21F9B2-1A7E-4D4C-9E8D-5427F8F0A1E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514193" y="0"/>
            <a:ext cx="5677807" cy="6873451"/>
          </a:xfrm>
          <a:prstGeom prst="rect">
            <a:avLst/>
          </a:prstGeom>
        </p:spPr>
      </p:pic>
      <p:pic>
        <p:nvPicPr>
          <p:cNvPr id="5" name="Picture 4">
            <a:extLst>
              <a:ext uri="{FF2B5EF4-FFF2-40B4-BE49-F238E27FC236}">
                <a16:creationId xmlns:a16="http://schemas.microsoft.com/office/drawing/2014/main" id="{EAB2BE91-B337-46F6-B121-4F4FCDCBEE7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0" y="-15452"/>
            <a:ext cx="6514193" cy="6873452"/>
          </a:xfrm>
          <a:prstGeom prst="rect">
            <a:avLst/>
          </a:prstGeom>
        </p:spPr>
      </p:pic>
    </p:spTree>
    <p:extLst>
      <p:ext uri="{BB962C8B-B14F-4D97-AF65-F5344CB8AC3E}">
        <p14:creationId xmlns:p14="http://schemas.microsoft.com/office/powerpoint/2010/main" val="429608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952BF1-859E-4820-8998-40319C453933}"/>
              </a:ext>
            </a:extLst>
          </p:cNvPr>
          <p:cNvSpPr txBox="1"/>
          <p:nvPr/>
        </p:nvSpPr>
        <p:spPr>
          <a:xfrm>
            <a:off x="2391697" y="1720840"/>
            <a:ext cx="7408606" cy="3416320"/>
          </a:xfrm>
          <a:prstGeom prst="rect">
            <a:avLst/>
          </a:prstGeom>
          <a:noFill/>
        </p:spPr>
        <p:txBody>
          <a:bodyPr wrap="square" rtlCol="0">
            <a:spAutoFit/>
          </a:bodyPr>
          <a:lstStyle/>
          <a:p>
            <a:r>
              <a:rPr lang="en-GB" dirty="0">
                <a:solidFill>
                  <a:schemeClr val="bg1"/>
                </a:solidFill>
              </a:rPr>
              <a:t>[Visit this page to see a live earthquake map: </a:t>
            </a:r>
            <a:r>
              <a:rPr lang="en-GB" dirty="0">
                <a:solidFill>
                  <a:schemeClr val="bg1"/>
                </a:solidFill>
                <a:hlinkClick r:id="rId2">
                  <a:extLst>
                    <a:ext uri="{A12FA001-AC4F-418D-AE19-62706E023703}">
                      <ahyp:hlinkClr xmlns:ahyp="http://schemas.microsoft.com/office/drawing/2018/hyperlinkcolor" val="tx"/>
                    </a:ext>
                  </a:extLst>
                </a:hlinkClick>
              </a:rPr>
              <a:t>https://earthquake.usgs.gov/earthquakes/map/#%7B%22autoUpdate%22%3A%5B%22autoUpdate%22%5D%2C%22basemap%22%3A%22terrain%22%2C%22feed%22%3A%2230day_m25%22%2C%22listFormat%22%3A%22default%22%2C%22mapposition%22%3A%5B%5B-73.6277887933994%2C-69.9609375%5D%2C%5B73.62778879339942%2C470.03906249999994%5D%5D%2C%22overlays%22%3A%5B%22plates%22%5D%2C%22restrictListToMap%22%3A%5B%22restrictListToMap%22%5D%2C%22search%22%3Anull%2C%22sort%22%3A%22newest%22%2C%22timezone%22%3A%22local%22%2C%22viewModes%22%3A%5B%22map%22%5D%2C%22event%22%3Anull%7D</a:t>
            </a:r>
            <a:endParaRPr lang="en-GB" dirty="0">
              <a:solidFill>
                <a:schemeClr val="bg1"/>
              </a:solidFill>
            </a:endParaRPr>
          </a:p>
          <a:p>
            <a:endParaRPr lang="en-GB" dirty="0"/>
          </a:p>
          <a:p>
            <a:r>
              <a:rPr lang="en-GB" dirty="0">
                <a:solidFill>
                  <a:schemeClr val="bg1"/>
                </a:solidFill>
              </a:rPr>
              <a:t>Orange are last 24 hrs, yellow last 7 days, white last 30 days]</a:t>
            </a:r>
          </a:p>
        </p:txBody>
      </p:sp>
    </p:spTree>
    <p:extLst>
      <p:ext uri="{BB962C8B-B14F-4D97-AF65-F5344CB8AC3E}">
        <p14:creationId xmlns:p14="http://schemas.microsoft.com/office/powerpoint/2010/main" val="40946152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DF723-1E83-4FED-9677-2A9EEB393EFE}"/>
              </a:ext>
            </a:extLst>
          </p:cNvPr>
          <p:cNvSpPr txBox="1"/>
          <p:nvPr/>
        </p:nvSpPr>
        <p:spPr>
          <a:xfrm>
            <a:off x="2670629" y="2002971"/>
            <a:ext cx="7605485" cy="1477328"/>
          </a:xfrm>
          <a:prstGeom prst="rect">
            <a:avLst/>
          </a:prstGeom>
          <a:noFill/>
        </p:spPr>
        <p:txBody>
          <a:bodyPr wrap="square" rtlCol="0">
            <a:spAutoFit/>
          </a:bodyPr>
          <a:lstStyle/>
          <a:p>
            <a:r>
              <a:rPr lang="en-GB" b="1" dirty="0"/>
              <a:t>[BEFORE PRESENTING, </a:t>
            </a:r>
            <a:r>
              <a:rPr lang="en-GB" dirty="0"/>
              <a:t>visit: </a:t>
            </a:r>
            <a:r>
              <a:rPr lang="en-GB" dirty="0">
                <a:hlinkClick r:id="rId2"/>
              </a:rPr>
              <a:t>https://global.shakemovie.princeton.edu/event.jsp</a:t>
            </a:r>
            <a:r>
              <a:rPr lang="en-GB" dirty="0"/>
              <a:t> . Download an animation of a recent earthquake (especially if it was one that hit the news) or a famous earthquake – I prefer the rotating globe view. Embed it into this slide (this may take a minute or so, as power point has to reduce the file size to embed it).]</a:t>
            </a:r>
          </a:p>
        </p:txBody>
      </p:sp>
    </p:spTree>
    <p:extLst>
      <p:ext uri="{BB962C8B-B14F-4D97-AF65-F5344CB8AC3E}">
        <p14:creationId xmlns:p14="http://schemas.microsoft.com/office/powerpoint/2010/main" val="24055715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1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3">
            <a:extLst>
              <a:ext uri="{FF2B5EF4-FFF2-40B4-BE49-F238E27FC236}">
                <a16:creationId xmlns:a16="http://schemas.microsoft.com/office/drawing/2014/main" id="{5C70A35A-1AEC-46BA-9D93-CB51ACA631FB}"/>
              </a:ext>
            </a:extLst>
          </p:cNvPr>
          <p:cNvSpPr>
            <a:spLocks noGrp="1"/>
          </p:cNvSpPr>
          <p:nvPr>
            <p:ph type="title"/>
          </p:nvPr>
        </p:nvSpPr>
        <p:spPr>
          <a:xfrm>
            <a:off x="3045368" y="1878563"/>
            <a:ext cx="5656180" cy="2737682"/>
          </a:xfrm>
        </p:spPr>
        <p:txBody>
          <a:bodyPr vert="horz" lIns="91440" tIns="45720" rIns="91440" bIns="45720" rtlCol="0" anchor="b">
            <a:normAutofit/>
          </a:bodyPr>
          <a:lstStyle/>
          <a:p>
            <a:pPr algn="ctr"/>
            <a:r>
              <a:rPr lang="en-US" sz="6000" b="1" kern="1200" dirty="0">
                <a:solidFill>
                  <a:srgbClr val="FFFFFF"/>
                </a:solidFill>
                <a:latin typeface="Hero Handwriting" panose="02000503000000000000" pitchFamily="2" charset="0"/>
              </a:rPr>
              <a:t>MAKING TOMOGRAPHIC IMAGES</a:t>
            </a:r>
          </a:p>
        </p:txBody>
      </p:sp>
    </p:spTree>
    <p:extLst>
      <p:ext uri="{BB962C8B-B14F-4D97-AF65-F5344CB8AC3E}">
        <p14:creationId xmlns:p14="http://schemas.microsoft.com/office/powerpoint/2010/main" val="5215894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991262"/>
            <a:ext cx="6955124" cy="1066802"/>
          </a:xfrm>
        </p:spPr>
        <p:txBody>
          <a:bodyPr>
            <a:normAutofit/>
          </a:bodyPr>
          <a:lstStyle/>
          <a:p>
            <a:pPr algn="ctr"/>
            <a:r>
              <a:rPr lang="en-GB" sz="6600" b="1" dirty="0">
                <a:solidFill>
                  <a:srgbClr val="FFFFFF"/>
                </a:solidFill>
                <a:latin typeface="Hero Handwriting" panose="02000503000000000000" pitchFamily="2" charset="0"/>
              </a:rPr>
              <a:t>Tomography</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2371725"/>
            <a:ext cx="6955124" cy="3495013"/>
          </a:xfrm>
        </p:spPr>
        <p:txBody>
          <a:bodyPr anchor="t">
            <a:normAutofit/>
          </a:bodyPr>
          <a:lstStyle/>
          <a:p>
            <a:pPr marL="0" indent="0">
              <a:buNone/>
            </a:pPr>
            <a:r>
              <a:rPr lang="en-GB" sz="3200" dirty="0"/>
              <a:t>The production of 3D images and 2D slices of the inside of a 3D solid by measuring rays passing through the solid; for example, medical tomography of the body using x-rays or seismic tomography of the Earth using seismic waves.</a:t>
            </a:r>
            <a:endParaRPr lang="en-GB" sz="4000" dirty="0">
              <a:solidFill>
                <a:srgbClr val="FFFFFF"/>
              </a:solidFill>
            </a:endParaRPr>
          </a:p>
        </p:txBody>
      </p:sp>
    </p:spTree>
    <p:extLst>
      <p:ext uri="{BB962C8B-B14F-4D97-AF65-F5344CB8AC3E}">
        <p14:creationId xmlns:p14="http://schemas.microsoft.com/office/powerpoint/2010/main" val="1564242355"/>
      </p:ext>
    </p:extLst>
  </p:cSld>
  <p:clrMapOvr>
    <a:overrideClrMapping bg1="dk1" tx1="lt1" bg2="dk2" tx2="lt2" accent1="accent1" accent2="accent2" accent3="accent3" accent4="accent4" accent5="accent5" accent6="accent6" hlink="hlink" folHlink="folHlink"/>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3E9D1D78-C1AE-4A92-88F2-195EF344E2AD}"/>
              </a:ext>
            </a:extLst>
          </p:cNvPr>
          <p:cNvGrpSpPr/>
          <p:nvPr/>
        </p:nvGrpSpPr>
        <p:grpSpPr>
          <a:xfrm>
            <a:off x="933450" y="553437"/>
            <a:ext cx="10858500" cy="6304563"/>
            <a:chOff x="933450" y="553437"/>
            <a:chExt cx="10858500" cy="6304563"/>
          </a:xfrm>
        </p:grpSpPr>
        <p:grpSp>
          <p:nvGrpSpPr>
            <p:cNvPr id="10" name="Group 9">
              <a:extLst>
                <a:ext uri="{FF2B5EF4-FFF2-40B4-BE49-F238E27FC236}">
                  <a16:creationId xmlns:a16="http://schemas.microsoft.com/office/drawing/2014/main" id="{837A2605-5960-42A2-80C2-063D1A72A759}"/>
                </a:ext>
              </a:extLst>
            </p:cNvPr>
            <p:cNvGrpSpPr/>
            <p:nvPr/>
          </p:nvGrpSpPr>
          <p:grpSpPr>
            <a:xfrm>
              <a:off x="933450" y="1292350"/>
              <a:ext cx="10858500" cy="5565650"/>
              <a:chOff x="933450" y="1292350"/>
              <a:chExt cx="10858500" cy="5565650"/>
            </a:xfrm>
          </p:grpSpPr>
          <p:pic>
            <p:nvPicPr>
              <p:cNvPr id="2" name="Picture 1">
                <a:extLst>
                  <a:ext uri="{FF2B5EF4-FFF2-40B4-BE49-F238E27FC236}">
                    <a16:creationId xmlns:a16="http://schemas.microsoft.com/office/drawing/2014/main" id="{FB8EAB80-86F1-4D17-9E3A-CD082916DC4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933450" y="1479793"/>
                <a:ext cx="10858500" cy="5378207"/>
              </a:xfrm>
              <a:prstGeom prst="rect">
                <a:avLst/>
              </a:prstGeom>
              <a:noFill/>
              <a:extLst>
                <a:ext uri="{909E8E84-426E-40DD-AFC4-6F175D3DCCD1}">
                  <a14:hiddenFill xmlns:a14="http://schemas.microsoft.com/office/drawing/2010/main">
                    <a:solidFill>
                      <a:srgbClr val="FFFFFF"/>
                    </a:solidFill>
                  </a14:hiddenFill>
                </a:ext>
              </a:extLst>
            </p:spPr>
          </p:pic>
          <p:sp>
            <p:nvSpPr>
              <p:cNvPr id="12" name="Freeform: Shape 11">
                <a:extLst>
                  <a:ext uri="{FF2B5EF4-FFF2-40B4-BE49-F238E27FC236}">
                    <a16:creationId xmlns:a16="http://schemas.microsoft.com/office/drawing/2014/main" id="{E0F15BD1-6B5A-4F95-9011-CC617D91E195}"/>
                  </a:ext>
                </a:extLst>
              </p:cNvPr>
              <p:cNvSpPr/>
              <p:nvPr/>
            </p:nvSpPr>
            <p:spPr>
              <a:xfrm>
                <a:off x="4313421" y="2219698"/>
                <a:ext cx="2991761" cy="1361700"/>
              </a:xfrm>
              <a:custGeom>
                <a:avLst/>
                <a:gdLst>
                  <a:gd name="connsiteX0" fmla="*/ 0 w 3210422"/>
                  <a:gd name="connsiteY0" fmla="*/ 427383 h 1361700"/>
                  <a:gd name="connsiteX1" fmla="*/ 0 w 3210422"/>
                  <a:gd name="connsiteY1" fmla="*/ 427383 h 1361700"/>
                  <a:gd name="connsiteX2" fmla="*/ 89452 w 3210422"/>
                  <a:gd name="connsiteY2" fmla="*/ 377687 h 1361700"/>
                  <a:gd name="connsiteX3" fmla="*/ 218661 w 3210422"/>
                  <a:gd name="connsiteY3" fmla="*/ 268357 h 1361700"/>
                  <a:gd name="connsiteX4" fmla="*/ 268357 w 3210422"/>
                  <a:gd name="connsiteY4" fmla="*/ 228600 h 1361700"/>
                  <a:gd name="connsiteX5" fmla="*/ 318052 w 3210422"/>
                  <a:gd name="connsiteY5" fmla="*/ 198783 h 1361700"/>
                  <a:gd name="connsiteX6" fmla="*/ 337931 w 3210422"/>
                  <a:gd name="connsiteY6" fmla="*/ 178904 h 1361700"/>
                  <a:gd name="connsiteX7" fmla="*/ 477078 w 3210422"/>
                  <a:gd name="connsiteY7" fmla="*/ 99391 h 1361700"/>
                  <a:gd name="connsiteX8" fmla="*/ 496957 w 3210422"/>
                  <a:gd name="connsiteY8" fmla="*/ 69574 h 1361700"/>
                  <a:gd name="connsiteX9" fmla="*/ 536713 w 3210422"/>
                  <a:gd name="connsiteY9" fmla="*/ 59635 h 1361700"/>
                  <a:gd name="connsiteX10" fmla="*/ 566531 w 3210422"/>
                  <a:gd name="connsiteY10" fmla="*/ 49696 h 1361700"/>
                  <a:gd name="connsiteX11" fmla="*/ 655983 w 3210422"/>
                  <a:gd name="connsiteY11" fmla="*/ 0 h 1361700"/>
                  <a:gd name="connsiteX12" fmla="*/ 864704 w 3210422"/>
                  <a:gd name="connsiteY12" fmla="*/ 9939 h 1361700"/>
                  <a:gd name="connsiteX13" fmla="*/ 924339 w 3210422"/>
                  <a:gd name="connsiteY13" fmla="*/ 29817 h 1361700"/>
                  <a:gd name="connsiteX14" fmla="*/ 954157 w 3210422"/>
                  <a:gd name="connsiteY14" fmla="*/ 39757 h 1361700"/>
                  <a:gd name="connsiteX15" fmla="*/ 1013791 w 3210422"/>
                  <a:gd name="connsiteY15" fmla="*/ 69574 h 1361700"/>
                  <a:gd name="connsiteX16" fmla="*/ 1033670 w 3210422"/>
                  <a:gd name="connsiteY16" fmla="*/ 89452 h 1361700"/>
                  <a:gd name="connsiteX17" fmla="*/ 1093304 w 3210422"/>
                  <a:gd name="connsiteY17" fmla="*/ 109331 h 1361700"/>
                  <a:gd name="connsiteX18" fmla="*/ 1152939 w 3210422"/>
                  <a:gd name="connsiteY18" fmla="*/ 149087 h 1361700"/>
                  <a:gd name="connsiteX19" fmla="*/ 1212574 w 3210422"/>
                  <a:gd name="connsiteY19" fmla="*/ 168965 h 1361700"/>
                  <a:gd name="connsiteX20" fmla="*/ 1431235 w 3210422"/>
                  <a:gd name="connsiteY20" fmla="*/ 149087 h 1361700"/>
                  <a:gd name="connsiteX21" fmla="*/ 1550504 w 3210422"/>
                  <a:gd name="connsiteY21" fmla="*/ 119270 h 1361700"/>
                  <a:gd name="connsiteX22" fmla="*/ 1779104 w 3210422"/>
                  <a:gd name="connsiteY22" fmla="*/ 99391 h 1361700"/>
                  <a:gd name="connsiteX23" fmla="*/ 2464904 w 3210422"/>
                  <a:gd name="connsiteY23" fmla="*/ 99391 h 1361700"/>
                  <a:gd name="connsiteX24" fmla="*/ 2544418 w 3210422"/>
                  <a:gd name="connsiteY24" fmla="*/ 119270 h 1361700"/>
                  <a:gd name="connsiteX25" fmla="*/ 2584174 w 3210422"/>
                  <a:gd name="connsiteY25" fmla="*/ 149087 h 1361700"/>
                  <a:gd name="connsiteX26" fmla="*/ 2643809 w 3210422"/>
                  <a:gd name="connsiteY26" fmla="*/ 178904 h 1361700"/>
                  <a:gd name="connsiteX27" fmla="*/ 2673626 w 3210422"/>
                  <a:gd name="connsiteY27" fmla="*/ 208722 h 1361700"/>
                  <a:gd name="connsiteX28" fmla="*/ 2703444 w 3210422"/>
                  <a:gd name="connsiteY28" fmla="*/ 218661 h 1361700"/>
                  <a:gd name="connsiteX29" fmla="*/ 2842591 w 3210422"/>
                  <a:gd name="connsiteY29" fmla="*/ 238539 h 1361700"/>
                  <a:gd name="connsiteX30" fmla="*/ 2902226 w 3210422"/>
                  <a:gd name="connsiteY30" fmla="*/ 248478 h 1361700"/>
                  <a:gd name="connsiteX31" fmla="*/ 2961861 w 3210422"/>
                  <a:gd name="connsiteY31" fmla="*/ 268357 h 1361700"/>
                  <a:gd name="connsiteX32" fmla="*/ 2991678 w 3210422"/>
                  <a:gd name="connsiteY32" fmla="*/ 278296 h 1361700"/>
                  <a:gd name="connsiteX33" fmla="*/ 3081131 w 3210422"/>
                  <a:gd name="connsiteY33" fmla="*/ 298174 h 1361700"/>
                  <a:gd name="connsiteX34" fmla="*/ 3101009 w 3210422"/>
                  <a:gd name="connsiteY34" fmla="*/ 327991 h 1361700"/>
                  <a:gd name="connsiteX35" fmla="*/ 3120887 w 3210422"/>
                  <a:gd name="connsiteY35" fmla="*/ 347870 h 1361700"/>
                  <a:gd name="connsiteX36" fmla="*/ 3150704 w 3210422"/>
                  <a:gd name="connsiteY36" fmla="*/ 437322 h 1361700"/>
                  <a:gd name="connsiteX37" fmla="*/ 3160644 w 3210422"/>
                  <a:gd name="connsiteY37" fmla="*/ 467139 h 1361700"/>
                  <a:gd name="connsiteX38" fmla="*/ 3200400 w 3210422"/>
                  <a:gd name="connsiteY38" fmla="*/ 526774 h 1361700"/>
                  <a:gd name="connsiteX39" fmla="*/ 3210339 w 3210422"/>
                  <a:gd name="connsiteY39" fmla="*/ 586409 h 1361700"/>
                  <a:gd name="connsiteX40" fmla="*/ 3170583 w 3210422"/>
                  <a:gd name="connsiteY40" fmla="*/ 775252 h 1361700"/>
                  <a:gd name="connsiteX41" fmla="*/ 3160644 w 3210422"/>
                  <a:gd name="connsiteY41" fmla="*/ 805070 h 1361700"/>
                  <a:gd name="connsiteX42" fmla="*/ 3110948 w 3210422"/>
                  <a:gd name="connsiteY42" fmla="*/ 864704 h 1361700"/>
                  <a:gd name="connsiteX43" fmla="*/ 3091070 w 3210422"/>
                  <a:gd name="connsiteY43" fmla="*/ 894522 h 1361700"/>
                  <a:gd name="connsiteX44" fmla="*/ 2991678 w 3210422"/>
                  <a:gd name="connsiteY44" fmla="*/ 983974 h 1361700"/>
                  <a:gd name="connsiteX45" fmla="*/ 2951922 w 3210422"/>
                  <a:gd name="connsiteY45" fmla="*/ 993913 h 1361700"/>
                  <a:gd name="connsiteX46" fmla="*/ 2882348 w 3210422"/>
                  <a:gd name="connsiteY46" fmla="*/ 1033670 h 1361700"/>
                  <a:gd name="connsiteX47" fmla="*/ 2842591 w 3210422"/>
                  <a:gd name="connsiteY47" fmla="*/ 1043609 h 1361700"/>
                  <a:gd name="connsiteX48" fmla="*/ 2812774 w 3210422"/>
                  <a:gd name="connsiteY48" fmla="*/ 1063487 h 1361700"/>
                  <a:gd name="connsiteX49" fmla="*/ 2782957 w 3210422"/>
                  <a:gd name="connsiteY49" fmla="*/ 1093304 h 1361700"/>
                  <a:gd name="connsiteX50" fmla="*/ 2703444 w 3210422"/>
                  <a:gd name="connsiteY50" fmla="*/ 1133061 h 1361700"/>
                  <a:gd name="connsiteX51" fmla="*/ 2623931 w 3210422"/>
                  <a:gd name="connsiteY51" fmla="*/ 1192696 h 1361700"/>
                  <a:gd name="connsiteX52" fmla="*/ 2604052 w 3210422"/>
                  <a:gd name="connsiteY52" fmla="*/ 1212574 h 1361700"/>
                  <a:gd name="connsiteX53" fmla="*/ 2494722 w 3210422"/>
                  <a:gd name="connsiteY53" fmla="*/ 1272209 h 1361700"/>
                  <a:gd name="connsiteX54" fmla="*/ 2445026 w 3210422"/>
                  <a:gd name="connsiteY54" fmla="*/ 1282148 h 1361700"/>
                  <a:gd name="connsiteX55" fmla="*/ 2345635 w 3210422"/>
                  <a:gd name="connsiteY55" fmla="*/ 1311965 h 1361700"/>
                  <a:gd name="connsiteX56" fmla="*/ 2276061 w 3210422"/>
                  <a:gd name="connsiteY56" fmla="*/ 1331844 h 1361700"/>
                  <a:gd name="connsiteX57" fmla="*/ 2206487 w 3210422"/>
                  <a:gd name="connsiteY57" fmla="*/ 1341783 h 1361700"/>
                  <a:gd name="connsiteX58" fmla="*/ 2176670 w 3210422"/>
                  <a:gd name="connsiteY58" fmla="*/ 1351722 h 1361700"/>
                  <a:gd name="connsiteX59" fmla="*/ 1948070 w 3210422"/>
                  <a:gd name="connsiteY59" fmla="*/ 1351722 h 1361700"/>
                  <a:gd name="connsiteX60" fmla="*/ 1848678 w 3210422"/>
                  <a:gd name="connsiteY60" fmla="*/ 1331844 h 1361700"/>
                  <a:gd name="connsiteX61" fmla="*/ 1808922 w 3210422"/>
                  <a:gd name="connsiteY61" fmla="*/ 1321904 h 1361700"/>
                  <a:gd name="connsiteX62" fmla="*/ 1739348 w 3210422"/>
                  <a:gd name="connsiteY62" fmla="*/ 1302026 h 1361700"/>
                  <a:gd name="connsiteX63" fmla="*/ 1620078 w 3210422"/>
                  <a:gd name="connsiteY63" fmla="*/ 1292087 h 1361700"/>
                  <a:gd name="connsiteX64" fmla="*/ 1480931 w 3210422"/>
                  <a:gd name="connsiteY64" fmla="*/ 1272209 h 1361700"/>
                  <a:gd name="connsiteX65" fmla="*/ 1451113 w 3210422"/>
                  <a:gd name="connsiteY65" fmla="*/ 1262270 h 1361700"/>
                  <a:gd name="connsiteX66" fmla="*/ 1391478 w 3210422"/>
                  <a:gd name="connsiteY66" fmla="*/ 1252331 h 1361700"/>
                  <a:gd name="connsiteX67" fmla="*/ 1361661 w 3210422"/>
                  <a:gd name="connsiteY67" fmla="*/ 1242391 h 1361700"/>
                  <a:gd name="connsiteX68" fmla="*/ 1331844 w 3210422"/>
                  <a:gd name="connsiteY68" fmla="*/ 1222513 h 1361700"/>
                  <a:gd name="connsiteX69" fmla="*/ 1292087 w 3210422"/>
                  <a:gd name="connsiteY69" fmla="*/ 1212574 h 1361700"/>
                  <a:gd name="connsiteX70" fmla="*/ 1262270 w 3210422"/>
                  <a:gd name="connsiteY70" fmla="*/ 1182757 h 1361700"/>
                  <a:gd name="connsiteX71" fmla="*/ 1232452 w 3210422"/>
                  <a:gd name="connsiteY71" fmla="*/ 1162878 h 1361700"/>
                  <a:gd name="connsiteX72" fmla="*/ 1212574 w 3210422"/>
                  <a:gd name="connsiteY72" fmla="*/ 1133061 h 1361700"/>
                  <a:gd name="connsiteX73" fmla="*/ 1162878 w 3210422"/>
                  <a:gd name="connsiteY73" fmla="*/ 1073426 h 1361700"/>
                  <a:gd name="connsiteX74" fmla="*/ 1143000 w 3210422"/>
                  <a:gd name="connsiteY74" fmla="*/ 1013791 h 1361700"/>
                  <a:gd name="connsiteX75" fmla="*/ 1133061 w 3210422"/>
                  <a:gd name="connsiteY75" fmla="*/ 983974 h 1361700"/>
                  <a:gd name="connsiteX76" fmla="*/ 1162878 w 3210422"/>
                  <a:gd name="connsiteY76" fmla="*/ 924339 h 1361700"/>
                  <a:gd name="connsiteX77" fmla="*/ 1192696 w 3210422"/>
                  <a:gd name="connsiteY77" fmla="*/ 834887 h 1361700"/>
                  <a:gd name="connsiteX78" fmla="*/ 1202635 w 3210422"/>
                  <a:gd name="connsiteY78" fmla="*/ 805070 h 1361700"/>
                  <a:gd name="connsiteX79" fmla="*/ 1212574 w 3210422"/>
                  <a:gd name="connsiteY79" fmla="*/ 775252 h 1361700"/>
                  <a:gd name="connsiteX80" fmla="*/ 1202635 w 3210422"/>
                  <a:gd name="connsiteY80" fmla="*/ 725557 h 1361700"/>
                  <a:gd name="connsiteX81" fmla="*/ 1182757 w 3210422"/>
                  <a:gd name="connsiteY81" fmla="*/ 705678 h 1361700"/>
                  <a:gd name="connsiteX82" fmla="*/ 1152939 w 3210422"/>
                  <a:gd name="connsiteY82" fmla="*/ 665922 h 1361700"/>
                  <a:gd name="connsiteX83" fmla="*/ 1143000 w 3210422"/>
                  <a:gd name="connsiteY83" fmla="*/ 636104 h 1361700"/>
                  <a:gd name="connsiteX84" fmla="*/ 1083365 w 3210422"/>
                  <a:gd name="connsiteY84" fmla="*/ 616226 h 1361700"/>
                  <a:gd name="connsiteX85" fmla="*/ 1053548 w 3210422"/>
                  <a:gd name="connsiteY85" fmla="*/ 596348 h 1361700"/>
                  <a:gd name="connsiteX86" fmla="*/ 934278 w 3210422"/>
                  <a:gd name="connsiteY86" fmla="*/ 576470 h 1361700"/>
                  <a:gd name="connsiteX87" fmla="*/ 655983 w 3210422"/>
                  <a:gd name="connsiteY87" fmla="*/ 586409 h 1361700"/>
                  <a:gd name="connsiteX88" fmla="*/ 606287 w 3210422"/>
                  <a:gd name="connsiteY88" fmla="*/ 596348 h 1361700"/>
                  <a:gd name="connsiteX89" fmla="*/ 427383 w 3210422"/>
                  <a:gd name="connsiteY89" fmla="*/ 586409 h 1361700"/>
                  <a:gd name="connsiteX90" fmla="*/ 308113 w 3210422"/>
                  <a:gd name="connsiteY90" fmla="*/ 566531 h 1361700"/>
                  <a:gd name="connsiteX91" fmla="*/ 278296 w 3210422"/>
                  <a:gd name="connsiteY91" fmla="*/ 556591 h 1361700"/>
                  <a:gd name="connsiteX92" fmla="*/ 248478 w 3210422"/>
                  <a:gd name="connsiteY92" fmla="*/ 536713 h 1361700"/>
                  <a:gd name="connsiteX93" fmla="*/ 238539 w 3210422"/>
                  <a:gd name="connsiteY93" fmla="*/ 506896 h 1361700"/>
                  <a:gd name="connsiteX94" fmla="*/ 228600 w 3210422"/>
                  <a:gd name="connsiteY94" fmla="*/ 437322 h 1361700"/>
                  <a:gd name="connsiteX95" fmla="*/ 218661 w 3210422"/>
                  <a:gd name="connsiteY95" fmla="*/ 387626 h 1361700"/>
                  <a:gd name="connsiteX96" fmla="*/ 218661 w 3210422"/>
                  <a:gd name="connsiteY96" fmla="*/ 178904 h 1361700"/>
                  <a:gd name="connsiteX97" fmla="*/ 248478 w 3210422"/>
                  <a:gd name="connsiteY97" fmla="*/ 168965 h 1361700"/>
                  <a:gd name="connsiteX98" fmla="*/ 258418 w 3210422"/>
                  <a:gd name="connsiteY98" fmla="*/ 159026 h 1361700"/>
                  <a:gd name="connsiteX99" fmla="*/ 258418 w 3210422"/>
                  <a:gd name="connsiteY99" fmla="*/ 159026 h 1361700"/>
                  <a:gd name="connsiteX0" fmla="*/ 0 w 3210422"/>
                  <a:gd name="connsiteY0" fmla="*/ 427383 h 1361700"/>
                  <a:gd name="connsiteX1" fmla="*/ 89452 w 3210422"/>
                  <a:gd name="connsiteY1" fmla="*/ 377687 h 1361700"/>
                  <a:gd name="connsiteX2" fmla="*/ 218661 w 3210422"/>
                  <a:gd name="connsiteY2" fmla="*/ 268357 h 1361700"/>
                  <a:gd name="connsiteX3" fmla="*/ 268357 w 3210422"/>
                  <a:gd name="connsiteY3" fmla="*/ 228600 h 1361700"/>
                  <a:gd name="connsiteX4" fmla="*/ 318052 w 3210422"/>
                  <a:gd name="connsiteY4" fmla="*/ 198783 h 1361700"/>
                  <a:gd name="connsiteX5" fmla="*/ 337931 w 3210422"/>
                  <a:gd name="connsiteY5" fmla="*/ 178904 h 1361700"/>
                  <a:gd name="connsiteX6" fmla="*/ 477078 w 3210422"/>
                  <a:gd name="connsiteY6" fmla="*/ 99391 h 1361700"/>
                  <a:gd name="connsiteX7" fmla="*/ 496957 w 3210422"/>
                  <a:gd name="connsiteY7" fmla="*/ 69574 h 1361700"/>
                  <a:gd name="connsiteX8" fmla="*/ 536713 w 3210422"/>
                  <a:gd name="connsiteY8" fmla="*/ 59635 h 1361700"/>
                  <a:gd name="connsiteX9" fmla="*/ 566531 w 3210422"/>
                  <a:gd name="connsiteY9" fmla="*/ 49696 h 1361700"/>
                  <a:gd name="connsiteX10" fmla="*/ 655983 w 3210422"/>
                  <a:gd name="connsiteY10" fmla="*/ 0 h 1361700"/>
                  <a:gd name="connsiteX11" fmla="*/ 864704 w 3210422"/>
                  <a:gd name="connsiteY11" fmla="*/ 9939 h 1361700"/>
                  <a:gd name="connsiteX12" fmla="*/ 924339 w 3210422"/>
                  <a:gd name="connsiteY12" fmla="*/ 29817 h 1361700"/>
                  <a:gd name="connsiteX13" fmla="*/ 954157 w 3210422"/>
                  <a:gd name="connsiteY13" fmla="*/ 39757 h 1361700"/>
                  <a:gd name="connsiteX14" fmla="*/ 1013791 w 3210422"/>
                  <a:gd name="connsiteY14" fmla="*/ 69574 h 1361700"/>
                  <a:gd name="connsiteX15" fmla="*/ 1033670 w 3210422"/>
                  <a:gd name="connsiteY15" fmla="*/ 89452 h 1361700"/>
                  <a:gd name="connsiteX16" fmla="*/ 1093304 w 3210422"/>
                  <a:gd name="connsiteY16" fmla="*/ 109331 h 1361700"/>
                  <a:gd name="connsiteX17" fmla="*/ 1152939 w 3210422"/>
                  <a:gd name="connsiteY17" fmla="*/ 149087 h 1361700"/>
                  <a:gd name="connsiteX18" fmla="*/ 1212574 w 3210422"/>
                  <a:gd name="connsiteY18" fmla="*/ 168965 h 1361700"/>
                  <a:gd name="connsiteX19" fmla="*/ 1431235 w 3210422"/>
                  <a:gd name="connsiteY19" fmla="*/ 149087 h 1361700"/>
                  <a:gd name="connsiteX20" fmla="*/ 1550504 w 3210422"/>
                  <a:gd name="connsiteY20" fmla="*/ 119270 h 1361700"/>
                  <a:gd name="connsiteX21" fmla="*/ 1779104 w 3210422"/>
                  <a:gd name="connsiteY21" fmla="*/ 99391 h 1361700"/>
                  <a:gd name="connsiteX22" fmla="*/ 2464904 w 3210422"/>
                  <a:gd name="connsiteY22" fmla="*/ 99391 h 1361700"/>
                  <a:gd name="connsiteX23" fmla="*/ 2544418 w 3210422"/>
                  <a:gd name="connsiteY23" fmla="*/ 119270 h 1361700"/>
                  <a:gd name="connsiteX24" fmla="*/ 2584174 w 3210422"/>
                  <a:gd name="connsiteY24" fmla="*/ 149087 h 1361700"/>
                  <a:gd name="connsiteX25" fmla="*/ 2643809 w 3210422"/>
                  <a:gd name="connsiteY25" fmla="*/ 178904 h 1361700"/>
                  <a:gd name="connsiteX26" fmla="*/ 2673626 w 3210422"/>
                  <a:gd name="connsiteY26" fmla="*/ 208722 h 1361700"/>
                  <a:gd name="connsiteX27" fmla="*/ 2703444 w 3210422"/>
                  <a:gd name="connsiteY27" fmla="*/ 218661 h 1361700"/>
                  <a:gd name="connsiteX28" fmla="*/ 2842591 w 3210422"/>
                  <a:gd name="connsiteY28" fmla="*/ 238539 h 1361700"/>
                  <a:gd name="connsiteX29" fmla="*/ 2902226 w 3210422"/>
                  <a:gd name="connsiteY29" fmla="*/ 248478 h 1361700"/>
                  <a:gd name="connsiteX30" fmla="*/ 2961861 w 3210422"/>
                  <a:gd name="connsiteY30" fmla="*/ 268357 h 1361700"/>
                  <a:gd name="connsiteX31" fmla="*/ 2991678 w 3210422"/>
                  <a:gd name="connsiteY31" fmla="*/ 278296 h 1361700"/>
                  <a:gd name="connsiteX32" fmla="*/ 3081131 w 3210422"/>
                  <a:gd name="connsiteY32" fmla="*/ 298174 h 1361700"/>
                  <a:gd name="connsiteX33" fmla="*/ 3101009 w 3210422"/>
                  <a:gd name="connsiteY33" fmla="*/ 327991 h 1361700"/>
                  <a:gd name="connsiteX34" fmla="*/ 3120887 w 3210422"/>
                  <a:gd name="connsiteY34" fmla="*/ 347870 h 1361700"/>
                  <a:gd name="connsiteX35" fmla="*/ 3150704 w 3210422"/>
                  <a:gd name="connsiteY35" fmla="*/ 437322 h 1361700"/>
                  <a:gd name="connsiteX36" fmla="*/ 3160644 w 3210422"/>
                  <a:gd name="connsiteY36" fmla="*/ 467139 h 1361700"/>
                  <a:gd name="connsiteX37" fmla="*/ 3200400 w 3210422"/>
                  <a:gd name="connsiteY37" fmla="*/ 526774 h 1361700"/>
                  <a:gd name="connsiteX38" fmla="*/ 3210339 w 3210422"/>
                  <a:gd name="connsiteY38" fmla="*/ 586409 h 1361700"/>
                  <a:gd name="connsiteX39" fmla="*/ 3170583 w 3210422"/>
                  <a:gd name="connsiteY39" fmla="*/ 775252 h 1361700"/>
                  <a:gd name="connsiteX40" fmla="*/ 3160644 w 3210422"/>
                  <a:gd name="connsiteY40" fmla="*/ 805070 h 1361700"/>
                  <a:gd name="connsiteX41" fmla="*/ 3110948 w 3210422"/>
                  <a:gd name="connsiteY41" fmla="*/ 864704 h 1361700"/>
                  <a:gd name="connsiteX42" fmla="*/ 3091070 w 3210422"/>
                  <a:gd name="connsiteY42" fmla="*/ 894522 h 1361700"/>
                  <a:gd name="connsiteX43" fmla="*/ 2991678 w 3210422"/>
                  <a:gd name="connsiteY43" fmla="*/ 983974 h 1361700"/>
                  <a:gd name="connsiteX44" fmla="*/ 2951922 w 3210422"/>
                  <a:gd name="connsiteY44" fmla="*/ 993913 h 1361700"/>
                  <a:gd name="connsiteX45" fmla="*/ 2882348 w 3210422"/>
                  <a:gd name="connsiteY45" fmla="*/ 1033670 h 1361700"/>
                  <a:gd name="connsiteX46" fmla="*/ 2842591 w 3210422"/>
                  <a:gd name="connsiteY46" fmla="*/ 1043609 h 1361700"/>
                  <a:gd name="connsiteX47" fmla="*/ 2812774 w 3210422"/>
                  <a:gd name="connsiteY47" fmla="*/ 1063487 h 1361700"/>
                  <a:gd name="connsiteX48" fmla="*/ 2782957 w 3210422"/>
                  <a:gd name="connsiteY48" fmla="*/ 1093304 h 1361700"/>
                  <a:gd name="connsiteX49" fmla="*/ 2703444 w 3210422"/>
                  <a:gd name="connsiteY49" fmla="*/ 1133061 h 1361700"/>
                  <a:gd name="connsiteX50" fmla="*/ 2623931 w 3210422"/>
                  <a:gd name="connsiteY50" fmla="*/ 1192696 h 1361700"/>
                  <a:gd name="connsiteX51" fmla="*/ 2604052 w 3210422"/>
                  <a:gd name="connsiteY51" fmla="*/ 1212574 h 1361700"/>
                  <a:gd name="connsiteX52" fmla="*/ 2494722 w 3210422"/>
                  <a:gd name="connsiteY52" fmla="*/ 1272209 h 1361700"/>
                  <a:gd name="connsiteX53" fmla="*/ 2445026 w 3210422"/>
                  <a:gd name="connsiteY53" fmla="*/ 1282148 h 1361700"/>
                  <a:gd name="connsiteX54" fmla="*/ 2345635 w 3210422"/>
                  <a:gd name="connsiteY54" fmla="*/ 1311965 h 1361700"/>
                  <a:gd name="connsiteX55" fmla="*/ 2276061 w 3210422"/>
                  <a:gd name="connsiteY55" fmla="*/ 1331844 h 1361700"/>
                  <a:gd name="connsiteX56" fmla="*/ 2206487 w 3210422"/>
                  <a:gd name="connsiteY56" fmla="*/ 1341783 h 1361700"/>
                  <a:gd name="connsiteX57" fmla="*/ 2176670 w 3210422"/>
                  <a:gd name="connsiteY57" fmla="*/ 1351722 h 1361700"/>
                  <a:gd name="connsiteX58" fmla="*/ 1948070 w 3210422"/>
                  <a:gd name="connsiteY58" fmla="*/ 1351722 h 1361700"/>
                  <a:gd name="connsiteX59" fmla="*/ 1848678 w 3210422"/>
                  <a:gd name="connsiteY59" fmla="*/ 1331844 h 1361700"/>
                  <a:gd name="connsiteX60" fmla="*/ 1808922 w 3210422"/>
                  <a:gd name="connsiteY60" fmla="*/ 1321904 h 1361700"/>
                  <a:gd name="connsiteX61" fmla="*/ 1739348 w 3210422"/>
                  <a:gd name="connsiteY61" fmla="*/ 1302026 h 1361700"/>
                  <a:gd name="connsiteX62" fmla="*/ 1620078 w 3210422"/>
                  <a:gd name="connsiteY62" fmla="*/ 1292087 h 1361700"/>
                  <a:gd name="connsiteX63" fmla="*/ 1480931 w 3210422"/>
                  <a:gd name="connsiteY63" fmla="*/ 1272209 h 1361700"/>
                  <a:gd name="connsiteX64" fmla="*/ 1451113 w 3210422"/>
                  <a:gd name="connsiteY64" fmla="*/ 1262270 h 1361700"/>
                  <a:gd name="connsiteX65" fmla="*/ 1391478 w 3210422"/>
                  <a:gd name="connsiteY65" fmla="*/ 1252331 h 1361700"/>
                  <a:gd name="connsiteX66" fmla="*/ 1361661 w 3210422"/>
                  <a:gd name="connsiteY66" fmla="*/ 1242391 h 1361700"/>
                  <a:gd name="connsiteX67" fmla="*/ 1331844 w 3210422"/>
                  <a:gd name="connsiteY67" fmla="*/ 1222513 h 1361700"/>
                  <a:gd name="connsiteX68" fmla="*/ 1292087 w 3210422"/>
                  <a:gd name="connsiteY68" fmla="*/ 1212574 h 1361700"/>
                  <a:gd name="connsiteX69" fmla="*/ 1262270 w 3210422"/>
                  <a:gd name="connsiteY69" fmla="*/ 1182757 h 1361700"/>
                  <a:gd name="connsiteX70" fmla="*/ 1232452 w 3210422"/>
                  <a:gd name="connsiteY70" fmla="*/ 1162878 h 1361700"/>
                  <a:gd name="connsiteX71" fmla="*/ 1212574 w 3210422"/>
                  <a:gd name="connsiteY71" fmla="*/ 1133061 h 1361700"/>
                  <a:gd name="connsiteX72" fmla="*/ 1162878 w 3210422"/>
                  <a:gd name="connsiteY72" fmla="*/ 1073426 h 1361700"/>
                  <a:gd name="connsiteX73" fmla="*/ 1143000 w 3210422"/>
                  <a:gd name="connsiteY73" fmla="*/ 1013791 h 1361700"/>
                  <a:gd name="connsiteX74" fmla="*/ 1133061 w 3210422"/>
                  <a:gd name="connsiteY74" fmla="*/ 983974 h 1361700"/>
                  <a:gd name="connsiteX75" fmla="*/ 1162878 w 3210422"/>
                  <a:gd name="connsiteY75" fmla="*/ 924339 h 1361700"/>
                  <a:gd name="connsiteX76" fmla="*/ 1192696 w 3210422"/>
                  <a:gd name="connsiteY76" fmla="*/ 834887 h 1361700"/>
                  <a:gd name="connsiteX77" fmla="*/ 1202635 w 3210422"/>
                  <a:gd name="connsiteY77" fmla="*/ 805070 h 1361700"/>
                  <a:gd name="connsiteX78" fmla="*/ 1212574 w 3210422"/>
                  <a:gd name="connsiteY78" fmla="*/ 775252 h 1361700"/>
                  <a:gd name="connsiteX79" fmla="*/ 1202635 w 3210422"/>
                  <a:gd name="connsiteY79" fmla="*/ 725557 h 1361700"/>
                  <a:gd name="connsiteX80" fmla="*/ 1182757 w 3210422"/>
                  <a:gd name="connsiteY80" fmla="*/ 705678 h 1361700"/>
                  <a:gd name="connsiteX81" fmla="*/ 1152939 w 3210422"/>
                  <a:gd name="connsiteY81" fmla="*/ 665922 h 1361700"/>
                  <a:gd name="connsiteX82" fmla="*/ 1143000 w 3210422"/>
                  <a:gd name="connsiteY82" fmla="*/ 636104 h 1361700"/>
                  <a:gd name="connsiteX83" fmla="*/ 1083365 w 3210422"/>
                  <a:gd name="connsiteY83" fmla="*/ 616226 h 1361700"/>
                  <a:gd name="connsiteX84" fmla="*/ 1053548 w 3210422"/>
                  <a:gd name="connsiteY84" fmla="*/ 596348 h 1361700"/>
                  <a:gd name="connsiteX85" fmla="*/ 934278 w 3210422"/>
                  <a:gd name="connsiteY85" fmla="*/ 576470 h 1361700"/>
                  <a:gd name="connsiteX86" fmla="*/ 655983 w 3210422"/>
                  <a:gd name="connsiteY86" fmla="*/ 586409 h 1361700"/>
                  <a:gd name="connsiteX87" fmla="*/ 606287 w 3210422"/>
                  <a:gd name="connsiteY87" fmla="*/ 596348 h 1361700"/>
                  <a:gd name="connsiteX88" fmla="*/ 427383 w 3210422"/>
                  <a:gd name="connsiteY88" fmla="*/ 586409 h 1361700"/>
                  <a:gd name="connsiteX89" fmla="*/ 308113 w 3210422"/>
                  <a:gd name="connsiteY89" fmla="*/ 566531 h 1361700"/>
                  <a:gd name="connsiteX90" fmla="*/ 278296 w 3210422"/>
                  <a:gd name="connsiteY90" fmla="*/ 556591 h 1361700"/>
                  <a:gd name="connsiteX91" fmla="*/ 248478 w 3210422"/>
                  <a:gd name="connsiteY91" fmla="*/ 536713 h 1361700"/>
                  <a:gd name="connsiteX92" fmla="*/ 238539 w 3210422"/>
                  <a:gd name="connsiteY92" fmla="*/ 506896 h 1361700"/>
                  <a:gd name="connsiteX93" fmla="*/ 228600 w 3210422"/>
                  <a:gd name="connsiteY93" fmla="*/ 437322 h 1361700"/>
                  <a:gd name="connsiteX94" fmla="*/ 218661 w 3210422"/>
                  <a:gd name="connsiteY94" fmla="*/ 387626 h 1361700"/>
                  <a:gd name="connsiteX95" fmla="*/ 218661 w 3210422"/>
                  <a:gd name="connsiteY95" fmla="*/ 178904 h 1361700"/>
                  <a:gd name="connsiteX96" fmla="*/ 248478 w 3210422"/>
                  <a:gd name="connsiteY96" fmla="*/ 168965 h 1361700"/>
                  <a:gd name="connsiteX97" fmla="*/ 258418 w 3210422"/>
                  <a:gd name="connsiteY97" fmla="*/ 159026 h 1361700"/>
                  <a:gd name="connsiteX98" fmla="*/ 258418 w 3210422"/>
                  <a:gd name="connsiteY98" fmla="*/ 159026 h 1361700"/>
                  <a:gd name="connsiteX0" fmla="*/ 0 w 3210422"/>
                  <a:gd name="connsiteY0" fmla="*/ 427383 h 1361700"/>
                  <a:gd name="connsiteX1" fmla="*/ 218661 w 3210422"/>
                  <a:gd name="connsiteY1" fmla="*/ 268357 h 1361700"/>
                  <a:gd name="connsiteX2" fmla="*/ 268357 w 3210422"/>
                  <a:gd name="connsiteY2" fmla="*/ 228600 h 1361700"/>
                  <a:gd name="connsiteX3" fmla="*/ 318052 w 3210422"/>
                  <a:gd name="connsiteY3" fmla="*/ 198783 h 1361700"/>
                  <a:gd name="connsiteX4" fmla="*/ 337931 w 3210422"/>
                  <a:gd name="connsiteY4" fmla="*/ 178904 h 1361700"/>
                  <a:gd name="connsiteX5" fmla="*/ 477078 w 3210422"/>
                  <a:gd name="connsiteY5" fmla="*/ 99391 h 1361700"/>
                  <a:gd name="connsiteX6" fmla="*/ 496957 w 3210422"/>
                  <a:gd name="connsiteY6" fmla="*/ 69574 h 1361700"/>
                  <a:gd name="connsiteX7" fmla="*/ 536713 w 3210422"/>
                  <a:gd name="connsiteY7" fmla="*/ 59635 h 1361700"/>
                  <a:gd name="connsiteX8" fmla="*/ 566531 w 3210422"/>
                  <a:gd name="connsiteY8" fmla="*/ 49696 h 1361700"/>
                  <a:gd name="connsiteX9" fmla="*/ 655983 w 3210422"/>
                  <a:gd name="connsiteY9" fmla="*/ 0 h 1361700"/>
                  <a:gd name="connsiteX10" fmla="*/ 864704 w 3210422"/>
                  <a:gd name="connsiteY10" fmla="*/ 9939 h 1361700"/>
                  <a:gd name="connsiteX11" fmla="*/ 924339 w 3210422"/>
                  <a:gd name="connsiteY11" fmla="*/ 29817 h 1361700"/>
                  <a:gd name="connsiteX12" fmla="*/ 954157 w 3210422"/>
                  <a:gd name="connsiteY12" fmla="*/ 39757 h 1361700"/>
                  <a:gd name="connsiteX13" fmla="*/ 1013791 w 3210422"/>
                  <a:gd name="connsiteY13" fmla="*/ 69574 h 1361700"/>
                  <a:gd name="connsiteX14" fmla="*/ 1033670 w 3210422"/>
                  <a:gd name="connsiteY14" fmla="*/ 89452 h 1361700"/>
                  <a:gd name="connsiteX15" fmla="*/ 1093304 w 3210422"/>
                  <a:gd name="connsiteY15" fmla="*/ 109331 h 1361700"/>
                  <a:gd name="connsiteX16" fmla="*/ 1152939 w 3210422"/>
                  <a:gd name="connsiteY16" fmla="*/ 149087 h 1361700"/>
                  <a:gd name="connsiteX17" fmla="*/ 1212574 w 3210422"/>
                  <a:gd name="connsiteY17" fmla="*/ 168965 h 1361700"/>
                  <a:gd name="connsiteX18" fmla="*/ 1431235 w 3210422"/>
                  <a:gd name="connsiteY18" fmla="*/ 149087 h 1361700"/>
                  <a:gd name="connsiteX19" fmla="*/ 1550504 w 3210422"/>
                  <a:gd name="connsiteY19" fmla="*/ 119270 h 1361700"/>
                  <a:gd name="connsiteX20" fmla="*/ 1779104 w 3210422"/>
                  <a:gd name="connsiteY20" fmla="*/ 99391 h 1361700"/>
                  <a:gd name="connsiteX21" fmla="*/ 2464904 w 3210422"/>
                  <a:gd name="connsiteY21" fmla="*/ 99391 h 1361700"/>
                  <a:gd name="connsiteX22" fmla="*/ 2544418 w 3210422"/>
                  <a:gd name="connsiteY22" fmla="*/ 119270 h 1361700"/>
                  <a:gd name="connsiteX23" fmla="*/ 2584174 w 3210422"/>
                  <a:gd name="connsiteY23" fmla="*/ 149087 h 1361700"/>
                  <a:gd name="connsiteX24" fmla="*/ 2643809 w 3210422"/>
                  <a:gd name="connsiteY24" fmla="*/ 178904 h 1361700"/>
                  <a:gd name="connsiteX25" fmla="*/ 2673626 w 3210422"/>
                  <a:gd name="connsiteY25" fmla="*/ 208722 h 1361700"/>
                  <a:gd name="connsiteX26" fmla="*/ 2703444 w 3210422"/>
                  <a:gd name="connsiteY26" fmla="*/ 218661 h 1361700"/>
                  <a:gd name="connsiteX27" fmla="*/ 2842591 w 3210422"/>
                  <a:gd name="connsiteY27" fmla="*/ 238539 h 1361700"/>
                  <a:gd name="connsiteX28" fmla="*/ 2902226 w 3210422"/>
                  <a:gd name="connsiteY28" fmla="*/ 248478 h 1361700"/>
                  <a:gd name="connsiteX29" fmla="*/ 2961861 w 3210422"/>
                  <a:gd name="connsiteY29" fmla="*/ 268357 h 1361700"/>
                  <a:gd name="connsiteX30" fmla="*/ 2991678 w 3210422"/>
                  <a:gd name="connsiteY30" fmla="*/ 278296 h 1361700"/>
                  <a:gd name="connsiteX31" fmla="*/ 3081131 w 3210422"/>
                  <a:gd name="connsiteY31" fmla="*/ 298174 h 1361700"/>
                  <a:gd name="connsiteX32" fmla="*/ 3101009 w 3210422"/>
                  <a:gd name="connsiteY32" fmla="*/ 327991 h 1361700"/>
                  <a:gd name="connsiteX33" fmla="*/ 3120887 w 3210422"/>
                  <a:gd name="connsiteY33" fmla="*/ 347870 h 1361700"/>
                  <a:gd name="connsiteX34" fmla="*/ 3150704 w 3210422"/>
                  <a:gd name="connsiteY34" fmla="*/ 437322 h 1361700"/>
                  <a:gd name="connsiteX35" fmla="*/ 3160644 w 3210422"/>
                  <a:gd name="connsiteY35" fmla="*/ 467139 h 1361700"/>
                  <a:gd name="connsiteX36" fmla="*/ 3200400 w 3210422"/>
                  <a:gd name="connsiteY36" fmla="*/ 526774 h 1361700"/>
                  <a:gd name="connsiteX37" fmla="*/ 3210339 w 3210422"/>
                  <a:gd name="connsiteY37" fmla="*/ 586409 h 1361700"/>
                  <a:gd name="connsiteX38" fmla="*/ 3170583 w 3210422"/>
                  <a:gd name="connsiteY38" fmla="*/ 775252 h 1361700"/>
                  <a:gd name="connsiteX39" fmla="*/ 3160644 w 3210422"/>
                  <a:gd name="connsiteY39" fmla="*/ 805070 h 1361700"/>
                  <a:gd name="connsiteX40" fmla="*/ 3110948 w 3210422"/>
                  <a:gd name="connsiteY40" fmla="*/ 864704 h 1361700"/>
                  <a:gd name="connsiteX41" fmla="*/ 3091070 w 3210422"/>
                  <a:gd name="connsiteY41" fmla="*/ 894522 h 1361700"/>
                  <a:gd name="connsiteX42" fmla="*/ 2991678 w 3210422"/>
                  <a:gd name="connsiteY42" fmla="*/ 983974 h 1361700"/>
                  <a:gd name="connsiteX43" fmla="*/ 2951922 w 3210422"/>
                  <a:gd name="connsiteY43" fmla="*/ 993913 h 1361700"/>
                  <a:gd name="connsiteX44" fmla="*/ 2882348 w 3210422"/>
                  <a:gd name="connsiteY44" fmla="*/ 1033670 h 1361700"/>
                  <a:gd name="connsiteX45" fmla="*/ 2842591 w 3210422"/>
                  <a:gd name="connsiteY45" fmla="*/ 1043609 h 1361700"/>
                  <a:gd name="connsiteX46" fmla="*/ 2812774 w 3210422"/>
                  <a:gd name="connsiteY46" fmla="*/ 1063487 h 1361700"/>
                  <a:gd name="connsiteX47" fmla="*/ 2782957 w 3210422"/>
                  <a:gd name="connsiteY47" fmla="*/ 1093304 h 1361700"/>
                  <a:gd name="connsiteX48" fmla="*/ 2703444 w 3210422"/>
                  <a:gd name="connsiteY48" fmla="*/ 1133061 h 1361700"/>
                  <a:gd name="connsiteX49" fmla="*/ 2623931 w 3210422"/>
                  <a:gd name="connsiteY49" fmla="*/ 1192696 h 1361700"/>
                  <a:gd name="connsiteX50" fmla="*/ 2604052 w 3210422"/>
                  <a:gd name="connsiteY50" fmla="*/ 1212574 h 1361700"/>
                  <a:gd name="connsiteX51" fmla="*/ 2494722 w 3210422"/>
                  <a:gd name="connsiteY51" fmla="*/ 1272209 h 1361700"/>
                  <a:gd name="connsiteX52" fmla="*/ 2445026 w 3210422"/>
                  <a:gd name="connsiteY52" fmla="*/ 1282148 h 1361700"/>
                  <a:gd name="connsiteX53" fmla="*/ 2345635 w 3210422"/>
                  <a:gd name="connsiteY53" fmla="*/ 1311965 h 1361700"/>
                  <a:gd name="connsiteX54" fmla="*/ 2276061 w 3210422"/>
                  <a:gd name="connsiteY54" fmla="*/ 1331844 h 1361700"/>
                  <a:gd name="connsiteX55" fmla="*/ 2206487 w 3210422"/>
                  <a:gd name="connsiteY55" fmla="*/ 1341783 h 1361700"/>
                  <a:gd name="connsiteX56" fmla="*/ 2176670 w 3210422"/>
                  <a:gd name="connsiteY56" fmla="*/ 1351722 h 1361700"/>
                  <a:gd name="connsiteX57" fmla="*/ 1948070 w 3210422"/>
                  <a:gd name="connsiteY57" fmla="*/ 1351722 h 1361700"/>
                  <a:gd name="connsiteX58" fmla="*/ 1848678 w 3210422"/>
                  <a:gd name="connsiteY58" fmla="*/ 1331844 h 1361700"/>
                  <a:gd name="connsiteX59" fmla="*/ 1808922 w 3210422"/>
                  <a:gd name="connsiteY59" fmla="*/ 1321904 h 1361700"/>
                  <a:gd name="connsiteX60" fmla="*/ 1739348 w 3210422"/>
                  <a:gd name="connsiteY60" fmla="*/ 1302026 h 1361700"/>
                  <a:gd name="connsiteX61" fmla="*/ 1620078 w 3210422"/>
                  <a:gd name="connsiteY61" fmla="*/ 1292087 h 1361700"/>
                  <a:gd name="connsiteX62" fmla="*/ 1480931 w 3210422"/>
                  <a:gd name="connsiteY62" fmla="*/ 1272209 h 1361700"/>
                  <a:gd name="connsiteX63" fmla="*/ 1451113 w 3210422"/>
                  <a:gd name="connsiteY63" fmla="*/ 1262270 h 1361700"/>
                  <a:gd name="connsiteX64" fmla="*/ 1391478 w 3210422"/>
                  <a:gd name="connsiteY64" fmla="*/ 1252331 h 1361700"/>
                  <a:gd name="connsiteX65" fmla="*/ 1361661 w 3210422"/>
                  <a:gd name="connsiteY65" fmla="*/ 1242391 h 1361700"/>
                  <a:gd name="connsiteX66" fmla="*/ 1331844 w 3210422"/>
                  <a:gd name="connsiteY66" fmla="*/ 1222513 h 1361700"/>
                  <a:gd name="connsiteX67" fmla="*/ 1292087 w 3210422"/>
                  <a:gd name="connsiteY67" fmla="*/ 1212574 h 1361700"/>
                  <a:gd name="connsiteX68" fmla="*/ 1262270 w 3210422"/>
                  <a:gd name="connsiteY68" fmla="*/ 1182757 h 1361700"/>
                  <a:gd name="connsiteX69" fmla="*/ 1232452 w 3210422"/>
                  <a:gd name="connsiteY69" fmla="*/ 1162878 h 1361700"/>
                  <a:gd name="connsiteX70" fmla="*/ 1212574 w 3210422"/>
                  <a:gd name="connsiteY70" fmla="*/ 1133061 h 1361700"/>
                  <a:gd name="connsiteX71" fmla="*/ 1162878 w 3210422"/>
                  <a:gd name="connsiteY71" fmla="*/ 1073426 h 1361700"/>
                  <a:gd name="connsiteX72" fmla="*/ 1143000 w 3210422"/>
                  <a:gd name="connsiteY72" fmla="*/ 1013791 h 1361700"/>
                  <a:gd name="connsiteX73" fmla="*/ 1133061 w 3210422"/>
                  <a:gd name="connsiteY73" fmla="*/ 983974 h 1361700"/>
                  <a:gd name="connsiteX74" fmla="*/ 1162878 w 3210422"/>
                  <a:gd name="connsiteY74" fmla="*/ 924339 h 1361700"/>
                  <a:gd name="connsiteX75" fmla="*/ 1192696 w 3210422"/>
                  <a:gd name="connsiteY75" fmla="*/ 834887 h 1361700"/>
                  <a:gd name="connsiteX76" fmla="*/ 1202635 w 3210422"/>
                  <a:gd name="connsiteY76" fmla="*/ 805070 h 1361700"/>
                  <a:gd name="connsiteX77" fmla="*/ 1212574 w 3210422"/>
                  <a:gd name="connsiteY77" fmla="*/ 775252 h 1361700"/>
                  <a:gd name="connsiteX78" fmla="*/ 1202635 w 3210422"/>
                  <a:gd name="connsiteY78" fmla="*/ 725557 h 1361700"/>
                  <a:gd name="connsiteX79" fmla="*/ 1182757 w 3210422"/>
                  <a:gd name="connsiteY79" fmla="*/ 705678 h 1361700"/>
                  <a:gd name="connsiteX80" fmla="*/ 1152939 w 3210422"/>
                  <a:gd name="connsiteY80" fmla="*/ 665922 h 1361700"/>
                  <a:gd name="connsiteX81" fmla="*/ 1143000 w 3210422"/>
                  <a:gd name="connsiteY81" fmla="*/ 636104 h 1361700"/>
                  <a:gd name="connsiteX82" fmla="*/ 1083365 w 3210422"/>
                  <a:gd name="connsiteY82" fmla="*/ 616226 h 1361700"/>
                  <a:gd name="connsiteX83" fmla="*/ 1053548 w 3210422"/>
                  <a:gd name="connsiteY83" fmla="*/ 596348 h 1361700"/>
                  <a:gd name="connsiteX84" fmla="*/ 934278 w 3210422"/>
                  <a:gd name="connsiteY84" fmla="*/ 576470 h 1361700"/>
                  <a:gd name="connsiteX85" fmla="*/ 655983 w 3210422"/>
                  <a:gd name="connsiteY85" fmla="*/ 586409 h 1361700"/>
                  <a:gd name="connsiteX86" fmla="*/ 606287 w 3210422"/>
                  <a:gd name="connsiteY86" fmla="*/ 596348 h 1361700"/>
                  <a:gd name="connsiteX87" fmla="*/ 427383 w 3210422"/>
                  <a:gd name="connsiteY87" fmla="*/ 586409 h 1361700"/>
                  <a:gd name="connsiteX88" fmla="*/ 308113 w 3210422"/>
                  <a:gd name="connsiteY88" fmla="*/ 566531 h 1361700"/>
                  <a:gd name="connsiteX89" fmla="*/ 278296 w 3210422"/>
                  <a:gd name="connsiteY89" fmla="*/ 556591 h 1361700"/>
                  <a:gd name="connsiteX90" fmla="*/ 248478 w 3210422"/>
                  <a:gd name="connsiteY90" fmla="*/ 536713 h 1361700"/>
                  <a:gd name="connsiteX91" fmla="*/ 238539 w 3210422"/>
                  <a:gd name="connsiteY91" fmla="*/ 506896 h 1361700"/>
                  <a:gd name="connsiteX92" fmla="*/ 228600 w 3210422"/>
                  <a:gd name="connsiteY92" fmla="*/ 437322 h 1361700"/>
                  <a:gd name="connsiteX93" fmla="*/ 218661 w 3210422"/>
                  <a:gd name="connsiteY93" fmla="*/ 387626 h 1361700"/>
                  <a:gd name="connsiteX94" fmla="*/ 218661 w 3210422"/>
                  <a:gd name="connsiteY94" fmla="*/ 178904 h 1361700"/>
                  <a:gd name="connsiteX95" fmla="*/ 248478 w 3210422"/>
                  <a:gd name="connsiteY95" fmla="*/ 168965 h 1361700"/>
                  <a:gd name="connsiteX96" fmla="*/ 258418 w 3210422"/>
                  <a:gd name="connsiteY96" fmla="*/ 159026 h 1361700"/>
                  <a:gd name="connsiteX97" fmla="*/ 258418 w 3210422"/>
                  <a:gd name="connsiteY97" fmla="*/ 159026 h 1361700"/>
                  <a:gd name="connsiteX0" fmla="*/ 10158 w 3001919"/>
                  <a:gd name="connsiteY0" fmla="*/ 268357 h 1361700"/>
                  <a:gd name="connsiteX1" fmla="*/ 59854 w 3001919"/>
                  <a:gd name="connsiteY1" fmla="*/ 228600 h 1361700"/>
                  <a:gd name="connsiteX2" fmla="*/ 109549 w 3001919"/>
                  <a:gd name="connsiteY2" fmla="*/ 198783 h 1361700"/>
                  <a:gd name="connsiteX3" fmla="*/ 129428 w 3001919"/>
                  <a:gd name="connsiteY3" fmla="*/ 178904 h 1361700"/>
                  <a:gd name="connsiteX4" fmla="*/ 268575 w 3001919"/>
                  <a:gd name="connsiteY4" fmla="*/ 99391 h 1361700"/>
                  <a:gd name="connsiteX5" fmla="*/ 288454 w 3001919"/>
                  <a:gd name="connsiteY5" fmla="*/ 69574 h 1361700"/>
                  <a:gd name="connsiteX6" fmla="*/ 328210 w 3001919"/>
                  <a:gd name="connsiteY6" fmla="*/ 59635 h 1361700"/>
                  <a:gd name="connsiteX7" fmla="*/ 358028 w 3001919"/>
                  <a:gd name="connsiteY7" fmla="*/ 49696 h 1361700"/>
                  <a:gd name="connsiteX8" fmla="*/ 447480 w 3001919"/>
                  <a:gd name="connsiteY8" fmla="*/ 0 h 1361700"/>
                  <a:gd name="connsiteX9" fmla="*/ 656201 w 3001919"/>
                  <a:gd name="connsiteY9" fmla="*/ 9939 h 1361700"/>
                  <a:gd name="connsiteX10" fmla="*/ 715836 w 3001919"/>
                  <a:gd name="connsiteY10" fmla="*/ 29817 h 1361700"/>
                  <a:gd name="connsiteX11" fmla="*/ 745654 w 3001919"/>
                  <a:gd name="connsiteY11" fmla="*/ 39757 h 1361700"/>
                  <a:gd name="connsiteX12" fmla="*/ 805288 w 3001919"/>
                  <a:gd name="connsiteY12" fmla="*/ 69574 h 1361700"/>
                  <a:gd name="connsiteX13" fmla="*/ 825167 w 3001919"/>
                  <a:gd name="connsiteY13" fmla="*/ 89452 h 1361700"/>
                  <a:gd name="connsiteX14" fmla="*/ 884801 w 3001919"/>
                  <a:gd name="connsiteY14" fmla="*/ 109331 h 1361700"/>
                  <a:gd name="connsiteX15" fmla="*/ 944436 w 3001919"/>
                  <a:gd name="connsiteY15" fmla="*/ 149087 h 1361700"/>
                  <a:gd name="connsiteX16" fmla="*/ 1004071 w 3001919"/>
                  <a:gd name="connsiteY16" fmla="*/ 168965 h 1361700"/>
                  <a:gd name="connsiteX17" fmla="*/ 1222732 w 3001919"/>
                  <a:gd name="connsiteY17" fmla="*/ 149087 h 1361700"/>
                  <a:gd name="connsiteX18" fmla="*/ 1342001 w 3001919"/>
                  <a:gd name="connsiteY18" fmla="*/ 119270 h 1361700"/>
                  <a:gd name="connsiteX19" fmla="*/ 1570601 w 3001919"/>
                  <a:gd name="connsiteY19" fmla="*/ 99391 h 1361700"/>
                  <a:gd name="connsiteX20" fmla="*/ 2256401 w 3001919"/>
                  <a:gd name="connsiteY20" fmla="*/ 99391 h 1361700"/>
                  <a:gd name="connsiteX21" fmla="*/ 2335915 w 3001919"/>
                  <a:gd name="connsiteY21" fmla="*/ 119270 h 1361700"/>
                  <a:gd name="connsiteX22" fmla="*/ 2375671 w 3001919"/>
                  <a:gd name="connsiteY22" fmla="*/ 149087 h 1361700"/>
                  <a:gd name="connsiteX23" fmla="*/ 2435306 w 3001919"/>
                  <a:gd name="connsiteY23" fmla="*/ 178904 h 1361700"/>
                  <a:gd name="connsiteX24" fmla="*/ 2465123 w 3001919"/>
                  <a:gd name="connsiteY24" fmla="*/ 208722 h 1361700"/>
                  <a:gd name="connsiteX25" fmla="*/ 2494941 w 3001919"/>
                  <a:gd name="connsiteY25" fmla="*/ 218661 h 1361700"/>
                  <a:gd name="connsiteX26" fmla="*/ 2634088 w 3001919"/>
                  <a:gd name="connsiteY26" fmla="*/ 238539 h 1361700"/>
                  <a:gd name="connsiteX27" fmla="*/ 2693723 w 3001919"/>
                  <a:gd name="connsiteY27" fmla="*/ 248478 h 1361700"/>
                  <a:gd name="connsiteX28" fmla="*/ 2753358 w 3001919"/>
                  <a:gd name="connsiteY28" fmla="*/ 268357 h 1361700"/>
                  <a:gd name="connsiteX29" fmla="*/ 2783175 w 3001919"/>
                  <a:gd name="connsiteY29" fmla="*/ 278296 h 1361700"/>
                  <a:gd name="connsiteX30" fmla="*/ 2872628 w 3001919"/>
                  <a:gd name="connsiteY30" fmla="*/ 298174 h 1361700"/>
                  <a:gd name="connsiteX31" fmla="*/ 2892506 w 3001919"/>
                  <a:gd name="connsiteY31" fmla="*/ 327991 h 1361700"/>
                  <a:gd name="connsiteX32" fmla="*/ 2912384 w 3001919"/>
                  <a:gd name="connsiteY32" fmla="*/ 347870 h 1361700"/>
                  <a:gd name="connsiteX33" fmla="*/ 2942201 w 3001919"/>
                  <a:gd name="connsiteY33" fmla="*/ 437322 h 1361700"/>
                  <a:gd name="connsiteX34" fmla="*/ 2952141 w 3001919"/>
                  <a:gd name="connsiteY34" fmla="*/ 467139 h 1361700"/>
                  <a:gd name="connsiteX35" fmla="*/ 2991897 w 3001919"/>
                  <a:gd name="connsiteY35" fmla="*/ 526774 h 1361700"/>
                  <a:gd name="connsiteX36" fmla="*/ 3001836 w 3001919"/>
                  <a:gd name="connsiteY36" fmla="*/ 586409 h 1361700"/>
                  <a:gd name="connsiteX37" fmla="*/ 2962080 w 3001919"/>
                  <a:gd name="connsiteY37" fmla="*/ 775252 h 1361700"/>
                  <a:gd name="connsiteX38" fmla="*/ 2952141 w 3001919"/>
                  <a:gd name="connsiteY38" fmla="*/ 805070 h 1361700"/>
                  <a:gd name="connsiteX39" fmla="*/ 2902445 w 3001919"/>
                  <a:gd name="connsiteY39" fmla="*/ 864704 h 1361700"/>
                  <a:gd name="connsiteX40" fmla="*/ 2882567 w 3001919"/>
                  <a:gd name="connsiteY40" fmla="*/ 894522 h 1361700"/>
                  <a:gd name="connsiteX41" fmla="*/ 2783175 w 3001919"/>
                  <a:gd name="connsiteY41" fmla="*/ 983974 h 1361700"/>
                  <a:gd name="connsiteX42" fmla="*/ 2743419 w 3001919"/>
                  <a:gd name="connsiteY42" fmla="*/ 993913 h 1361700"/>
                  <a:gd name="connsiteX43" fmla="*/ 2673845 w 3001919"/>
                  <a:gd name="connsiteY43" fmla="*/ 1033670 h 1361700"/>
                  <a:gd name="connsiteX44" fmla="*/ 2634088 w 3001919"/>
                  <a:gd name="connsiteY44" fmla="*/ 1043609 h 1361700"/>
                  <a:gd name="connsiteX45" fmla="*/ 2604271 w 3001919"/>
                  <a:gd name="connsiteY45" fmla="*/ 1063487 h 1361700"/>
                  <a:gd name="connsiteX46" fmla="*/ 2574454 w 3001919"/>
                  <a:gd name="connsiteY46" fmla="*/ 1093304 h 1361700"/>
                  <a:gd name="connsiteX47" fmla="*/ 2494941 w 3001919"/>
                  <a:gd name="connsiteY47" fmla="*/ 1133061 h 1361700"/>
                  <a:gd name="connsiteX48" fmla="*/ 2415428 w 3001919"/>
                  <a:gd name="connsiteY48" fmla="*/ 1192696 h 1361700"/>
                  <a:gd name="connsiteX49" fmla="*/ 2395549 w 3001919"/>
                  <a:gd name="connsiteY49" fmla="*/ 1212574 h 1361700"/>
                  <a:gd name="connsiteX50" fmla="*/ 2286219 w 3001919"/>
                  <a:gd name="connsiteY50" fmla="*/ 1272209 h 1361700"/>
                  <a:gd name="connsiteX51" fmla="*/ 2236523 w 3001919"/>
                  <a:gd name="connsiteY51" fmla="*/ 1282148 h 1361700"/>
                  <a:gd name="connsiteX52" fmla="*/ 2137132 w 3001919"/>
                  <a:gd name="connsiteY52" fmla="*/ 1311965 h 1361700"/>
                  <a:gd name="connsiteX53" fmla="*/ 2067558 w 3001919"/>
                  <a:gd name="connsiteY53" fmla="*/ 1331844 h 1361700"/>
                  <a:gd name="connsiteX54" fmla="*/ 1997984 w 3001919"/>
                  <a:gd name="connsiteY54" fmla="*/ 1341783 h 1361700"/>
                  <a:gd name="connsiteX55" fmla="*/ 1968167 w 3001919"/>
                  <a:gd name="connsiteY55" fmla="*/ 1351722 h 1361700"/>
                  <a:gd name="connsiteX56" fmla="*/ 1739567 w 3001919"/>
                  <a:gd name="connsiteY56" fmla="*/ 1351722 h 1361700"/>
                  <a:gd name="connsiteX57" fmla="*/ 1640175 w 3001919"/>
                  <a:gd name="connsiteY57" fmla="*/ 1331844 h 1361700"/>
                  <a:gd name="connsiteX58" fmla="*/ 1600419 w 3001919"/>
                  <a:gd name="connsiteY58" fmla="*/ 1321904 h 1361700"/>
                  <a:gd name="connsiteX59" fmla="*/ 1530845 w 3001919"/>
                  <a:gd name="connsiteY59" fmla="*/ 1302026 h 1361700"/>
                  <a:gd name="connsiteX60" fmla="*/ 1411575 w 3001919"/>
                  <a:gd name="connsiteY60" fmla="*/ 1292087 h 1361700"/>
                  <a:gd name="connsiteX61" fmla="*/ 1272428 w 3001919"/>
                  <a:gd name="connsiteY61" fmla="*/ 1272209 h 1361700"/>
                  <a:gd name="connsiteX62" fmla="*/ 1242610 w 3001919"/>
                  <a:gd name="connsiteY62" fmla="*/ 1262270 h 1361700"/>
                  <a:gd name="connsiteX63" fmla="*/ 1182975 w 3001919"/>
                  <a:gd name="connsiteY63" fmla="*/ 1252331 h 1361700"/>
                  <a:gd name="connsiteX64" fmla="*/ 1153158 w 3001919"/>
                  <a:gd name="connsiteY64" fmla="*/ 1242391 h 1361700"/>
                  <a:gd name="connsiteX65" fmla="*/ 1123341 w 3001919"/>
                  <a:gd name="connsiteY65" fmla="*/ 1222513 h 1361700"/>
                  <a:gd name="connsiteX66" fmla="*/ 1083584 w 3001919"/>
                  <a:gd name="connsiteY66" fmla="*/ 1212574 h 1361700"/>
                  <a:gd name="connsiteX67" fmla="*/ 1053767 w 3001919"/>
                  <a:gd name="connsiteY67" fmla="*/ 1182757 h 1361700"/>
                  <a:gd name="connsiteX68" fmla="*/ 1023949 w 3001919"/>
                  <a:gd name="connsiteY68" fmla="*/ 1162878 h 1361700"/>
                  <a:gd name="connsiteX69" fmla="*/ 1004071 w 3001919"/>
                  <a:gd name="connsiteY69" fmla="*/ 1133061 h 1361700"/>
                  <a:gd name="connsiteX70" fmla="*/ 954375 w 3001919"/>
                  <a:gd name="connsiteY70" fmla="*/ 1073426 h 1361700"/>
                  <a:gd name="connsiteX71" fmla="*/ 934497 w 3001919"/>
                  <a:gd name="connsiteY71" fmla="*/ 1013791 h 1361700"/>
                  <a:gd name="connsiteX72" fmla="*/ 924558 w 3001919"/>
                  <a:gd name="connsiteY72" fmla="*/ 983974 h 1361700"/>
                  <a:gd name="connsiteX73" fmla="*/ 954375 w 3001919"/>
                  <a:gd name="connsiteY73" fmla="*/ 924339 h 1361700"/>
                  <a:gd name="connsiteX74" fmla="*/ 984193 w 3001919"/>
                  <a:gd name="connsiteY74" fmla="*/ 834887 h 1361700"/>
                  <a:gd name="connsiteX75" fmla="*/ 994132 w 3001919"/>
                  <a:gd name="connsiteY75" fmla="*/ 805070 h 1361700"/>
                  <a:gd name="connsiteX76" fmla="*/ 1004071 w 3001919"/>
                  <a:gd name="connsiteY76" fmla="*/ 775252 h 1361700"/>
                  <a:gd name="connsiteX77" fmla="*/ 994132 w 3001919"/>
                  <a:gd name="connsiteY77" fmla="*/ 725557 h 1361700"/>
                  <a:gd name="connsiteX78" fmla="*/ 974254 w 3001919"/>
                  <a:gd name="connsiteY78" fmla="*/ 705678 h 1361700"/>
                  <a:gd name="connsiteX79" fmla="*/ 944436 w 3001919"/>
                  <a:gd name="connsiteY79" fmla="*/ 665922 h 1361700"/>
                  <a:gd name="connsiteX80" fmla="*/ 934497 w 3001919"/>
                  <a:gd name="connsiteY80" fmla="*/ 636104 h 1361700"/>
                  <a:gd name="connsiteX81" fmla="*/ 874862 w 3001919"/>
                  <a:gd name="connsiteY81" fmla="*/ 616226 h 1361700"/>
                  <a:gd name="connsiteX82" fmla="*/ 845045 w 3001919"/>
                  <a:gd name="connsiteY82" fmla="*/ 596348 h 1361700"/>
                  <a:gd name="connsiteX83" fmla="*/ 725775 w 3001919"/>
                  <a:gd name="connsiteY83" fmla="*/ 576470 h 1361700"/>
                  <a:gd name="connsiteX84" fmla="*/ 447480 w 3001919"/>
                  <a:gd name="connsiteY84" fmla="*/ 586409 h 1361700"/>
                  <a:gd name="connsiteX85" fmla="*/ 397784 w 3001919"/>
                  <a:gd name="connsiteY85" fmla="*/ 596348 h 1361700"/>
                  <a:gd name="connsiteX86" fmla="*/ 218880 w 3001919"/>
                  <a:gd name="connsiteY86" fmla="*/ 586409 h 1361700"/>
                  <a:gd name="connsiteX87" fmla="*/ 99610 w 3001919"/>
                  <a:gd name="connsiteY87" fmla="*/ 566531 h 1361700"/>
                  <a:gd name="connsiteX88" fmla="*/ 69793 w 3001919"/>
                  <a:gd name="connsiteY88" fmla="*/ 556591 h 1361700"/>
                  <a:gd name="connsiteX89" fmla="*/ 39975 w 3001919"/>
                  <a:gd name="connsiteY89" fmla="*/ 536713 h 1361700"/>
                  <a:gd name="connsiteX90" fmla="*/ 30036 w 3001919"/>
                  <a:gd name="connsiteY90" fmla="*/ 506896 h 1361700"/>
                  <a:gd name="connsiteX91" fmla="*/ 20097 w 3001919"/>
                  <a:gd name="connsiteY91" fmla="*/ 437322 h 1361700"/>
                  <a:gd name="connsiteX92" fmla="*/ 10158 w 3001919"/>
                  <a:gd name="connsiteY92" fmla="*/ 387626 h 1361700"/>
                  <a:gd name="connsiteX93" fmla="*/ 10158 w 3001919"/>
                  <a:gd name="connsiteY93" fmla="*/ 178904 h 1361700"/>
                  <a:gd name="connsiteX94" fmla="*/ 39975 w 3001919"/>
                  <a:gd name="connsiteY94" fmla="*/ 168965 h 1361700"/>
                  <a:gd name="connsiteX95" fmla="*/ 49915 w 3001919"/>
                  <a:gd name="connsiteY95" fmla="*/ 159026 h 1361700"/>
                  <a:gd name="connsiteX96" fmla="*/ 49915 w 3001919"/>
                  <a:gd name="connsiteY96" fmla="*/ 159026 h 1361700"/>
                  <a:gd name="connsiteX0" fmla="*/ 10158 w 3001919"/>
                  <a:gd name="connsiteY0" fmla="*/ 268357 h 1361700"/>
                  <a:gd name="connsiteX1" fmla="*/ 59854 w 3001919"/>
                  <a:gd name="connsiteY1" fmla="*/ 228600 h 1361700"/>
                  <a:gd name="connsiteX2" fmla="*/ 109549 w 3001919"/>
                  <a:gd name="connsiteY2" fmla="*/ 198783 h 1361700"/>
                  <a:gd name="connsiteX3" fmla="*/ 129428 w 3001919"/>
                  <a:gd name="connsiteY3" fmla="*/ 178904 h 1361700"/>
                  <a:gd name="connsiteX4" fmla="*/ 268575 w 3001919"/>
                  <a:gd name="connsiteY4" fmla="*/ 99391 h 1361700"/>
                  <a:gd name="connsiteX5" fmla="*/ 288454 w 3001919"/>
                  <a:gd name="connsiteY5" fmla="*/ 69574 h 1361700"/>
                  <a:gd name="connsiteX6" fmla="*/ 328210 w 3001919"/>
                  <a:gd name="connsiteY6" fmla="*/ 59635 h 1361700"/>
                  <a:gd name="connsiteX7" fmla="*/ 358028 w 3001919"/>
                  <a:gd name="connsiteY7" fmla="*/ 49696 h 1361700"/>
                  <a:gd name="connsiteX8" fmla="*/ 447480 w 3001919"/>
                  <a:gd name="connsiteY8" fmla="*/ 0 h 1361700"/>
                  <a:gd name="connsiteX9" fmla="*/ 656201 w 3001919"/>
                  <a:gd name="connsiteY9" fmla="*/ 9939 h 1361700"/>
                  <a:gd name="connsiteX10" fmla="*/ 715836 w 3001919"/>
                  <a:gd name="connsiteY10" fmla="*/ 29817 h 1361700"/>
                  <a:gd name="connsiteX11" fmla="*/ 745654 w 3001919"/>
                  <a:gd name="connsiteY11" fmla="*/ 39757 h 1361700"/>
                  <a:gd name="connsiteX12" fmla="*/ 805288 w 3001919"/>
                  <a:gd name="connsiteY12" fmla="*/ 69574 h 1361700"/>
                  <a:gd name="connsiteX13" fmla="*/ 825167 w 3001919"/>
                  <a:gd name="connsiteY13" fmla="*/ 89452 h 1361700"/>
                  <a:gd name="connsiteX14" fmla="*/ 884801 w 3001919"/>
                  <a:gd name="connsiteY14" fmla="*/ 109331 h 1361700"/>
                  <a:gd name="connsiteX15" fmla="*/ 944436 w 3001919"/>
                  <a:gd name="connsiteY15" fmla="*/ 149087 h 1361700"/>
                  <a:gd name="connsiteX16" fmla="*/ 1004071 w 3001919"/>
                  <a:gd name="connsiteY16" fmla="*/ 168965 h 1361700"/>
                  <a:gd name="connsiteX17" fmla="*/ 1222732 w 3001919"/>
                  <a:gd name="connsiteY17" fmla="*/ 149087 h 1361700"/>
                  <a:gd name="connsiteX18" fmla="*/ 1342001 w 3001919"/>
                  <a:gd name="connsiteY18" fmla="*/ 119270 h 1361700"/>
                  <a:gd name="connsiteX19" fmla="*/ 1570601 w 3001919"/>
                  <a:gd name="connsiteY19" fmla="*/ 99391 h 1361700"/>
                  <a:gd name="connsiteX20" fmla="*/ 2256401 w 3001919"/>
                  <a:gd name="connsiteY20" fmla="*/ 99391 h 1361700"/>
                  <a:gd name="connsiteX21" fmla="*/ 2335915 w 3001919"/>
                  <a:gd name="connsiteY21" fmla="*/ 119270 h 1361700"/>
                  <a:gd name="connsiteX22" fmla="*/ 2375671 w 3001919"/>
                  <a:gd name="connsiteY22" fmla="*/ 149087 h 1361700"/>
                  <a:gd name="connsiteX23" fmla="*/ 2435306 w 3001919"/>
                  <a:gd name="connsiteY23" fmla="*/ 178904 h 1361700"/>
                  <a:gd name="connsiteX24" fmla="*/ 2465123 w 3001919"/>
                  <a:gd name="connsiteY24" fmla="*/ 208722 h 1361700"/>
                  <a:gd name="connsiteX25" fmla="*/ 2494941 w 3001919"/>
                  <a:gd name="connsiteY25" fmla="*/ 218661 h 1361700"/>
                  <a:gd name="connsiteX26" fmla="*/ 2634088 w 3001919"/>
                  <a:gd name="connsiteY26" fmla="*/ 238539 h 1361700"/>
                  <a:gd name="connsiteX27" fmla="*/ 2693723 w 3001919"/>
                  <a:gd name="connsiteY27" fmla="*/ 248478 h 1361700"/>
                  <a:gd name="connsiteX28" fmla="*/ 2753358 w 3001919"/>
                  <a:gd name="connsiteY28" fmla="*/ 268357 h 1361700"/>
                  <a:gd name="connsiteX29" fmla="*/ 2783175 w 3001919"/>
                  <a:gd name="connsiteY29" fmla="*/ 278296 h 1361700"/>
                  <a:gd name="connsiteX30" fmla="*/ 2872628 w 3001919"/>
                  <a:gd name="connsiteY30" fmla="*/ 298174 h 1361700"/>
                  <a:gd name="connsiteX31" fmla="*/ 2892506 w 3001919"/>
                  <a:gd name="connsiteY31" fmla="*/ 327991 h 1361700"/>
                  <a:gd name="connsiteX32" fmla="*/ 2912384 w 3001919"/>
                  <a:gd name="connsiteY32" fmla="*/ 347870 h 1361700"/>
                  <a:gd name="connsiteX33" fmla="*/ 2942201 w 3001919"/>
                  <a:gd name="connsiteY33" fmla="*/ 437322 h 1361700"/>
                  <a:gd name="connsiteX34" fmla="*/ 2952141 w 3001919"/>
                  <a:gd name="connsiteY34" fmla="*/ 467139 h 1361700"/>
                  <a:gd name="connsiteX35" fmla="*/ 2991897 w 3001919"/>
                  <a:gd name="connsiteY35" fmla="*/ 526774 h 1361700"/>
                  <a:gd name="connsiteX36" fmla="*/ 3001836 w 3001919"/>
                  <a:gd name="connsiteY36" fmla="*/ 586409 h 1361700"/>
                  <a:gd name="connsiteX37" fmla="*/ 2962080 w 3001919"/>
                  <a:gd name="connsiteY37" fmla="*/ 775252 h 1361700"/>
                  <a:gd name="connsiteX38" fmla="*/ 2952141 w 3001919"/>
                  <a:gd name="connsiteY38" fmla="*/ 805070 h 1361700"/>
                  <a:gd name="connsiteX39" fmla="*/ 2902445 w 3001919"/>
                  <a:gd name="connsiteY39" fmla="*/ 864704 h 1361700"/>
                  <a:gd name="connsiteX40" fmla="*/ 2882567 w 3001919"/>
                  <a:gd name="connsiteY40" fmla="*/ 894522 h 1361700"/>
                  <a:gd name="connsiteX41" fmla="*/ 2783175 w 3001919"/>
                  <a:gd name="connsiteY41" fmla="*/ 983974 h 1361700"/>
                  <a:gd name="connsiteX42" fmla="*/ 2743419 w 3001919"/>
                  <a:gd name="connsiteY42" fmla="*/ 993913 h 1361700"/>
                  <a:gd name="connsiteX43" fmla="*/ 2673845 w 3001919"/>
                  <a:gd name="connsiteY43" fmla="*/ 1033670 h 1361700"/>
                  <a:gd name="connsiteX44" fmla="*/ 2634088 w 3001919"/>
                  <a:gd name="connsiteY44" fmla="*/ 1043609 h 1361700"/>
                  <a:gd name="connsiteX45" fmla="*/ 2604271 w 3001919"/>
                  <a:gd name="connsiteY45" fmla="*/ 1063487 h 1361700"/>
                  <a:gd name="connsiteX46" fmla="*/ 2574454 w 3001919"/>
                  <a:gd name="connsiteY46" fmla="*/ 1093304 h 1361700"/>
                  <a:gd name="connsiteX47" fmla="*/ 2494941 w 3001919"/>
                  <a:gd name="connsiteY47" fmla="*/ 1133061 h 1361700"/>
                  <a:gd name="connsiteX48" fmla="*/ 2415428 w 3001919"/>
                  <a:gd name="connsiteY48" fmla="*/ 1192696 h 1361700"/>
                  <a:gd name="connsiteX49" fmla="*/ 2395549 w 3001919"/>
                  <a:gd name="connsiteY49" fmla="*/ 1212574 h 1361700"/>
                  <a:gd name="connsiteX50" fmla="*/ 2286219 w 3001919"/>
                  <a:gd name="connsiteY50" fmla="*/ 1272209 h 1361700"/>
                  <a:gd name="connsiteX51" fmla="*/ 2236523 w 3001919"/>
                  <a:gd name="connsiteY51" fmla="*/ 1282148 h 1361700"/>
                  <a:gd name="connsiteX52" fmla="*/ 2137132 w 3001919"/>
                  <a:gd name="connsiteY52" fmla="*/ 1311965 h 1361700"/>
                  <a:gd name="connsiteX53" fmla="*/ 2067558 w 3001919"/>
                  <a:gd name="connsiteY53" fmla="*/ 1331844 h 1361700"/>
                  <a:gd name="connsiteX54" fmla="*/ 1997984 w 3001919"/>
                  <a:gd name="connsiteY54" fmla="*/ 1341783 h 1361700"/>
                  <a:gd name="connsiteX55" fmla="*/ 1968167 w 3001919"/>
                  <a:gd name="connsiteY55" fmla="*/ 1351722 h 1361700"/>
                  <a:gd name="connsiteX56" fmla="*/ 1739567 w 3001919"/>
                  <a:gd name="connsiteY56" fmla="*/ 1351722 h 1361700"/>
                  <a:gd name="connsiteX57" fmla="*/ 1640175 w 3001919"/>
                  <a:gd name="connsiteY57" fmla="*/ 1331844 h 1361700"/>
                  <a:gd name="connsiteX58" fmla="*/ 1600419 w 3001919"/>
                  <a:gd name="connsiteY58" fmla="*/ 1321904 h 1361700"/>
                  <a:gd name="connsiteX59" fmla="*/ 1530845 w 3001919"/>
                  <a:gd name="connsiteY59" fmla="*/ 1302026 h 1361700"/>
                  <a:gd name="connsiteX60" fmla="*/ 1411575 w 3001919"/>
                  <a:gd name="connsiteY60" fmla="*/ 1292087 h 1361700"/>
                  <a:gd name="connsiteX61" fmla="*/ 1272428 w 3001919"/>
                  <a:gd name="connsiteY61" fmla="*/ 1272209 h 1361700"/>
                  <a:gd name="connsiteX62" fmla="*/ 1242610 w 3001919"/>
                  <a:gd name="connsiteY62" fmla="*/ 1262270 h 1361700"/>
                  <a:gd name="connsiteX63" fmla="*/ 1182975 w 3001919"/>
                  <a:gd name="connsiteY63" fmla="*/ 1252331 h 1361700"/>
                  <a:gd name="connsiteX64" fmla="*/ 1153158 w 3001919"/>
                  <a:gd name="connsiteY64" fmla="*/ 1242391 h 1361700"/>
                  <a:gd name="connsiteX65" fmla="*/ 1123341 w 3001919"/>
                  <a:gd name="connsiteY65" fmla="*/ 1222513 h 1361700"/>
                  <a:gd name="connsiteX66" fmla="*/ 1083584 w 3001919"/>
                  <a:gd name="connsiteY66" fmla="*/ 1212574 h 1361700"/>
                  <a:gd name="connsiteX67" fmla="*/ 1053767 w 3001919"/>
                  <a:gd name="connsiteY67" fmla="*/ 1182757 h 1361700"/>
                  <a:gd name="connsiteX68" fmla="*/ 1023949 w 3001919"/>
                  <a:gd name="connsiteY68" fmla="*/ 1162878 h 1361700"/>
                  <a:gd name="connsiteX69" fmla="*/ 1004071 w 3001919"/>
                  <a:gd name="connsiteY69" fmla="*/ 1133061 h 1361700"/>
                  <a:gd name="connsiteX70" fmla="*/ 954375 w 3001919"/>
                  <a:gd name="connsiteY70" fmla="*/ 1073426 h 1361700"/>
                  <a:gd name="connsiteX71" fmla="*/ 934497 w 3001919"/>
                  <a:gd name="connsiteY71" fmla="*/ 1013791 h 1361700"/>
                  <a:gd name="connsiteX72" fmla="*/ 924558 w 3001919"/>
                  <a:gd name="connsiteY72" fmla="*/ 983974 h 1361700"/>
                  <a:gd name="connsiteX73" fmla="*/ 954375 w 3001919"/>
                  <a:gd name="connsiteY73" fmla="*/ 924339 h 1361700"/>
                  <a:gd name="connsiteX74" fmla="*/ 984193 w 3001919"/>
                  <a:gd name="connsiteY74" fmla="*/ 834887 h 1361700"/>
                  <a:gd name="connsiteX75" fmla="*/ 994132 w 3001919"/>
                  <a:gd name="connsiteY75" fmla="*/ 805070 h 1361700"/>
                  <a:gd name="connsiteX76" fmla="*/ 1004071 w 3001919"/>
                  <a:gd name="connsiteY76" fmla="*/ 775252 h 1361700"/>
                  <a:gd name="connsiteX77" fmla="*/ 994132 w 3001919"/>
                  <a:gd name="connsiteY77" fmla="*/ 725557 h 1361700"/>
                  <a:gd name="connsiteX78" fmla="*/ 974254 w 3001919"/>
                  <a:gd name="connsiteY78" fmla="*/ 705678 h 1361700"/>
                  <a:gd name="connsiteX79" fmla="*/ 944436 w 3001919"/>
                  <a:gd name="connsiteY79" fmla="*/ 665922 h 1361700"/>
                  <a:gd name="connsiteX80" fmla="*/ 934497 w 3001919"/>
                  <a:gd name="connsiteY80" fmla="*/ 636104 h 1361700"/>
                  <a:gd name="connsiteX81" fmla="*/ 874862 w 3001919"/>
                  <a:gd name="connsiteY81" fmla="*/ 616226 h 1361700"/>
                  <a:gd name="connsiteX82" fmla="*/ 845045 w 3001919"/>
                  <a:gd name="connsiteY82" fmla="*/ 596348 h 1361700"/>
                  <a:gd name="connsiteX83" fmla="*/ 725775 w 3001919"/>
                  <a:gd name="connsiteY83" fmla="*/ 576470 h 1361700"/>
                  <a:gd name="connsiteX84" fmla="*/ 447480 w 3001919"/>
                  <a:gd name="connsiteY84" fmla="*/ 586409 h 1361700"/>
                  <a:gd name="connsiteX85" fmla="*/ 397784 w 3001919"/>
                  <a:gd name="connsiteY85" fmla="*/ 596348 h 1361700"/>
                  <a:gd name="connsiteX86" fmla="*/ 218880 w 3001919"/>
                  <a:gd name="connsiteY86" fmla="*/ 586409 h 1361700"/>
                  <a:gd name="connsiteX87" fmla="*/ 99610 w 3001919"/>
                  <a:gd name="connsiteY87" fmla="*/ 566531 h 1361700"/>
                  <a:gd name="connsiteX88" fmla="*/ 69793 w 3001919"/>
                  <a:gd name="connsiteY88" fmla="*/ 556591 h 1361700"/>
                  <a:gd name="connsiteX89" fmla="*/ 39975 w 3001919"/>
                  <a:gd name="connsiteY89" fmla="*/ 536713 h 1361700"/>
                  <a:gd name="connsiteX90" fmla="*/ 30036 w 3001919"/>
                  <a:gd name="connsiteY90" fmla="*/ 506896 h 1361700"/>
                  <a:gd name="connsiteX91" fmla="*/ 20097 w 3001919"/>
                  <a:gd name="connsiteY91" fmla="*/ 437322 h 1361700"/>
                  <a:gd name="connsiteX92" fmla="*/ 10158 w 3001919"/>
                  <a:gd name="connsiteY92" fmla="*/ 387626 h 1361700"/>
                  <a:gd name="connsiteX93" fmla="*/ 10158 w 3001919"/>
                  <a:gd name="connsiteY93" fmla="*/ 178904 h 1361700"/>
                  <a:gd name="connsiteX94" fmla="*/ 39975 w 3001919"/>
                  <a:gd name="connsiteY94" fmla="*/ 168965 h 1361700"/>
                  <a:gd name="connsiteX95" fmla="*/ 49915 w 3001919"/>
                  <a:gd name="connsiteY95" fmla="*/ 159026 h 1361700"/>
                  <a:gd name="connsiteX0" fmla="*/ 4005 w 2995766"/>
                  <a:gd name="connsiteY0" fmla="*/ 268357 h 1361700"/>
                  <a:gd name="connsiteX1" fmla="*/ 53701 w 2995766"/>
                  <a:gd name="connsiteY1" fmla="*/ 228600 h 1361700"/>
                  <a:gd name="connsiteX2" fmla="*/ 103396 w 2995766"/>
                  <a:gd name="connsiteY2" fmla="*/ 198783 h 1361700"/>
                  <a:gd name="connsiteX3" fmla="*/ 123275 w 2995766"/>
                  <a:gd name="connsiteY3" fmla="*/ 178904 h 1361700"/>
                  <a:gd name="connsiteX4" fmla="*/ 262422 w 2995766"/>
                  <a:gd name="connsiteY4" fmla="*/ 99391 h 1361700"/>
                  <a:gd name="connsiteX5" fmla="*/ 282301 w 2995766"/>
                  <a:gd name="connsiteY5" fmla="*/ 69574 h 1361700"/>
                  <a:gd name="connsiteX6" fmla="*/ 322057 w 2995766"/>
                  <a:gd name="connsiteY6" fmla="*/ 59635 h 1361700"/>
                  <a:gd name="connsiteX7" fmla="*/ 351875 w 2995766"/>
                  <a:gd name="connsiteY7" fmla="*/ 49696 h 1361700"/>
                  <a:gd name="connsiteX8" fmla="*/ 441327 w 2995766"/>
                  <a:gd name="connsiteY8" fmla="*/ 0 h 1361700"/>
                  <a:gd name="connsiteX9" fmla="*/ 650048 w 2995766"/>
                  <a:gd name="connsiteY9" fmla="*/ 9939 h 1361700"/>
                  <a:gd name="connsiteX10" fmla="*/ 709683 w 2995766"/>
                  <a:gd name="connsiteY10" fmla="*/ 29817 h 1361700"/>
                  <a:gd name="connsiteX11" fmla="*/ 739501 w 2995766"/>
                  <a:gd name="connsiteY11" fmla="*/ 39757 h 1361700"/>
                  <a:gd name="connsiteX12" fmla="*/ 799135 w 2995766"/>
                  <a:gd name="connsiteY12" fmla="*/ 69574 h 1361700"/>
                  <a:gd name="connsiteX13" fmla="*/ 819014 w 2995766"/>
                  <a:gd name="connsiteY13" fmla="*/ 89452 h 1361700"/>
                  <a:gd name="connsiteX14" fmla="*/ 878648 w 2995766"/>
                  <a:gd name="connsiteY14" fmla="*/ 109331 h 1361700"/>
                  <a:gd name="connsiteX15" fmla="*/ 938283 w 2995766"/>
                  <a:gd name="connsiteY15" fmla="*/ 149087 h 1361700"/>
                  <a:gd name="connsiteX16" fmla="*/ 997918 w 2995766"/>
                  <a:gd name="connsiteY16" fmla="*/ 168965 h 1361700"/>
                  <a:gd name="connsiteX17" fmla="*/ 1216579 w 2995766"/>
                  <a:gd name="connsiteY17" fmla="*/ 149087 h 1361700"/>
                  <a:gd name="connsiteX18" fmla="*/ 1335848 w 2995766"/>
                  <a:gd name="connsiteY18" fmla="*/ 119270 h 1361700"/>
                  <a:gd name="connsiteX19" fmla="*/ 1564448 w 2995766"/>
                  <a:gd name="connsiteY19" fmla="*/ 99391 h 1361700"/>
                  <a:gd name="connsiteX20" fmla="*/ 2250248 w 2995766"/>
                  <a:gd name="connsiteY20" fmla="*/ 99391 h 1361700"/>
                  <a:gd name="connsiteX21" fmla="*/ 2329762 w 2995766"/>
                  <a:gd name="connsiteY21" fmla="*/ 119270 h 1361700"/>
                  <a:gd name="connsiteX22" fmla="*/ 2369518 w 2995766"/>
                  <a:gd name="connsiteY22" fmla="*/ 149087 h 1361700"/>
                  <a:gd name="connsiteX23" fmla="*/ 2429153 w 2995766"/>
                  <a:gd name="connsiteY23" fmla="*/ 178904 h 1361700"/>
                  <a:gd name="connsiteX24" fmla="*/ 2458970 w 2995766"/>
                  <a:gd name="connsiteY24" fmla="*/ 208722 h 1361700"/>
                  <a:gd name="connsiteX25" fmla="*/ 2488788 w 2995766"/>
                  <a:gd name="connsiteY25" fmla="*/ 218661 h 1361700"/>
                  <a:gd name="connsiteX26" fmla="*/ 2627935 w 2995766"/>
                  <a:gd name="connsiteY26" fmla="*/ 238539 h 1361700"/>
                  <a:gd name="connsiteX27" fmla="*/ 2687570 w 2995766"/>
                  <a:gd name="connsiteY27" fmla="*/ 248478 h 1361700"/>
                  <a:gd name="connsiteX28" fmla="*/ 2747205 w 2995766"/>
                  <a:gd name="connsiteY28" fmla="*/ 268357 h 1361700"/>
                  <a:gd name="connsiteX29" fmla="*/ 2777022 w 2995766"/>
                  <a:gd name="connsiteY29" fmla="*/ 278296 h 1361700"/>
                  <a:gd name="connsiteX30" fmla="*/ 2866475 w 2995766"/>
                  <a:gd name="connsiteY30" fmla="*/ 298174 h 1361700"/>
                  <a:gd name="connsiteX31" fmla="*/ 2886353 w 2995766"/>
                  <a:gd name="connsiteY31" fmla="*/ 327991 h 1361700"/>
                  <a:gd name="connsiteX32" fmla="*/ 2906231 w 2995766"/>
                  <a:gd name="connsiteY32" fmla="*/ 347870 h 1361700"/>
                  <a:gd name="connsiteX33" fmla="*/ 2936048 w 2995766"/>
                  <a:gd name="connsiteY33" fmla="*/ 437322 h 1361700"/>
                  <a:gd name="connsiteX34" fmla="*/ 2945988 w 2995766"/>
                  <a:gd name="connsiteY34" fmla="*/ 467139 h 1361700"/>
                  <a:gd name="connsiteX35" fmla="*/ 2985744 w 2995766"/>
                  <a:gd name="connsiteY35" fmla="*/ 526774 h 1361700"/>
                  <a:gd name="connsiteX36" fmla="*/ 2995683 w 2995766"/>
                  <a:gd name="connsiteY36" fmla="*/ 586409 h 1361700"/>
                  <a:gd name="connsiteX37" fmla="*/ 2955927 w 2995766"/>
                  <a:gd name="connsiteY37" fmla="*/ 775252 h 1361700"/>
                  <a:gd name="connsiteX38" fmla="*/ 2945988 w 2995766"/>
                  <a:gd name="connsiteY38" fmla="*/ 805070 h 1361700"/>
                  <a:gd name="connsiteX39" fmla="*/ 2896292 w 2995766"/>
                  <a:gd name="connsiteY39" fmla="*/ 864704 h 1361700"/>
                  <a:gd name="connsiteX40" fmla="*/ 2876414 w 2995766"/>
                  <a:gd name="connsiteY40" fmla="*/ 894522 h 1361700"/>
                  <a:gd name="connsiteX41" fmla="*/ 2777022 w 2995766"/>
                  <a:gd name="connsiteY41" fmla="*/ 983974 h 1361700"/>
                  <a:gd name="connsiteX42" fmla="*/ 2737266 w 2995766"/>
                  <a:gd name="connsiteY42" fmla="*/ 993913 h 1361700"/>
                  <a:gd name="connsiteX43" fmla="*/ 2667692 w 2995766"/>
                  <a:gd name="connsiteY43" fmla="*/ 1033670 h 1361700"/>
                  <a:gd name="connsiteX44" fmla="*/ 2627935 w 2995766"/>
                  <a:gd name="connsiteY44" fmla="*/ 1043609 h 1361700"/>
                  <a:gd name="connsiteX45" fmla="*/ 2598118 w 2995766"/>
                  <a:gd name="connsiteY45" fmla="*/ 1063487 h 1361700"/>
                  <a:gd name="connsiteX46" fmla="*/ 2568301 w 2995766"/>
                  <a:gd name="connsiteY46" fmla="*/ 1093304 h 1361700"/>
                  <a:gd name="connsiteX47" fmla="*/ 2488788 w 2995766"/>
                  <a:gd name="connsiteY47" fmla="*/ 1133061 h 1361700"/>
                  <a:gd name="connsiteX48" fmla="*/ 2409275 w 2995766"/>
                  <a:gd name="connsiteY48" fmla="*/ 1192696 h 1361700"/>
                  <a:gd name="connsiteX49" fmla="*/ 2389396 w 2995766"/>
                  <a:gd name="connsiteY49" fmla="*/ 1212574 h 1361700"/>
                  <a:gd name="connsiteX50" fmla="*/ 2280066 w 2995766"/>
                  <a:gd name="connsiteY50" fmla="*/ 1272209 h 1361700"/>
                  <a:gd name="connsiteX51" fmla="*/ 2230370 w 2995766"/>
                  <a:gd name="connsiteY51" fmla="*/ 1282148 h 1361700"/>
                  <a:gd name="connsiteX52" fmla="*/ 2130979 w 2995766"/>
                  <a:gd name="connsiteY52" fmla="*/ 1311965 h 1361700"/>
                  <a:gd name="connsiteX53" fmla="*/ 2061405 w 2995766"/>
                  <a:gd name="connsiteY53" fmla="*/ 1331844 h 1361700"/>
                  <a:gd name="connsiteX54" fmla="*/ 1991831 w 2995766"/>
                  <a:gd name="connsiteY54" fmla="*/ 1341783 h 1361700"/>
                  <a:gd name="connsiteX55" fmla="*/ 1962014 w 2995766"/>
                  <a:gd name="connsiteY55" fmla="*/ 1351722 h 1361700"/>
                  <a:gd name="connsiteX56" fmla="*/ 1733414 w 2995766"/>
                  <a:gd name="connsiteY56" fmla="*/ 1351722 h 1361700"/>
                  <a:gd name="connsiteX57" fmla="*/ 1634022 w 2995766"/>
                  <a:gd name="connsiteY57" fmla="*/ 1331844 h 1361700"/>
                  <a:gd name="connsiteX58" fmla="*/ 1594266 w 2995766"/>
                  <a:gd name="connsiteY58" fmla="*/ 1321904 h 1361700"/>
                  <a:gd name="connsiteX59" fmla="*/ 1524692 w 2995766"/>
                  <a:gd name="connsiteY59" fmla="*/ 1302026 h 1361700"/>
                  <a:gd name="connsiteX60" fmla="*/ 1405422 w 2995766"/>
                  <a:gd name="connsiteY60" fmla="*/ 1292087 h 1361700"/>
                  <a:gd name="connsiteX61" fmla="*/ 1266275 w 2995766"/>
                  <a:gd name="connsiteY61" fmla="*/ 1272209 h 1361700"/>
                  <a:gd name="connsiteX62" fmla="*/ 1236457 w 2995766"/>
                  <a:gd name="connsiteY62" fmla="*/ 1262270 h 1361700"/>
                  <a:gd name="connsiteX63" fmla="*/ 1176822 w 2995766"/>
                  <a:gd name="connsiteY63" fmla="*/ 1252331 h 1361700"/>
                  <a:gd name="connsiteX64" fmla="*/ 1147005 w 2995766"/>
                  <a:gd name="connsiteY64" fmla="*/ 1242391 h 1361700"/>
                  <a:gd name="connsiteX65" fmla="*/ 1117188 w 2995766"/>
                  <a:gd name="connsiteY65" fmla="*/ 1222513 h 1361700"/>
                  <a:gd name="connsiteX66" fmla="*/ 1077431 w 2995766"/>
                  <a:gd name="connsiteY66" fmla="*/ 1212574 h 1361700"/>
                  <a:gd name="connsiteX67" fmla="*/ 1047614 w 2995766"/>
                  <a:gd name="connsiteY67" fmla="*/ 1182757 h 1361700"/>
                  <a:gd name="connsiteX68" fmla="*/ 1017796 w 2995766"/>
                  <a:gd name="connsiteY68" fmla="*/ 1162878 h 1361700"/>
                  <a:gd name="connsiteX69" fmla="*/ 997918 w 2995766"/>
                  <a:gd name="connsiteY69" fmla="*/ 1133061 h 1361700"/>
                  <a:gd name="connsiteX70" fmla="*/ 948222 w 2995766"/>
                  <a:gd name="connsiteY70" fmla="*/ 1073426 h 1361700"/>
                  <a:gd name="connsiteX71" fmla="*/ 928344 w 2995766"/>
                  <a:gd name="connsiteY71" fmla="*/ 1013791 h 1361700"/>
                  <a:gd name="connsiteX72" fmla="*/ 918405 w 2995766"/>
                  <a:gd name="connsiteY72" fmla="*/ 983974 h 1361700"/>
                  <a:gd name="connsiteX73" fmla="*/ 948222 w 2995766"/>
                  <a:gd name="connsiteY73" fmla="*/ 924339 h 1361700"/>
                  <a:gd name="connsiteX74" fmla="*/ 978040 w 2995766"/>
                  <a:gd name="connsiteY74" fmla="*/ 834887 h 1361700"/>
                  <a:gd name="connsiteX75" fmla="*/ 987979 w 2995766"/>
                  <a:gd name="connsiteY75" fmla="*/ 805070 h 1361700"/>
                  <a:gd name="connsiteX76" fmla="*/ 997918 w 2995766"/>
                  <a:gd name="connsiteY76" fmla="*/ 775252 h 1361700"/>
                  <a:gd name="connsiteX77" fmla="*/ 987979 w 2995766"/>
                  <a:gd name="connsiteY77" fmla="*/ 725557 h 1361700"/>
                  <a:gd name="connsiteX78" fmla="*/ 968101 w 2995766"/>
                  <a:gd name="connsiteY78" fmla="*/ 705678 h 1361700"/>
                  <a:gd name="connsiteX79" fmla="*/ 938283 w 2995766"/>
                  <a:gd name="connsiteY79" fmla="*/ 665922 h 1361700"/>
                  <a:gd name="connsiteX80" fmla="*/ 928344 w 2995766"/>
                  <a:gd name="connsiteY80" fmla="*/ 636104 h 1361700"/>
                  <a:gd name="connsiteX81" fmla="*/ 868709 w 2995766"/>
                  <a:gd name="connsiteY81" fmla="*/ 616226 h 1361700"/>
                  <a:gd name="connsiteX82" fmla="*/ 838892 w 2995766"/>
                  <a:gd name="connsiteY82" fmla="*/ 596348 h 1361700"/>
                  <a:gd name="connsiteX83" fmla="*/ 719622 w 2995766"/>
                  <a:gd name="connsiteY83" fmla="*/ 576470 h 1361700"/>
                  <a:gd name="connsiteX84" fmla="*/ 441327 w 2995766"/>
                  <a:gd name="connsiteY84" fmla="*/ 586409 h 1361700"/>
                  <a:gd name="connsiteX85" fmla="*/ 391631 w 2995766"/>
                  <a:gd name="connsiteY85" fmla="*/ 596348 h 1361700"/>
                  <a:gd name="connsiteX86" fmla="*/ 212727 w 2995766"/>
                  <a:gd name="connsiteY86" fmla="*/ 586409 h 1361700"/>
                  <a:gd name="connsiteX87" fmla="*/ 93457 w 2995766"/>
                  <a:gd name="connsiteY87" fmla="*/ 566531 h 1361700"/>
                  <a:gd name="connsiteX88" fmla="*/ 63640 w 2995766"/>
                  <a:gd name="connsiteY88" fmla="*/ 556591 h 1361700"/>
                  <a:gd name="connsiteX89" fmla="*/ 33822 w 2995766"/>
                  <a:gd name="connsiteY89" fmla="*/ 536713 h 1361700"/>
                  <a:gd name="connsiteX90" fmla="*/ 23883 w 2995766"/>
                  <a:gd name="connsiteY90" fmla="*/ 506896 h 1361700"/>
                  <a:gd name="connsiteX91" fmla="*/ 13944 w 2995766"/>
                  <a:gd name="connsiteY91" fmla="*/ 437322 h 1361700"/>
                  <a:gd name="connsiteX92" fmla="*/ 4005 w 2995766"/>
                  <a:gd name="connsiteY92" fmla="*/ 387626 h 1361700"/>
                  <a:gd name="connsiteX93" fmla="*/ 4005 w 2995766"/>
                  <a:gd name="connsiteY93" fmla="*/ 178904 h 1361700"/>
                  <a:gd name="connsiteX94" fmla="*/ 43762 w 2995766"/>
                  <a:gd name="connsiteY94" fmla="*/ 159026 h 1361700"/>
                  <a:gd name="connsiteX0" fmla="*/ 4005 w 2995766"/>
                  <a:gd name="connsiteY0" fmla="*/ 268357 h 1361700"/>
                  <a:gd name="connsiteX1" fmla="*/ 53701 w 2995766"/>
                  <a:gd name="connsiteY1" fmla="*/ 228600 h 1361700"/>
                  <a:gd name="connsiteX2" fmla="*/ 103396 w 2995766"/>
                  <a:gd name="connsiteY2" fmla="*/ 198783 h 1361700"/>
                  <a:gd name="connsiteX3" fmla="*/ 123275 w 2995766"/>
                  <a:gd name="connsiteY3" fmla="*/ 178904 h 1361700"/>
                  <a:gd name="connsiteX4" fmla="*/ 262422 w 2995766"/>
                  <a:gd name="connsiteY4" fmla="*/ 99391 h 1361700"/>
                  <a:gd name="connsiteX5" fmla="*/ 282301 w 2995766"/>
                  <a:gd name="connsiteY5" fmla="*/ 69574 h 1361700"/>
                  <a:gd name="connsiteX6" fmla="*/ 322057 w 2995766"/>
                  <a:gd name="connsiteY6" fmla="*/ 59635 h 1361700"/>
                  <a:gd name="connsiteX7" fmla="*/ 351875 w 2995766"/>
                  <a:gd name="connsiteY7" fmla="*/ 49696 h 1361700"/>
                  <a:gd name="connsiteX8" fmla="*/ 441327 w 2995766"/>
                  <a:gd name="connsiteY8" fmla="*/ 0 h 1361700"/>
                  <a:gd name="connsiteX9" fmla="*/ 650048 w 2995766"/>
                  <a:gd name="connsiteY9" fmla="*/ 9939 h 1361700"/>
                  <a:gd name="connsiteX10" fmla="*/ 709683 w 2995766"/>
                  <a:gd name="connsiteY10" fmla="*/ 29817 h 1361700"/>
                  <a:gd name="connsiteX11" fmla="*/ 739501 w 2995766"/>
                  <a:gd name="connsiteY11" fmla="*/ 39757 h 1361700"/>
                  <a:gd name="connsiteX12" fmla="*/ 799135 w 2995766"/>
                  <a:gd name="connsiteY12" fmla="*/ 69574 h 1361700"/>
                  <a:gd name="connsiteX13" fmla="*/ 819014 w 2995766"/>
                  <a:gd name="connsiteY13" fmla="*/ 89452 h 1361700"/>
                  <a:gd name="connsiteX14" fmla="*/ 878648 w 2995766"/>
                  <a:gd name="connsiteY14" fmla="*/ 109331 h 1361700"/>
                  <a:gd name="connsiteX15" fmla="*/ 938283 w 2995766"/>
                  <a:gd name="connsiteY15" fmla="*/ 149087 h 1361700"/>
                  <a:gd name="connsiteX16" fmla="*/ 997918 w 2995766"/>
                  <a:gd name="connsiteY16" fmla="*/ 168965 h 1361700"/>
                  <a:gd name="connsiteX17" fmla="*/ 1216579 w 2995766"/>
                  <a:gd name="connsiteY17" fmla="*/ 149087 h 1361700"/>
                  <a:gd name="connsiteX18" fmla="*/ 1335848 w 2995766"/>
                  <a:gd name="connsiteY18" fmla="*/ 119270 h 1361700"/>
                  <a:gd name="connsiteX19" fmla="*/ 1564448 w 2995766"/>
                  <a:gd name="connsiteY19" fmla="*/ 99391 h 1361700"/>
                  <a:gd name="connsiteX20" fmla="*/ 2250248 w 2995766"/>
                  <a:gd name="connsiteY20" fmla="*/ 99391 h 1361700"/>
                  <a:gd name="connsiteX21" fmla="*/ 2329762 w 2995766"/>
                  <a:gd name="connsiteY21" fmla="*/ 119270 h 1361700"/>
                  <a:gd name="connsiteX22" fmla="*/ 2369518 w 2995766"/>
                  <a:gd name="connsiteY22" fmla="*/ 149087 h 1361700"/>
                  <a:gd name="connsiteX23" fmla="*/ 2429153 w 2995766"/>
                  <a:gd name="connsiteY23" fmla="*/ 178904 h 1361700"/>
                  <a:gd name="connsiteX24" fmla="*/ 2458970 w 2995766"/>
                  <a:gd name="connsiteY24" fmla="*/ 208722 h 1361700"/>
                  <a:gd name="connsiteX25" fmla="*/ 2488788 w 2995766"/>
                  <a:gd name="connsiteY25" fmla="*/ 218661 h 1361700"/>
                  <a:gd name="connsiteX26" fmla="*/ 2627935 w 2995766"/>
                  <a:gd name="connsiteY26" fmla="*/ 238539 h 1361700"/>
                  <a:gd name="connsiteX27" fmla="*/ 2687570 w 2995766"/>
                  <a:gd name="connsiteY27" fmla="*/ 248478 h 1361700"/>
                  <a:gd name="connsiteX28" fmla="*/ 2747205 w 2995766"/>
                  <a:gd name="connsiteY28" fmla="*/ 268357 h 1361700"/>
                  <a:gd name="connsiteX29" fmla="*/ 2777022 w 2995766"/>
                  <a:gd name="connsiteY29" fmla="*/ 278296 h 1361700"/>
                  <a:gd name="connsiteX30" fmla="*/ 2866475 w 2995766"/>
                  <a:gd name="connsiteY30" fmla="*/ 298174 h 1361700"/>
                  <a:gd name="connsiteX31" fmla="*/ 2886353 w 2995766"/>
                  <a:gd name="connsiteY31" fmla="*/ 327991 h 1361700"/>
                  <a:gd name="connsiteX32" fmla="*/ 2906231 w 2995766"/>
                  <a:gd name="connsiteY32" fmla="*/ 347870 h 1361700"/>
                  <a:gd name="connsiteX33" fmla="*/ 2936048 w 2995766"/>
                  <a:gd name="connsiteY33" fmla="*/ 437322 h 1361700"/>
                  <a:gd name="connsiteX34" fmla="*/ 2945988 w 2995766"/>
                  <a:gd name="connsiteY34" fmla="*/ 467139 h 1361700"/>
                  <a:gd name="connsiteX35" fmla="*/ 2985744 w 2995766"/>
                  <a:gd name="connsiteY35" fmla="*/ 526774 h 1361700"/>
                  <a:gd name="connsiteX36" fmla="*/ 2995683 w 2995766"/>
                  <a:gd name="connsiteY36" fmla="*/ 586409 h 1361700"/>
                  <a:gd name="connsiteX37" fmla="*/ 2955927 w 2995766"/>
                  <a:gd name="connsiteY37" fmla="*/ 775252 h 1361700"/>
                  <a:gd name="connsiteX38" fmla="*/ 2945988 w 2995766"/>
                  <a:gd name="connsiteY38" fmla="*/ 805070 h 1361700"/>
                  <a:gd name="connsiteX39" fmla="*/ 2896292 w 2995766"/>
                  <a:gd name="connsiteY39" fmla="*/ 864704 h 1361700"/>
                  <a:gd name="connsiteX40" fmla="*/ 2876414 w 2995766"/>
                  <a:gd name="connsiteY40" fmla="*/ 894522 h 1361700"/>
                  <a:gd name="connsiteX41" fmla="*/ 2777022 w 2995766"/>
                  <a:gd name="connsiteY41" fmla="*/ 983974 h 1361700"/>
                  <a:gd name="connsiteX42" fmla="*/ 2737266 w 2995766"/>
                  <a:gd name="connsiteY42" fmla="*/ 993913 h 1361700"/>
                  <a:gd name="connsiteX43" fmla="*/ 2667692 w 2995766"/>
                  <a:gd name="connsiteY43" fmla="*/ 1033670 h 1361700"/>
                  <a:gd name="connsiteX44" fmla="*/ 2627935 w 2995766"/>
                  <a:gd name="connsiteY44" fmla="*/ 1043609 h 1361700"/>
                  <a:gd name="connsiteX45" fmla="*/ 2598118 w 2995766"/>
                  <a:gd name="connsiteY45" fmla="*/ 1063487 h 1361700"/>
                  <a:gd name="connsiteX46" fmla="*/ 2568301 w 2995766"/>
                  <a:gd name="connsiteY46" fmla="*/ 1093304 h 1361700"/>
                  <a:gd name="connsiteX47" fmla="*/ 2488788 w 2995766"/>
                  <a:gd name="connsiteY47" fmla="*/ 1133061 h 1361700"/>
                  <a:gd name="connsiteX48" fmla="*/ 2409275 w 2995766"/>
                  <a:gd name="connsiteY48" fmla="*/ 1192696 h 1361700"/>
                  <a:gd name="connsiteX49" fmla="*/ 2389396 w 2995766"/>
                  <a:gd name="connsiteY49" fmla="*/ 1212574 h 1361700"/>
                  <a:gd name="connsiteX50" fmla="*/ 2280066 w 2995766"/>
                  <a:gd name="connsiteY50" fmla="*/ 1272209 h 1361700"/>
                  <a:gd name="connsiteX51" fmla="*/ 2230370 w 2995766"/>
                  <a:gd name="connsiteY51" fmla="*/ 1282148 h 1361700"/>
                  <a:gd name="connsiteX52" fmla="*/ 2130979 w 2995766"/>
                  <a:gd name="connsiteY52" fmla="*/ 1311965 h 1361700"/>
                  <a:gd name="connsiteX53" fmla="*/ 2061405 w 2995766"/>
                  <a:gd name="connsiteY53" fmla="*/ 1331844 h 1361700"/>
                  <a:gd name="connsiteX54" fmla="*/ 1991831 w 2995766"/>
                  <a:gd name="connsiteY54" fmla="*/ 1341783 h 1361700"/>
                  <a:gd name="connsiteX55" fmla="*/ 1962014 w 2995766"/>
                  <a:gd name="connsiteY55" fmla="*/ 1351722 h 1361700"/>
                  <a:gd name="connsiteX56" fmla="*/ 1733414 w 2995766"/>
                  <a:gd name="connsiteY56" fmla="*/ 1351722 h 1361700"/>
                  <a:gd name="connsiteX57" fmla="*/ 1634022 w 2995766"/>
                  <a:gd name="connsiteY57" fmla="*/ 1331844 h 1361700"/>
                  <a:gd name="connsiteX58" fmla="*/ 1594266 w 2995766"/>
                  <a:gd name="connsiteY58" fmla="*/ 1321904 h 1361700"/>
                  <a:gd name="connsiteX59" fmla="*/ 1524692 w 2995766"/>
                  <a:gd name="connsiteY59" fmla="*/ 1302026 h 1361700"/>
                  <a:gd name="connsiteX60" fmla="*/ 1405422 w 2995766"/>
                  <a:gd name="connsiteY60" fmla="*/ 1292087 h 1361700"/>
                  <a:gd name="connsiteX61" fmla="*/ 1266275 w 2995766"/>
                  <a:gd name="connsiteY61" fmla="*/ 1272209 h 1361700"/>
                  <a:gd name="connsiteX62" fmla="*/ 1236457 w 2995766"/>
                  <a:gd name="connsiteY62" fmla="*/ 1262270 h 1361700"/>
                  <a:gd name="connsiteX63" fmla="*/ 1176822 w 2995766"/>
                  <a:gd name="connsiteY63" fmla="*/ 1252331 h 1361700"/>
                  <a:gd name="connsiteX64" fmla="*/ 1147005 w 2995766"/>
                  <a:gd name="connsiteY64" fmla="*/ 1242391 h 1361700"/>
                  <a:gd name="connsiteX65" fmla="*/ 1117188 w 2995766"/>
                  <a:gd name="connsiteY65" fmla="*/ 1222513 h 1361700"/>
                  <a:gd name="connsiteX66" fmla="*/ 1077431 w 2995766"/>
                  <a:gd name="connsiteY66" fmla="*/ 1212574 h 1361700"/>
                  <a:gd name="connsiteX67" fmla="*/ 1047614 w 2995766"/>
                  <a:gd name="connsiteY67" fmla="*/ 1182757 h 1361700"/>
                  <a:gd name="connsiteX68" fmla="*/ 1017796 w 2995766"/>
                  <a:gd name="connsiteY68" fmla="*/ 1162878 h 1361700"/>
                  <a:gd name="connsiteX69" fmla="*/ 997918 w 2995766"/>
                  <a:gd name="connsiteY69" fmla="*/ 1133061 h 1361700"/>
                  <a:gd name="connsiteX70" fmla="*/ 948222 w 2995766"/>
                  <a:gd name="connsiteY70" fmla="*/ 1073426 h 1361700"/>
                  <a:gd name="connsiteX71" fmla="*/ 928344 w 2995766"/>
                  <a:gd name="connsiteY71" fmla="*/ 1013791 h 1361700"/>
                  <a:gd name="connsiteX72" fmla="*/ 918405 w 2995766"/>
                  <a:gd name="connsiteY72" fmla="*/ 983974 h 1361700"/>
                  <a:gd name="connsiteX73" fmla="*/ 948222 w 2995766"/>
                  <a:gd name="connsiteY73" fmla="*/ 924339 h 1361700"/>
                  <a:gd name="connsiteX74" fmla="*/ 978040 w 2995766"/>
                  <a:gd name="connsiteY74" fmla="*/ 834887 h 1361700"/>
                  <a:gd name="connsiteX75" fmla="*/ 987979 w 2995766"/>
                  <a:gd name="connsiteY75" fmla="*/ 805070 h 1361700"/>
                  <a:gd name="connsiteX76" fmla="*/ 997918 w 2995766"/>
                  <a:gd name="connsiteY76" fmla="*/ 775252 h 1361700"/>
                  <a:gd name="connsiteX77" fmla="*/ 987979 w 2995766"/>
                  <a:gd name="connsiteY77" fmla="*/ 725557 h 1361700"/>
                  <a:gd name="connsiteX78" fmla="*/ 968101 w 2995766"/>
                  <a:gd name="connsiteY78" fmla="*/ 705678 h 1361700"/>
                  <a:gd name="connsiteX79" fmla="*/ 938283 w 2995766"/>
                  <a:gd name="connsiteY79" fmla="*/ 665922 h 1361700"/>
                  <a:gd name="connsiteX80" fmla="*/ 928344 w 2995766"/>
                  <a:gd name="connsiteY80" fmla="*/ 636104 h 1361700"/>
                  <a:gd name="connsiteX81" fmla="*/ 868709 w 2995766"/>
                  <a:gd name="connsiteY81" fmla="*/ 616226 h 1361700"/>
                  <a:gd name="connsiteX82" fmla="*/ 838892 w 2995766"/>
                  <a:gd name="connsiteY82" fmla="*/ 596348 h 1361700"/>
                  <a:gd name="connsiteX83" fmla="*/ 719622 w 2995766"/>
                  <a:gd name="connsiteY83" fmla="*/ 576470 h 1361700"/>
                  <a:gd name="connsiteX84" fmla="*/ 441327 w 2995766"/>
                  <a:gd name="connsiteY84" fmla="*/ 586409 h 1361700"/>
                  <a:gd name="connsiteX85" fmla="*/ 391631 w 2995766"/>
                  <a:gd name="connsiteY85" fmla="*/ 596348 h 1361700"/>
                  <a:gd name="connsiteX86" fmla="*/ 212727 w 2995766"/>
                  <a:gd name="connsiteY86" fmla="*/ 586409 h 1361700"/>
                  <a:gd name="connsiteX87" fmla="*/ 93457 w 2995766"/>
                  <a:gd name="connsiteY87" fmla="*/ 566531 h 1361700"/>
                  <a:gd name="connsiteX88" fmla="*/ 63640 w 2995766"/>
                  <a:gd name="connsiteY88" fmla="*/ 556591 h 1361700"/>
                  <a:gd name="connsiteX89" fmla="*/ 33822 w 2995766"/>
                  <a:gd name="connsiteY89" fmla="*/ 536713 h 1361700"/>
                  <a:gd name="connsiteX90" fmla="*/ 23883 w 2995766"/>
                  <a:gd name="connsiteY90" fmla="*/ 506896 h 1361700"/>
                  <a:gd name="connsiteX91" fmla="*/ 13944 w 2995766"/>
                  <a:gd name="connsiteY91" fmla="*/ 437322 h 1361700"/>
                  <a:gd name="connsiteX92" fmla="*/ 4005 w 2995766"/>
                  <a:gd name="connsiteY92" fmla="*/ 387626 h 1361700"/>
                  <a:gd name="connsiteX93" fmla="*/ 4005 w 2995766"/>
                  <a:gd name="connsiteY93" fmla="*/ 178904 h 1361700"/>
                  <a:gd name="connsiteX0" fmla="*/ 0 w 2991761"/>
                  <a:gd name="connsiteY0" fmla="*/ 268357 h 1361700"/>
                  <a:gd name="connsiteX1" fmla="*/ 49696 w 2991761"/>
                  <a:gd name="connsiteY1" fmla="*/ 228600 h 1361700"/>
                  <a:gd name="connsiteX2" fmla="*/ 99391 w 2991761"/>
                  <a:gd name="connsiteY2" fmla="*/ 198783 h 1361700"/>
                  <a:gd name="connsiteX3" fmla="*/ 119270 w 2991761"/>
                  <a:gd name="connsiteY3" fmla="*/ 178904 h 1361700"/>
                  <a:gd name="connsiteX4" fmla="*/ 258417 w 2991761"/>
                  <a:gd name="connsiteY4" fmla="*/ 99391 h 1361700"/>
                  <a:gd name="connsiteX5" fmla="*/ 278296 w 2991761"/>
                  <a:gd name="connsiteY5" fmla="*/ 69574 h 1361700"/>
                  <a:gd name="connsiteX6" fmla="*/ 318052 w 2991761"/>
                  <a:gd name="connsiteY6" fmla="*/ 59635 h 1361700"/>
                  <a:gd name="connsiteX7" fmla="*/ 347870 w 2991761"/>
                  <a:gd name="connsiteY7" fmla="*/ 49696 h 1361700"/>
                  <a:gd name="connsiteX8" fmla="*/ 437322 w 2991761"/>
                  <a:gd name="connsiteY8" fmla="*/ 0 h 1361700"/>
                  <a:gd name="connsiteX9" fmla="*/ 646043 w 2991761"/>
                  <a:gd name="connsiteY9" fmla="*/ 9939 h 1361700"/>
                  <a:gd name="connsiteX10" fmla="*/ 705678 w 2991761"/>
                  <a:gd name="connsiteY10" fmla="*/ 29817 h 1361700"/>
                  <a:gd name="connsiteX11" fmla="*/ 735496 w 2991761"/>
                  <a:gd name="connsiteY11" fmla="*/ 39757 h 1361700"/>
                  <a:gd name="connsiteX12" fmla="*/ 795130 w 2991761"/>
                  <a:gd name="connsiteY12" fmla="*/ 69574 h 1361700"/>
                  <a:gd name="connsiteX13" fmla="*/ 815009 w 2991761"/>
                  <a:gd name="connsiteY13" fmla="*/ 89452 h 1361700"/>
                  <a:gd name="connsiteX14" fmla="*/ 874643 w 2991761"/>
                  <a:gd name="connsiteY14" fmla="*/ 109331 h 1361700"/>
                  <a:gd name="connsiteX15" fmla="*/ 934278 w 2991761"/>
                  <a:gd name="connsiteY15" fmla="*/ 149087 h 1361700"/>
                  <a:gd name="connsiteX16" fmla="*/ 993913 w 2991761"/>
                  <a:gd name="connsiteY16" fmla="*/ 168965 h 1361700"/>
                  <a:gd name="connsiteX17" fmla="*/ 1212574 w 2991761"/>
                  <a:gd name="connsiteY17" fmla="*/ 149087 h 1361700"/>
                  <a:gd name="connsiteX18" fmla="*/ 1331843 w 2991761"/>
                  <a:gd name="connsiteY18" fmla="*/ 119270 h 1361700"/>
                  <a:gd name="connsiteX19" fmla="*/ 1560443 w 2991761"/>
                  <a:gd name="connsiteY19" fmla="*/ 99391 h 1361700"/>
                  <a:gd name="connsiteX20" fmla="*/ 2246243 w 2991761"/>
                  <a:gd name="connsiteY20" fmla="*/ 99391 h 1361700"/>
                  <a:gd name="connsiteX21" fmla="*/ 2325757 w 2991761"/>
                  <a:gd name="connsiteY21" fmla="*/ 119270 h 1361700"/>
                  <a:gd name="connsiteX22" fmla="*/ 2365513 w 2991761"/>
                  <a:gd name="connsiteY22" fmla="*/ 149087 h 1361700"/>
                  <a:gd name="connsiteX23" fmla="*/ 2425148 w 2991761"/>
                  <a:gd name="connsiteY23" fmla="*/ 178904 h 1361700"/>
                  <a:gd name="connsiteX24" fmla="*/ 2454965 w 2991761"/>
                  <a:gd name="connsiteY24" fmla="*/ 208722 h 1361700"/>
                  <a:gd name="connsiteX25" fmla="*/ 2484783 w 2991761"/>
                  <a:gd name="connsiteY25" fmla="*/ 218661 h 1361700"/>
                  <a:gd name="connsiteX26" fmla="*/ 2623930 w 2991761"/>
                  <a:gd name="connsiteY26" fmla="*/ 238539 h 1361700"/>
                  <a:gd name="connsiteX27" fmla="*/ 2683565 w 2991761"/>
                  <a:gd name="connsiteY27" fmla="*/ 248478 h 1361700"/>
                  <a:gd name="connsiteX28" fmla="*/ 2743200 w 2991761"/>
                  <a:gd name="connsiteY28" fmla="*/ 268357 h 1361700"/>
                  <a:gd name="connsiteX29" fmla="*/ 2773017 w 2991761"/>
                  <a:gd name="connsiteY29" fmla="*/ 278296 h 1361700"/>
                  <a:gd name="connsiteX30" fmla="*/ 2862470 w 2991761"/>
                  <a:gd name="connsiteY30" fmla="*/ 298174 h 1361700"/>
                  <a:gd name="connsiteX31" fmla="*/ 2882348 w 2991761"/>
                  <a:gd name="connsiteY31" fmla="*/ 327991 h 1361700"/>
                  <a:gd name="connsiteX32" fmla="*/ 2902226 w 2991761"/>
                  <a:gd name="connsiteY32" fmla="*/ 347870 h 1361700"/>
                  <a:gd name="connsiteX33" fmla="*/ 2932043 w 2991761"/>
                  <a:gd name="connsiteY33" fmla="*/ 437322 h 1361700"/>
                  <a:gd name="connsiteX34" fmla="*/ 2941983 w 2991761"/>
                  <a:gd name="connsiteY34" fmla="*/ 467139 h 1361700"/>
                  <a:gd name="connsiteX35" fmla="*/ 2981739 w 2991761"/>
                  <a:gd name="connsiteY35" fmla="*/ 526774 h 1361700"/>
                  <a:gd name="connsiteX36" fmla="*/ 2991678 w 2991761"/>
                  <a:gd name="connsiteY36" fmla="*/ 586409 h 1361700"/>
                  <a:gd name="connsiteX37" fmla="*/ 2951922 w 2991761"/>
                  <a:gd name="connsiteY37" fmla="*/ 775252 h 1361700"/>
                  <a:gd name="connsiteX38" fmla="*/ 2941983 w 2991761"/>
                  <a:gd name="connsiteY38" fmla="*/ 805070 h 1361700"/>
                  <a:gd name="connsiteX39" fmla="*/ 2892287 w 2991761"/>
                  <a:gd name="connsiteY39" fmla="*/ 864704 h 1361700"/>
                  <a:gd name="connsiteX40" fmla="*/ 2872409 w 2991761"/>
                  <a:gd name="connsiteY40" fmla="*/ 894522 h 1361700"/>
                  <a:gd name="connsiteX41" fmla="*/ 2773017 w 2991761"/>
                  <a:gd name="connsiteY41" fmla="*/ 983974 h 1361700"/>
                  <a:gd name="connsiteX42" fmla="*/ 2733261 w 2991761"/>
                  <a:gd name="connsiteY42" fmla="*/ 993913 h 1361700"/>
                  <a:gd name="connsiteX43" fmla="*/ 2663687 w 2991761"/>
                  <a:gd name="connsiteY43" fmla="*/ 1033670 h 1361700"/>
                  <a:gd name="connsiteX44" fmla="*/ 2623930 w 2991761"/>
                  <a:gd name="connsiteY44" fmla="*/ 1043609 h 1361700"/>
                  <a:gd name="connsiteX45" fmla="*/ 2594113 w 2991761"/>
                  <a:gd name="connsiteY45" fmla="*/ 1063487 h 1361700"/>
                  <a:gd name="connsiteX46" fmla="*/ 2564296 w 2991761"/>
                  <a:gd name="connsiteY46" fmla="*/ 1093304 h 1361700"/>
                  <a:gd name="connsiteX47" fmla="*/ 2484783 w 2991761"/>
                  <a:gd name="connsiteY47" fmla="*/ 1133061 h 1361700"/>
                  <a:gd name="connsiteX48" fmla="*/ 2405270 w 2991761"/>
                  <a:gd name="connsiteY48" fmla="*/ 1192696 h 1361700"/>
                  <a:gd name="connsiteX49" fmla="*/ 2385391 w 2991761"/>
                  <a:gd name="connsiteY49" fmla="*/ 1212574 h 1361700"/>
                  <a:gd name="connsiteX50" fmla="*/ 2276061 w 2991761"/>
                  <a:gd name="connsiteY50" fmla="*/ 1272209 h 1361700"/>
                  <a:gd name="connsiteX51" fmla="*/ 2226365 w 2991761"/>
                  <a:gd name="connsiteY51" fmla="*/ 1282148 h 1361700"/>
                  <a:gd name="connsiteX52" fmla="*/ 2126974 w 2991761"/>
                  <a:gd name="connsiteY52" fmla="*/ 1311965 h 1361700"/>
                  <a:gd name="connsiteX53" fmla="*/ 2057400 w 2991761"/>
                  <a:gd name="connsiteY53" fmla="*/ 1331844 h 1361700"/>
                  <a:gd name="connsiteX54" fmla="*/ 1987826 w 2991761"/>
                  <a:gd name="connsiteY54" fmla="*/ 1341783 h 1361700"/>
                  <a:gd name="connsiteX55" fmla="*/ 1958009 w 2991761"/>
                  <a:gd name="connsiteY55" fmla="*/ 1351722 h 1361700"/>
                  <a:gd name="connsiteX56" fmla="*/ 1729409 w 2991761"/>
                  <a:gd name="connsiteY56" fmla="*/ 1351722 h 1361700"/>
                  <a:gd name="connsiteX57" fmla="*/ 1630017 w 2991761"/>
                  <a:gd name="connsiteY57" fmla="*/ 1331844 h 1361700"/>
                  <a:gd name="connsiteX58" fmla="*/ 1590261 w 2991761"/>
                  <a:gd name="connsiteY58" fmla="*/ 1321904 h 1361700"/>
                  <a:gd name="connsiteX59" fmla="*/ 1520687 w 2991761"/>
                  <a:gd name="connsiteY59" fmla="*/ 1302026 h 1361700"/>
                  <a:gd name="connsiteX60" fmla="*/ 1401417 w 2991761"/>
                  <a:gd name="connsiteY60" fmla="*/ 1292087 h 1361700"/>
                  <a:gd name="connsiteX61" fmla="*/ 1262270 w 2991761"/>
                  <a:gd name="connsiteY61" fmla="*/ 1272209 h 1361700"/>
                  <a:gd name="connsiteX62" fmla="*/ 1232452 w 2991761"/>
                  <a:gd name="connsiteY62" fmla="*/ 1262270 h 1361700"/>
                  <a:gd name="connsiteX63" fmla="*/ 1172817 w 2991761"/>
                  <a:gd name="connsiteY63" fmla="*/ 1252331 h 1361700"/>
                  <a:gd name="connsiteX64" fmla="*/ 1143000 w 2991761"/>
                  <a:gd name="connsiteY64" fmla="*/ 1242391 h 1361700"/>
                  <a:gd name="connsiteX65" fmla="*/ 1113183 w 2991761"/>
                  <a:gd name="connsiteY65" fmla="*/ 1222513 h 1361700"/>
                  <a:gd name="connsiteX66" fmla="*/ 1073426 w 2991761"/>
                  <a:gd name="connsiteY66" fmla="*/ 1212574 h 1361700"/>
                  <a:gd name="connsiteX67" fmla="*/ 1043609 w 2991761"/>
                  <a:gd name="connsiteY67" fmla="*/ 1182757 h 1361700"/>
                  <a:gd name="connsiteX68" fmla="*/ 1013791 w 2991761"/>
                  <a:gd name="connsiteY68" fmla="*/ 1162878 h 1361700"/>
                  <a:gd name="connsiteX69" fmla="*/ 993913 w 2991761"/>
                  <a:gd name="connsiteY69" fmla="*/ 1133061 h 1361700"/>
                  <a:gd name="connsiteX70" fmla="*/ 944217 w 2991761"/>
                  <a:gd name="connsiteY70" fmla="*/ 1073426 h 1361700"/>
                  <a:gd name="connsiteX71" fmla="*/ 924339 w 2991761"/>
                  <a:gd name="connsiteY71" fmla="*/ 1013791 h 1361700"/>
                  <a:gd name="connsiteX72" fmla="*/ 914400 w 2991761"/>
                  <a:gd name="connsiteY72" fmla="*/ 983974 h 1361700"/>
                  <a:gd name="connsiteX73" fmla="*/ 944217 w 2991761"/>
                  <a:gd name="connsiteY73" fmla="*/ 924339 h 1361700"/>
                  <a:gd name="connsiteX74" fmla="*/ 974035 w 2991761"/>
                  <a:gd name="connsiteY74" fmla="*/ 834887 h 1361700"/>
                  <a:gd name="connsiteX75" fmla="*/ 983974 w 2991761"/>
                  <a:gd name="connsiteY75" fmla="*/ 805070 h 1361700"/>
                  <a:gd name="connsiteX76" fmla="*/ 993913 w 2991761"/>
                  <a:gd name="connsiteY76" fmla="*/ 775252 h 1361700"/>
                  <a:gd name="connsiteX77" fmla="*/ 983974 w 2991761"/>
                  <a:gd name="connsiteY77" fmla="*/ 725557 h 1361700"/>
                  <a:gd name="connsiteX78" fmla="*/ 964096 w 2991761"/>
                  <a:gd name="connsiteY78" fmla="*/ 705678 h 1361700"/>
                  <a:gd name="connsiteX79" fmla="*/ 934278 w 2991761"/>
                  <a:gd name="connsiteY79" fmla="*/ 665922 h 1361700"/>
                  <a:gd name="connsiteX80" fmla="*/ 924339 w 2991761"/>
                  <a:gd name="connsiteY80" fmla="*/ 636104 h 1361700"/>
                  <a:gd name="connsiteX81" fmla="*/ 864704 w 2991761"/>
                  <a:gd name="connsiteY81" fmla="*/ 616226 h 1361700"/>
                  <a:gd name="connsiteX82" fmla="*/ 834887 w 2991761"/>
                  <a:gd name="connsiteY82" fmla="*/ 596348 h 1361700"/>
                  <a:gd name="connsiteX83" fmla="*/ 715617 w 2991761"/>
                  <a:gd name="connsiteY83" fmla="*/ 576470 h 1361700"/>
                  <a:gd name="connsiteX84" fmla="*/ 437322 w 2991761"/>
                  <a:gd name="connsiteY84" fmla="*/ 586409 h 1361700"/>
                  <a:gd name="connsiteX85" fmla="*/ 387626 w 2991761"/>
                  <a:gd name="connsiteY85" fmla="*/ 596348 h 1361700"/>
                  <a:gd name="connsiteX86" fmla="*/ 208722 w 2991761"/>
                  <a:gd name="connsiteY86" fmla="*/ 586409 h 1361700"/>
                  <a:gd name="connsiteX87" fmla="*/ 89452 w 2991761"/>
                  <a:gd name="connsiteY87" fmla="*/ 566531 h 1361700"/>
                  <a:gd name="connsiteX88" fmla="*/ 59635 w 2991761"/>
                  <a:gd name="connsiteY88" fmla="*/ 556591 h 1361700"/>
                  <a:gd name="connsiteX89" fmla="*/ 29817 w 2991761"/>
                  <a:gd name="connsiteY89" fmla="*/ 536713 h 1361700"/>
                  <a:gd name="connsiteX90" fmla="*/ 19878 w 2991761"/>
                  <a:gd name="connsiteY90" fmla="*/ 506896 h 1361700"/>
                  <a:gd name="connsiteX91" fmla="*/ 9939 w 2991761"/>
                  <a:gd name="connsiteY91" fmla="*/ 437322 h 1361700"/>
                  <a:gd name="connsiteX92" fmla="*/ 0 w 2991761"/>
                  <a:gd name="connsiteY92" fmla="*/ 387626 h 1361700"/>
                  <a:gd name="connsiteX0" fmla="*/ 0 w 2991761"/>
                  <a:gd name="connsiteY0" fmla="*/ 268357 h 1361700"/>
                  <a:gd name="connsiteX1" fmla="*/ 49696 w 2991761"/>
                  <a:gd name="connsiteY1" fmla="*/ 228600 h 1361700"/>
                  <a:gd name="connsiteX2" fmla="*/ 99391 w 2991761"/>
                  <a:gd name="connsiteY2" fmla="*/ 198783 h 1361700"/>
                  <a:gd name="connsiteX3" fmla="*/ 119270 w 2991761"/>
                  <a:gd name="connsiteY3" fmla="*/ 178904 h 1361700"/>
                  <a:gd name="connsiteX4" fmla="*/ 258417 w 2991761"/>
                  <a:gd name="connsiteY4" fmla="*/ 99391 h 1361700"/>
                  <a:gd name="connsiteX5" fmla="*/ 278296 w 2991761"/>
                  <a:gd name="connsiteY5" fmla="*/ 69574 h 1361700"/>
                  <a:gd name="connsiteX6" fmla="*/ 318052 w 2991761"/>
                  <a:gd name="connsiteY6" fmla="*/ 59635 h 1361700"/>
                  <a:gd name="connsiteX7" fmla="*/ 347870 w 2991761"/>
                  <a:gd name="connsiteY7" fmla="*/ 49696 h 1361700"/>
                  <a:gd name="connsiteX8" fmla="*/ 437322 w 2991761"/>
                  <a:gd name="connsiteY8" fmla="*/ 0 h 1361700"/>
                  <a:gd name="connsiteX9" fmla="*/ 646043 w 2991761"/>
                  <a:gd name="connsiteY9" fmla="*/ 9939 h 1361700"/>
                  <a:gd name="connsiteX10" fmla="*/ 705678 w 2991761"/>
                  <a:gd name="connsiteY10" fmla="*/ 29817 h 1361700"/>
                  <a:gd name="connsiteX11" fmla="*/ 735496 w 2991761"/>
                  <a:gd name="connsiteY11" fmla="*/ 39757 h 1361700"/>
                  <a:gd name="connsiteX12" fmla="*/ 795130 w 2991761"/>
                  <a:gd name="connsiteY12" fmla="*/ 69574 h 1361700"/>
                  <a:gd name="connsiteX13" fmla="*/ 815009 w 2991761"/>
                  <a:gd name="connsiteY13" fmla="*/ 89452 h 1361700"/>
                  <a:gd name="connsiteX14" fmla="*/ 874643 w 2991761"/>
                  <a:gd name="connsiteY14" fmla="*/ 109331 h 1361700"/>
                  <a:gd name="connsiteX15" fmla="*/ 934278 w 2991761"/>
                  <a:gd name="connsiteY15" fmla="*/ 149087 h 1361700"/>
                  <a:gd name="connsiteX16" fmla="*/ 993913 w 2991761"/>
                  <a:gd name="connsiteY16" fmla="*/ 168965 h 1361700"/>
                  <a:gd name="connsiteX17" fmla="*/ 1212574 w 2991761"/>
                  <a:gd name="connsiteY17" fmla="*/ 149087 h 1361700"/>
                  <a:gd name="connsiteX18" fmla="*/ 1331843 w 2991761"/>
                  <a:gd name="connsiteY18" fmla="*/ 119270 h 1361700"/>
                  <a:gd name="connsiteX19" fmla="*/ 1560443 w 2991761"/>
                  <a:gd name="connsiteY19" fmla="*/ 99391 h 1361700"/>
                  <a:gd name="connsiteX20" fmla="*/ 2246243 w 2991761"/>
                  <a:gd name="connsiteY20" fmla="*/ 99391 h 1361700"/>
                  <a:gd name="connsiteX21" fmla="*/ 2325757 w 2991761"/>
                  <a:gd name="connsiteY21" fmla="*/ 119270 h 1361700"/>
                  <a:gd name="connsiteX22" fmla="*/ 2365513 w 2991761"/>
                  <a:gd name="connsiteY22" fmla="*/ 149087 h 1361700"/>
                  <a:gd name="connsiteX23" fmla="*/ 2425148 w 2991761"/>
                  <a:gd name="connsiteY23" fmla="*/ 178904 h 1361700"/>
                  <a:gd name="connsiteX24" fmla="*/ 2454965 w 2991761"/>
                  <a:gd name="connsiteY24" fmla="*/ 208722 h 1361700"/>
                  <a:gd name="connsiteX25" fmla="*/ 2484783 w 2991761"/>
                  <a:gd name="connsiteY25" fmla="*/ 218661 h 1361700"/>
                  <a:gd name="connsiteX26" fmla="*/ 2623930 w 2991761"/>
                  <a:gd name="connsiteY26" fmla="*/ 238539 h 1361700"/>
                  <a:gd name="connsiteX27" fmla="*/ 2683565 w 2991761"/>
                  <a:gd name="connsiteY27" fmla="*/ 248478 h 1361700"/>
                  <a:gd name="connsiteX28" fmla="*/ 2743200 w 2991761"/>
                  <a:gd name="connsiteY28" fmla="*/ 268357 h 1361700"/>
                  <a:gd name="connsiteX29" fmla="*/ 2773017 w 2991761"/>
                  <a:gd name="connsiteY29" fmla="*/ 278296 h 1361700"/>
                  <a:gd name="connsiteX30" fmla="*/ 2862470 w 2991761"/>
                  <a:gd name="connsiteY30" fmla="*/ 298174 h 1361700"/>
                  <a:gd name="connsiteX31" fmla="*/ 2882348 w 2991761"/>
                  <a:gd name="connsiteY31" fmla="*/ 327991 h 1361700"/>
                  <a:gd name="connsiteX32" fmla="*/ 2902226 w 2991761"/>
                  <a:gd name="connsiteY32" fmla="*/ 347870 h 1361700"/>
                  <a:gd name="connsiteX33" fmla="*/ 2932043 w 2991761"/>
                  <a:gd name="connsiteY33" fmla="*/ 437322 h 1361700"/>
                  <a:gd name="connsiteX34" fmla="*/ 2941983 w 2991761"/>
                  <a:gd name="connsiteY34" fmla="*/ 467139 h 1361700"/>
                  <a:gd name="connsiteX35" fmla="*/ 2981739 w 2991761"/>
                  <a:gd name="connsiteY35" fmla="*/ 526774 h 1361700"/>
                  <a:gd name="connsiteX36" fmla="*/ 2991678 w 2991761"/>
                  <a:gd name="connsiteY36" fmla="*/ 586409 h 1361700"/>
                  <a:gd name="connsiteX37" fmla="*/ 2951922 w 2991761"/>
                  <a:gd name="connsiteY37" fmla="*/ 775252 h 1361700"/>
                  <a:gd name="connsiteX38" fmla="*/ 2941983 w 2991761"/>
                  <a:gd name="connsiteY38" fmla="*/ 805070 h 1361700"/>
                  <a:gd name="connsiteX39" fmla="*/ 2892287 w 2991761"/>
                  <a:gd name="connsiteY39" fmla="*/ 864704 h 1361700"/>
                  <a:gd name="connsiteX40" fmla="*/ 2872409 w 2991761"/>
                  <a:gd name="connsiteY40" fmla="*/ 894522 h 1361700"/>
                  <a:gd name="connsiteX41" fmla="*/ 2773017 w 2991761"/>
                  <a:gd name="connsiteY41" fmla="*/ 983974 h 1361700"/>
                  <a:gd name="connsiteX42" fmla="*/ 2733261 w 2991761"/>
                  <a:gd name="connsiteY42" fmla="*/ 993913 h 1361700"/>
                  <a:gd name="connsiteX43" fmla="*/ 2663687 w 2991761"/>
                  <a:gd name="connsiteY43" fmla="*/ 1033670 h 1361700"/>
                  <a:gd name="connsiteX44" fmla="*/ 2623930 w 2991761"/>
                  <a:gd name="connsiteY44" fmla="*/ 1043609 h 1361700"/>
                  <a:gd name="connsiteX45" fmla="*/ 2594113 w 2991761"/>
                  <a:gd name="connsiteY45" fmla="*/ 1063487 h 1361700"/>
                  <a:gd name="connsiteX46" fmla="*/ 2564296 w 2991761"/>
                  <a:gd name="connsiteY46" fmla="*/ 1093304 h 1361700"/>
                  <a:gd name="connsiteX47" fmla="*/ 2484783 w 2991761"/>
                  <a:gd name="connsiteY47" fmla="*/ 1133061 h 1361700"/>
                  <a:gd name="connsiteX48" fmla="*/ 2405270 w 2991761"/>
                  <a:gd name="connsiteY48" fmla="*/ 1192696 h 1361700"/>
                  <a:gd name="connsiteX49" fmla="*/ 2385391 w 2991761"/>
                  <a:gd name="connsiteY49" fmla="*/ 1212574 h 1361700"/>
                  <a:gd name="connsiteX50" fmla="*/ 2276061 w 2991761"/>
                  <a:gd name="connsiteY50" fmla="*/ 1272209 h 1361700"/>
                  <a:gd name="connsiteX51" fmla="*/ 2226365 w 2991761"/>
                  <a:gd name="connsiteY51" fmla="*/ 1282148 h 1361700"/>
                  <a:gd name="connsiteX52" fmla="*/ 2126974 w 2991761"/>
                  <a:gd name="connsiteY52" fmla="*/ 1311965 h 1361700"/>
                  <a:gd name="connsiteX53" fmla="*/ 2057400 w 2991761"/>
                  <a:gd name="connsiteY53" fmla="*/ 1331844 h 1361700"/>
                  <a:gd name="connsiteX54" fmla="*/ 1987826 w 2991761"/>
                  <a:gd name="connsiteY54" fmla="*/ 1341783 h 1361700"/>
                  <a:gd name="connsiteX55" fmla="*/ 1958009 w 2991761"/>
                  <a:gd name="connsiteY55" fmla="*/ 1351722 h 1361700"/>
                  <a:gd name="connsiteX56" fmla="*/ 1729409 w 2991761"/>
                  <a:gd name="connsiteY56" fmla="*/ 1351722 h 1361700"/>
                  <a:gd name="connsiteX57" fmla="*/ 1630017 w 2991761"/>
                  <a:gd name="connsiteY57" fmla="*/ 1331844 h 1361700"/>
                  <a:gd name="connsiteX58" fmla="*/ 1590261 w 2991761"/>
                  <a:gd name="connsiteY58" fmla="*/ 1321904 h 1361700"/>
                  <a:gd name="connsiteX59" fmla="*/ 1520687 w 2991761"/>
                  <a:gd name="connsiteY59" fmla="*/ 1302026 h 1361700"/>
                  <a:gd name="connsiteX60" fmla="*/ 1401417 w 2991761"/>
                  <a:gd name="connsiteY60" fmla="*/ 1292087 h 1361700"/>
                  <a:gd name="connsiteX61" fmla="*/ 1262270 w 2991761"/>
                  <a:gd name="connsiteY61" fmla="*/ 1272209 h 1361700"/>
                  <a:gd name="connsiteX62" fmla="*/ 1232452 w 2991761"/>
                  <a:gd name="connsiteY62" fmla="*/ 1262270 h 1361700"/>
                  <a:gd name="connsiteX63" fmla="*/ 1172817 w 2991761"/>
                  <a:gd name="connsiteY63" fmla="*/ 1252331 h 1361700"/>
                  <a:gd name="connsiteX64" fmla="*/ 1143000 w 2991761"/>
                  <a:gd name="connsiteY64" fmla="*/ 1242391 h 1361700"/>
                  <a:gd name="connsiteX65" fmla="*/ 1113183 w 2991761"/>
                  <a:gd name="connsiteY65" fmla="*/ 1222513 h 1361700"/>
                  <a:gd name="connsiteX66" fmla="*/ 1073426 w 2991761"/>
                  <a:gd name="connsiteY66" fmla="*/ 1212574 h 1361700"/>
                  <a:gd name="connsiteX67" fmla="*/ 1043609 w 2991761"/>
                  <a:gd name="connsiteY67" fmla="*/ 1182757 h 1361700"/>
                  <a:gd name="connsiteX68" fmla="*/ 1013791 w 2991761"/>
                  <a:gd name="connsiteY68" fmla="*/ 1162878 h 1361700"/>
                  <a:gd name="connsiteX69" fmla="*/ 993913 w 2991761"/>
                  <a:gd name="connsiteY69" fmla="*/ 1133061 h 1361700"/>
                  <a:gd name="connsiteX70" fmla="*/ 944217 w 2991761"/>
                  <a:gd name="connsiteY70" fmla="*/ 1073426 h 1361700"/>
                  <a:gd name="connsiteX71" fmla="*/ 924339 w 2991761"/>
                  <a:gd name="connsiteY71" fmla="*/ 1013791 h 1361700"/>
                  <a:gd name="connsiteX72" fmla="*/ 914400 w 2991761"/>
                  <a:gd name="connsiteY72" fmla="*/ 983974 h 1361700"/>
                  <a:gd name="connsiteX73" fmla="*/ 944217 w 2991761"/>
                  <a:gd name="connsiteY73" fmla="*/ 924339 h 1361700"/>
                  <a:gd name="connsiteX74" fmla="*/ 974035 w 2991761"/>
                  <a:gd name="connsiteY74" fmla="*/ 834887 h 1361700"/>
                  <a:gd name="connsiteX75" fmla="*/ 983974 w 2991761"/>
                  <a:gd name="connsiteY75" fmla="*/ 805070 h 1361700"/>
                  <a:gd name="connsiteX76" fmla="*/ 993913 w 2991761"/>
                  <a:gd name="connsiteY76" fmla="*/ 775252 h 1361700"/>
                  <a:gd name="connsiteX77" fmla="*/ 983974 w 2991761"/>
                  <a:gd name="connsiteY77" fmla="*/ 725557 h 1361700"/>
                  <a:gd name="connsiteX78" fmla="*/ 964096 w 2991761"/>
                  <a:gd name="connsiteY78" fmla="*/ 705678 h 1361700"/>
                  <a:gd name="connsiteX79" fmla="*/ 934278 w 2991761"/>
                  <a:gd name="connsiteY79" fmla="*/ 665922 h 1361700"/>
                  <a:gd name="connsiteX80" fmla="*/ 924339 w 2991761"/>
                  <a:gd name="connsiteY80" fmla="*/ 636104 h 1361700"/>
                  <a:gd name="connsiteX81" fmla="*/ 864704 w 2991761"/>
                  <a:gd name="connsiteY81" fmla="*/ 616226 h 1361700"/>
                  <a:gd name="connsiteX82" fmla="*/ 834887 w 2991761"/>
                  <a:gd name="connsiteY82" fmla="*/ 596348 h 1361700"/>
                  <a:gd name="connsiteX83" fmla="*/ 715617 w 2991761"/>
                  <a:gd name="connsiteY83" fmla="*/ 576470 h 1361700"/>
                  <a:gd name="connsiteX84" fmla="*/ 437322 w 2991761"/>
                  <a:gd name="connsiteY84" fmla="*/ 586409 h 1361700"/>
                  <a:gd name="connsiteX85" fmla="*/ 387626 w 2991761"/>
                  <a:gd name="connsiteY85" fmla="*/ 596348 h 1361700"/>
                  <a:gd name="connsiteX86" fmla="*/ 208722 w 2991761"/>
                  <a:gd name="connsiteY86" fmla="*/ 586409 h 1361700"/>
                  <a:gd name="connsiteX87" fmla="*/ 89452 w 2991761"/>
                  <a:gd name="connsiteY87" fmla="*/ 566531 h 1361700"/>
                  <a:gd name="connsiteX88" fmla="*/ 59635 w 2991761"/>
                  <a:gd name="connsiteY88" fmla="*/ 556591 h 1361700"/>
                  <a:gd name="connsiteX89" fmla="*/ 29817 w 2991761"/>
                  <a:gd name="connsiteY89" fmla="*/ 536713 h 1361700"/>
                  <a:gd name="connsiteX90" fmla="*/ 19878 w 2991761"/>
                  <a:gd name="connsiteY90" fmla="*/ 506896 h 1361700"/>
                  <a:gd name="connsiteX91" fmla="*/ 9939 w 2991761"/>
                  <a:gd name="connsiteY91" fmla="*/ 437322 h 1361700"/>
                  <a:gd name="connsiteX92" fmla="*/ 0 w 2991761"/>
                  <a:gd name="connsiteY92" fmla="*/ 387626 h 1361700"/>
                  <a:gd name="connsiteX93" fmla="*/ 0 w 2991761"/>
                  <a:gd name="connsiteY93" fmla="*/ 268357 h 136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91761" h="1361700">
                    <a:moveTo>
                      <a:pt x="0" y="268357"/>
                    </a:moveTo>
                    <a:cubicBezTo>
                      <a:pt x="16297" y="254776"/>
                      <a:pt x="31505" y="239515"/>
                      <a:pt x="49696" y="228600"/>
                    </a:cubicBezTo>
                    <a:cubicBezTo>
                      <a:pt x="66261" y="218661"/>
                      <a:pt x="83671" y="210011"/>
                      <a:pt x="99391" y="198783"/>
                    </a:cubicBezTo>
                    <a:cubicBezTo>
                      <a:pt x="107017" y="193336"/>
                      <a:pt x="111473" y="184102"/>
                      <a:pt x="119270" y="178904"/>
                    </a:cubicBezTo>
                    <a:cubicBezTo>
                      <a:pt x="186518" y="134072"/>
                      <a:pt x="201303" y="127950"/>
                      <a:pt x="258417" y="99391"/>
                    </a:cubicBezTo>
                    <a:cubicBezTo>
                      <a:pt x="265043" y="89452"/>
                      <a:pt x="268357" y="76200"/>
                      <a:pt x="278296" y="69574"/>
                    </a:cubicBezTo>
                    <a:cubicBezTo>
                      <a:pt x="289662" y="61997"/>
                      <a:pt x="304918" y="63388"/>
                      <a:pt x="318052" y="59635"/>
                    </a:cubicBezTo>
                    <a:cubicBezTo>
                      <a:pt x="328126" y="56757"/>
                      <a:pt x="337931" y="53009"/>
                      <a:pt x="347870" y="49696"/>
                    </a:cubicBezTo>
                    <a:cubicBezTo>
                      <a:pt x="416221" y="4127"/>
                      <a:pt x="384839" y="17494"/>
                      <a:pt x="437322" y="0"/>
                    </a:cubicBezTo>
                    <a:cubicBezTo>
                      <a:pt x="506896" y="3313"/>
                      <a:pt x="576817" y="2247"/>
                      <a:pt x="646043" y="9939"/>
                    </a:cubicBezTo>
                    <a:cubicBezTo>
                      <a:pt x="666868" y="12253"/>
                      <a:pt x="685800" y="23191"/>
                      <a:pt x="705678" y="29817"/>
                    </a:cubicBezTo>
                    <a:cubicBezTo>
                      <a:pt x="715617" y="33130"/>
                      <a:pt x="726779" y="33945"/>
                      <a:pt x="735496" y="39757"/>
                    </a:cubicBezTo>
                    <a:cubicBezTo>
                      <a:pt x="774030" y="65446"/>
                      <a:pt x="753981" y="55858"/>
                      <a:pt x="795130" y="69574"/>
                    </a:cubicBezTo>
                    <a:cubicBezTo>
                      <a:pt x="801756" y="76200"/>
                      <a:pt x="806628" y="85261"/>
                      <a:pt x="815009" y="89452"/>
                    </a:cubicBezTo>
                    <a:cubicBezTo>
                      <a:pt x="833750" y="98823"/>
                      <a:pt x="857209" y="97708"/>
                      <a:pt x="874643" y="109331"/>
                    </a:cubicBezTo>
                    <a:cubicBezTo>
                      <a:pt x="894521" y="122583"/>
                      <a:pt x="911613" y="141532"/>
                      <a:pt x="934278" y="149087"/>
                    </a:cubicBezTo>
                    <a:lnTo>
                      <a:pt x="993913" y="168965"/>
                    </a:lnTo>
                    <a:cubicBezTo>
                      <a:pt x="1041834" y="165970"/>
                      <a:pt x="1150338" y="164646"/>
                      <a:pt x="1212574" y="149087"/>
                    </a:cubicBezTo>
                    <a:cubicBezTo>
                      <a:pt x="1348447" y="115119"/>
                      <a:pt x="1196606" y="140076"/>
                      <a:pt x="1331843" y="119270"/>
                    </a:cubicBezTo>
                    <a:cubicBezTo>
                      <a:pt x="1439298" y="102739"/>
                      <a:pt x="1411357" y="108710"/>
                      <a:pt x="1560443" y="99391"/>
                    </a:cubicBezTo>
                    <a:cubicBezTo>
                      <a:pt x="1796575" y="20683"/>
                      <a:pt x="1603787" y="81293"/>
                      <a:pt x="2246243" y="99391"/>
                    </a:cubicBezTo>
                    <a:cubicBezTo>
                      <a:pt x="2272441" y="100129"/>
                      <a:pt x="2300857" y="110970"/>
                      <a:pt x="2325757" y="119270"/>
                    </a:cubicBezTo>
                    <a:cubicBezTo>
                      <a:pt x="2339009" y="129209"/>
                      <a:pt x="2351131" y="140868"/>
                      <a:pt x="2365513" y="149087"/>
                    </a:cubicBezTo>
                    <a:cubicBezTo>
                      <a:pt x="2422561" y="181686"/>
                      <a:pt x="2368486" y="131685"/>
                      <a:pt x="2425148" y="178904"/>
                    </a:cubicBezTo>
                    <a:cubicBezTo>
                      <a:pt x="2435946" y="187903"/>
                      <a:pt x="2443270" y="200925"/>
                      <a:pt x="2454965" y="208722"/>
                    </a:cubicBezTo>
                    <a:cubicBezTo>
                      <a:pt x="2463682" y="214534"/>
                      <a:pt x="2474556" y="216388"/>
                      <a:pt x="2484783" y="218661"/>
                    </a:cubicBezTo>
                    <a:cubicBezTo>
                      <a:pt x="2527472" y="228147"/>
                      <a:pt x="2581802" y="232521"/>
                      <a:pt x="2623930" y="238539"/>
                    </a:cubicBezTo>
                    <a:cubicBezTo>
                      <a:pt x="2643880" y="241389"/>
                      <a:pt x="2664014" y="243590"/>
                      <a:pt x="2683565" y="248478"/>
                    </a:cubicBezTo>
                    <a:cubicBezTo>
                      <a:pt x="2703893" y="253560"/>
                      <a:pt x="2723322" y="261731"/>
                      <a:pt x="2743200" y="268357"/>
                    </a:cubicBezTo>
                    <a:cubicBezTo>
                      <a:pt x="2753139" y="271670"/>
                      <a:pt x="2762744" y="276241"/>
                      <a:pt x="2773017" y="278296"/>
                    </a:cubicBezTo>
                    <a:cubicBezTo>
                      <a:pt x="2836108" y="290914"/>
                      <a:pt x="2806324" y="284138"/>
                      <a:pt x="2862470" y="298174"/>
                    </a:cubicBezTo>
                    <a:cubicBezTo>
                      <a:pt x="2869096" y="308113"/>
                      <a:pt x="2874886" y="318663"/>
                      <a:pt x="2882348" y="327991"/>
                    </a:cubicBezTo>
                    <a:cubicBezTo>
                      <a:pt x="2888202" y="335308"/>
                      <a:pt x="2897577" y="339734"/>
                      <a:pt x="2902226" y="347870"/>
                    </a:cubicBezTo>
                    <a:cubicBezTo>
                      <a:pt x="2921810" y="382142"/>
                      <a:pt x="2921887" y="401776"/>
                      <a:pt x="2932043" y="437322"/>
                    </a:cubicBezTo>
                    <a:cubicBezTo>
                      <a:pt x="2934921" y="447396"/>
                      <a:pt x="2936895" y="457981"/>
                      <a:pt x="2941983" y="467139"/>
                    </a:cubicBezTo>
                    <a:cubicBezTo>
                      <a:pt x="2953585" y="488023"/>
                      <a:pt x="2981739" y="526774"/>
                      <a:pt x="2981739" y="526774"/>
                    </a:cubicBezTo>
                    <a:cubicBezTo>
                      <a:pt x="2985052" y="546652"/>
                      <a:pt x="2992637" y="566279"/>
                      <a:pt x="2991678" y="586409"/>
                    </a:cubicBezTo>
                    <a:cubicBezTo>
                      <a:pt x="2983078" y="767014"/>
                      <a:pt x="2990310" y="685679"/>
                      <a:pt x="2951922" y="775252"/>
                    </a:cubicBezTo>
                    <a:cubicBezTo>
                      <a:pt x="2947795" y="784882"/>
                      <a:pt x="2946668" y="795699"/>
                      <a:pt x="2941983" y="805070"/>
                    </a:cubicBezTo>
                    <a:cubicBezTo>
                      <a:pt x="2923476" y="842083"/>
                      <a:pt x="2919761" y="831734"/>
                      <a:pt x="2892287" y="864704"/>
                    </a:cubicBezTo>
                    <a:cubicBezTo>
                      <a:pt x="2884640" y="873881"/>
                      <a:pt x="2880345" y="885594"/>
                      <a:pt x="2872409" y="894522"/>
                    </a:cubicBezTo>
                    <a:cubicBezTo>
                      <a:pt x="2857583" y="911202"/>
                      <a:pt x="2801958" y="969504"/>
                      <a:pt x="2773017" y="983974"/>
                    </a:cubicBezTo>
                    <a:cubicBezTo>
                      <a:pt x="2760799" y="990083"/>
                      <a:pt x="2746513" y="990600"/>
                      <a:pt x="2733261" y="993913"/>
                    </a:cubicBezTo>
                    <a:cubicBezTo>
                      <a:pt x="2708548" y="1010388"/>
                      <a:pt x="2692505" y="1022863"/>
                      <a:pt x="2663687" y="1033670"/>
                    </a:cubicBezTo>
                    <a:cubicBezTo>
                      <a:pt x="2650897" y="1038466"/>
                      <a:pt x="2637182" y="1040296"/>
                      <a:pt x="2623930" y="1043609"/>
                    </a:cubicBezTo>
                    <a:cubicBezTo>
                      <a:pt x="2613991" y="1050235"/>
                      <a:pt x="2603290" y="1055840"/>
                      <a:pt x="2594113" y="1063487"/>
                    </a:cubicBezTo>
                    <a:cubicBezTo>
                      <a:pt x="2583315" y="1072485"/>
                      <a:pt x="2576154" y="1085758"/>
                      <a:pt x="2564296" y="1093304"/>
                    </a:cubicBezTo>
                    <a:cubicBezTo>
                      <a:pt x="2539296" y="1109213"/>
                      <a:pt x="2505737" y="1112107"/>
                      <a:pt x="2484783" y="1133061"/>
                    </a:cubicBezTo>
                    <a:cubicBezTo>
                      <a:pt x="2427679" y="1190165"/>
                      <a:pt x="2457312" y="1175349"/>
                      <a:pt x="2405270" y="1192696"/>
                    </a:cubicBezTo>
                    <a:cubicBezTo>
                      <a:pt x="2398644" y="1199322"/>
                      <a:pt x="2393068" y="1207200"/>
                      <a:pt x="2385391" y="1212574"/>
                    </a:cubicBezTo>
                    <a:cubicBezTo>
                      <a:pt x="2344581" y="1241141"/>
                      <a:pt x="2319578" y="1261330"/>
                      <a:pt x="2276061" y="1272209"/>
                    </a:cubicBezTo>
                    <a:cubicBezTo>
                      <a:pt x="2259672" y="1276306"/>
                      <a:pt x="2242930" y="1278835"/>
                      <a:pt x="2226365" y="1282148"/>
                    </a:cubicBezTo>
                    <a:cubicBezTo>
                      <a:pt x="2137332" y="1317761"/>
                      <a:pt x="2216561" y="1289568"/>
                      <a:pt x="2126974" y="1311965"/>
                    </a:cubicBezTo>
                    <a:cubicBezTo>
                      <a:pt x="2070206" y="1326157"/>
                      <a:pt x="2125565" y="1319450"/>
                      <a:pt x="2057400" y="1331844"/>
                    </a:cubicBezTo>
                    <a:cubicBezTo>
                      <a:pt x="2034351" y="1336035"/>
                      <a:pt x="2011017" y="1338470"/>
                      <a:pt x="1987826" y="1341783"/>
                    </a:cubicBezTo>
                    <a:cubicBezTo>
                      <a:pt x="1977887" y="1345096"/>
                      <a:pt x="1968343" y="1350000"/>
                      <a:pt x="1958009" y="1351722"/>
                    </a:cubicBezTo>
                    <a:cubicBezTo>
                      <a:pt x="1853997" y="1369057"/>
                      <a:pt x="1849415" y="1360294"/>
                      <a:pt x="1729409" y="1351722"/>
                    </a:cubicBezTo>
                    <a:cubicBezTo>
                      <a:pt x="1668169" y="1331309"/>
                      <a:pt x="1730528" y="1350119"/>
                      <a:pt x="1630017" y="1331844"/>
                    </a:cubicBezTo>
                    <a:cubicBezTo>
                      <a:pt x="1616577" y="1329400"/>
                      <a:pt x="1603440" y="1325498"/>
                      <a:pt x="1590261" y="1321904"/>
                    </a:cubicBezTo>
                    <a:cubicBezTo>
                      <a:pt x="1566992" y="1315558"/>
                      <a:pt x="1544511" y="1305788"/>
                      <a:pt x="1520687" y="1302026"/>
                    </a:cubicBezTo>
                    <a:cubicBezTo>
                      <a:pt x="1481281" y="1295804"/>
                      <a:pt x="1441174" y="1295400"/>
                      <a:pt x="1401417" y="1292087"/>
                    </a:cubicBezTo>
                    <a:cubicBezTo>
                      <a:pt x="1303403" y="1267584"/>
                      <a:pt x="1438520" y="1299324"/>
                      <a:pt x="1262270" y="1272209"/>
                    </a:cubicBezTo>
                    <a:cubicBezTo>
                      <a:pt x="1251915" y="1270616"/>
                      <a:pt x="1242679" y="1264543"/>
                      <a:pt x="1232452" y="1262270"/>
                    </a:cubicBezTo>
                    <a:cubicBezTo>
                      <a:pt x="1212779" y="1257898"/>
                      <a:pt x="1192695" y="1255644"/>
                      <a:pt x="1172817" y="1252331"/>
                    </a:cubicBezTo>
                    <a:cubicBezTo>
                      <a:pt x="1162878" y="1249018"/>
                      <a:pt x="1152371" y="1247076"/>
                      <a:pt x="1143000" y="1242391"/>
                    </a:cubicBezTo>
                    <a:cubicBezTo>
                      <a:pt x="1132316" y="1237049"/>
                      <a:pt x="1124162" y="1227218"/>
                      <a:pt x="1113183" y="1222513"/>
                    </a:cubicBezTo>
                    <a:cubicBezTo>
                      <a:pt x="1100627" y="1217132"/>
                      <a:pt x="1086678" y="1215887"/>
                      <a:pt x="1073426" y="1212574"/>
                    </a:cubicBezTo>
                    <a:cubicBezTo>
                      <a:pt x="1063487" y="1202635"/>
                      <a:pt x="1054407" y="1191755"/>
                      <a:pt x="1043609" y="1182757"/>
                    </a:cubicBezTo>
                    <a:cubicBezTo>
                      <a:pt x="1034432" y="1175110"/>
                      <a:pt x="1022238" y="1171325"/>
                      <a:pt x="1013791" y="1162878"/>
                    </a:cubicBezTo>
                    <a:cubicBezTo>
                      <a:pt x="1005344" y="1154431"/>
                      <a:pt x="1001560" y="1142238"/>
                      <a:pt x="993913" y="1133061"/>
                    </a:cubicBezTo>
                    <a:cubicBezTo>
                      <a:pt x="930138" y="1056531"/>
                      <a:pt x="993574" y="1147461"/>
                      <a:pt x="944217" y="1073426"/>
                    </a:cubicBezTo>
                    <a:lnTo>
                      <a:pt x="924339" y="1013791"/>
                    </a:lnTo>
                    <a:lnTo>
                      <a:pt x="914400" y="983974"/>
                    </a:lnTo>
                    <a:cubicBezTo>
                      <a:pt x="950645" y="875239"/>
                      <a:pt x="892841" y="1039935"/>
                      <a:pt x="944217" y="924339"/>
                    </a:cubicBezTo>
                    <a:cubicBezTo>
                      <a:pt x="944220" y="924332"/>
                      <a:pt x="969064" y="849800"/>
                      <a:pt x="974035" y="834887"/>
                    </a:cubicBezTo>
                    <a:lnTo>
                      <a:pt x="983974" y="805070"/>
                    </a:lnTo>
                    <a:lnTo>
                      <a:pt x="993913" y="775252"/>
                    </a:lnTo>
                    <a:cubicBezTo>
                      <a:pt x="990600" y="758687"/>
                      <a:pt x="990628" y="741084"/>
                      <a:pt x="983974" y="725557"/>
                    </a:cubicBezTo>
                    <a:cubicBezTo>
                      <a:pt x="980283" y="716944"/>
                      <a:pt x="970095" y="712877"/>
                      <a:pt x="964096" y="705678"/>
                    </a:cubicBezTo>
                    <a:cubicBezTo>
                      <a:pt x="953491" y="692952"/>
                      <a:pt x="944217" y="679174"/>
                      <a:pt x="934278" y="665922"/>
                    </a:cubicBezTo>
                    <a:cubicBezTo>
                      <a:pt x="930965" y="655983"/>
                      <a:pt x="932864" y="642194"/>
                      <a:pt x="924339" y="636104"/>
                    </a:cubicBezTo>
                    <a:cubicBezTo>
                      <a:pt x="907288" y="623925"/>
                      <a:pt x="864704" y="616226"/>
                      <a:pt x="864704" y="616226"/>
                    </a:cubicBezTo>
                    <a:cubicBezTo>
                      <a:pt x="854765" y="609600"/>
                      <a:pt x="845571" y="601690"/>
                      <a:pt x="834887" y="596348"/>
                    </a:cubicBezTo>
                    <a:cubicBezTo>
                      <a:pt x="801585" y="579697"/>
                      <a:pt x="743960" y="579619"/>
                      <a:pt x="715617" y="576470"/>
                    </a:cubicBezTo>
                    <a:cubicBezTo>
                      <a:pt x="622852" y="579783"/>
                      <a:pt x="529976" y="580794"/>
                      <a:pt x="437322" y="586409"/>
                    </a:cubicBezTo>
                    <a:cubicBezTo>
                      <a:pt x="420460" y="587431"/>
                      <a:pt x="404519" y="596348"/>
                      <a:pt x="387626" y="596348"/>
                    </a:cubicBezTo>
                    <a:cubicBezTo>
                      <a:pt x="327899" y="596348"/>
                      <a:pt x="268357" y="589722"/>
                      <a:pt x="208722" y="586409"/>
                    </a:cubicBezTo>
                    <a:cubicBezTo>
                      <a:pt x="169459" y="580800"/>
                      <a:pt x="128203" y="576219"/>
                      <a:pt x="89452" y="566531"/>
                    </a:cubicBezTo>
                    <a:cubicBezTo>
                      <a:pt x="79288" y="563990"/>
                      <a:pt x="69006" y="561276"/>
                      <a:pt x="59635" y="556591"/>
                    </a:cubicBezTo>
                    <a:cubicBezTo>
                      <a:pt x="48951" y="551249"/>
                      <a:pt x="39756" y="543339"/>
                      <a:pt x="29817" y="536713"/>
                    </a:cubicBezTo>
                    <a:cubicBezTo>
                      <a:pt x="26504" y="526774"/>
                      <a:pt x="21933" y="517169"/>
                      <a:pt x="19878" y="506896"/>
                    </a:cubicBezTo>
                    <a:cubicBezTo>
                      <a:pt x="15284" y="483924"/>
                      <a:pt x="13790" y="460430"/>
                      <a:pt x="9939" y="437322"/>
                    </a:cubicBezTo>
                    <a:cubicBezTo>
                      <a:pt x="7162" y="420658"/>
                      <a:pt x="3313" y="404191"/>
                      <a:pt x="0" y="387626"/>
                    </a:cubicBezTo>
                    <a:lnTo>
                      <a:pt x="0" y="268357"/>
                    </a:lnTo>
                    <a:close/>
                  </a:path>
                </a:pathLst>
              </a:cu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bg1"/>
                    </a:solidFill>
                  </a:rPr>
                  <a:t>	SLOW!</a:t>
                </a:r>
              </a:p>
            </p:txBody>
          </p:sp>
          <p:sp>
            <p:nvSpPr>
              <p:cNvPr id="3" name="Explosion: 8 Points 2">
                <a:extLst>
                  <a:ext uri="{FF2B5EF4-FFF2-40B4-BE49-F238E27FC236}">
                    <a16:creationId xmlns:a16="http://schemas.microsoft.com/office/drawing/2014/main" id="{F5CF01F8-FB6C-4B0B-B8FC-277A8AD3D93D}"/>
                  </a:ext>
                </a:extLst>
              </p:cNvPr>
              <p:cNvSpPr/>
              <p:nvPr/>
            </p:nvSpPr>
            <p:spPr>
              <a:xfrm>
                <a:off x="1734318" y="3256458"/>
                <a:ext cx="649881" cy="649881"/>
              </a:xfrm>
              <a:prstGeom prst="irregularSeal1">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Isosceles Triangle 18">
                <a:extLst>
                  <a:ext uri="{FF2B5EF4-FFF2-40B4-BE49-F238E27FC236}">
                    <a16:creationId xmlns:a16="http://schemas.microsoft.com/office/drawing/2014/main" id="{3D6E0277-CD4C-45F8-A90D-1BC0B1C104FC}"/>
                  </a:ext>
                </a:extLst>
              </p:cNvPr>
              <p:cNvSpPr/>
              <p:nvPr/>
            </p:nvSpPr>
            <p:spPr>
              <a:xfrm>
                <a:off x="3386248" y="2068647"/>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Isosceles Triangle 19">
                <a:extLst>
                  <a:ext uri="{FF2B5EF4-FFF2-40B4-BE49-F238E27FC236}">
                    <a16:creationId xmlns:a16="http://schemas.microsoft.com/office/drawing/2014/main" id="{45462D35-399B-4837-A938-6F378A47880B}"/>
                  </a:ext>
                </a:extLst>
              </p:cNvPr>
              <p:cNvSpPr/>
              <p:nvPr/>
            </p:nvSpPr>
            <p:spPr>
              <a:xfrm>
                <a:off x="4850634" y="1453612"/>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Isosceles Triangle 20">
                <a:extLst>
                  <a:ext uri="{FF2B5EF4-FFF2-40B4-BE49-F238E27FC236}">
                    <a16:creationId xmlns:a16="http://schemas.microsoft.com/office/drawing/2014/main" id="{DDFC0865-CC5D-45C5-8FA7-BD5050504E85}"/>
                  </a:ext>
                </a:extLst>
              </p:cNvPr>
              <p:cNvSpPr/>
              <p:nvPr/>
            </p:nvSpPr>
            <p:spPr>
              <a:xfrm>
                <a:off x="6213738" y="1292350"/>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Isosceles Triangle 21">
                <a:extLst>
                  <a:ext uri="{FF2B5EF4-FFF2-40B4-BE49-F238E27FC236}">
                    <a16:creationId xmlns:a16="http://schemas.microsoft.com/office/drawing/2014/main" id="{2DD46E64-84DB-4E19-A1EF-12B7AE5BA9F3}"/>
                  </a:ext>
                </a:extLst>
              </p:cNvPr>
              <p:cNvSpPr/>
              <p:nvPr/>
            </p:nvSpPr>
            <p:spPr>
              <a:xfrm>
                <a:off x="7624179" y="1479793"/>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sosceles Triangle 22">
                <a:extLst>
                  <a:ext uri="{FF2B5EF4-FFF2-40B4-BE49-F238E27FC236}">
                    <a16:creationId xmlns:a16="http://schemas.microsoft.com/office/drawing/2014/main" id="{165F36D2-80DF-4BAC-9EA0-B1DF9A80C276}"/>
                  </a:ext>
                </a:extLst>
              </p:cNvPr>
              <p:cNvSpPr/>
              <p:nvPr/>
            </p:nvSpPr>
            <p:spPr>
              <a:xfrm>
                <a:off x="9026013" y="2219698"/>
                <a:ext cx="280324" cy="241659"/>
              </a:xfrm>
              <a:prstGeom prst="triangl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oup 3">
              <a:extLst>
                <a:ext uri="{FF2B5EF4-FFF2-40B4-BE49-F238E27FC236}">
                  <a16:creationId xmlns:a16="http://schemas.microsoft.com/office/drawing/2014/main" id="{25CB9A04-70A0-4CDF-BD12-A864038067B5}"/>
                </a:ext>
              </a:extLst>
            </p:cNvPr>
            <p:cNvGrpSpPr/>
            <p:nvPr/>
          </p:nvGrpSpPr>
          <p:grpSpPr>
            <a:xfrm rot="2073204">
              <a:off x="3017415" y="553437"/>
              <a:ext cx="5198655" cy="4967196"/>
              <a:chOff x="2789346" y="308610"/>
              <a:chExt cx="3314274" cy="3166713"/>
            </a:xfrm>
          </p:grpSpPr>
          <p:sp>
            <p:nvSpPr>
              <p:cNvPr id="5" name="Freeform: Shape 4">
                <a:extLst>
                  <a:ext uri="{FF2B5EF4-FFF2-40B4-BE49-F238E27FC236}">
                    <a16:creationId xmlns:a16="http://schemas.microsoft.com/office/drawing/2014/main" id="{98529977-2A29-45C8-B44D-384899C1B94B}"/>
                  </a:ext>
                </a:extLst>
              </p:cNvPr>
              <p:cNvSpPr/>
              <p:nvPr/>
            </p:nvSpPr>
            <p:spPr>
              <a:xfrm>
                <a:off x="2834640" y="308610"/>
                <a:ext cx="3268980" cy="3131820"/>
              </a:xfrm>
              <a:custGeom>
                <a:avLst/>
                <a:gdLst>
                  <a:gd name="connsiteX0" fmla="*/ 0 w 3268980"/>
                  <a:gd name="connsiteY0" fmla="*/ 3131820 h 3131820"/>
                  <a:gd name="connsiteX1" fmla="*/ 2091690 w 3268980"/>
                  <a:gd name="connsiteY1" fmla="*/ 1817370 h 3131820"/>
                  <a:gd name="connsiteX2" fmla="*/ 3268980 w 3268980"/>
                  <a:gd name="connsiteY2" fmla="*/ 0 h 3131820"/>
                </a:gdLst>
                <a:ahLst/>
                <a:cxnLst>
                  <a:cxn ang="0">
                    <a:pos x="connsiteX0" y="connsiteY0"/>
                  </a:cxn>
                  <a:cxn ang="0">
                    <a:pos x="connsiteX1" y="connsiteY1"/>
                  </a:cxn>
                  <a:cxn ang="0">
                    <a:pos x="connsiteX2" y="connsiteY2"/>
                  </a:cxn>
                </a:cxnLst>
                <a:rect l="l" t="t" r="r" b="b"/>
                <a:pathLst>
                  <a:path w="3268980" h="3131820">
                    <a:moveTo>
                      <a:pt x="0" y="3131820"/>
                    </a:moveTo>
                    <a:cubicBezTo>
                      <a:pt x="773430" y="2735580"/>
                      <a:pt x="1546860" y="2339340"/>
                      <a:pt x="2091690" y="1817370"/>
                    </a:cubicBezTo>
                    <a:cubicBezTo>
                      <a:pt x="2636520" y="1295400"/>
                      <a:pt x="2952750" y="647700"/>
                      <a:pt x="3268980" y="0"/>
                    </a:cubicBezTo>
                  </a:path>
                </a:pathLst>
              </a:custGeom>
              <a:noFill/>
              <a:ln w="28575">
                <a:solidFill>
                  <a:srgbClr val="53D2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8D7D16B7-57FA-4DD4-A782-48879285F619}"/>
                  </a:ext>
                </a:extLst>
              </p:cNvPr>
              <p:cNvSpPr/>
              <p:nvPr/>
            </p:nvSpPr>
            <p:spPr>
              <a:xfrm>
                <a:off x="2836593" y="400050"/>
                <a:ext cx="2284047" cy="3032222"/>
              </a:xfrm>
              <a:custGeom>
                <a:avLst/>
                <a:gdLst>
                  <a:gd name="connsiteX0" fmla="*/ 0 w 2263140"/>
                  <a:gd name="connsiteY0" fmla="*/ 3017520 h 3017520"/>
                  <a:gd name="connsiteX1" fmla="*/ 1680210 w 2263140"/>
                  <a:gd name="connsiteY1" fmla="*/ 1394460 h 3017520"/>
                  <a:gd name="connsiteX2" fmla="*/ 2263140 w 2263140"/>
                  <a:gd name="connsiteY2" fmla="*/ 0 h 3017520"/>
                  <a:gd name="connsiteX0" fmla="*/ 0 w 2263140"/>
                  <a:gd name="connsiteY0" fmla="*/ 3017520 h 3017520"/>
                  <a:gd name="connsiteX1" fmla="*/ 1639021 w 2263140"/>
                  <a:gd name="connsiteY1" fmla="*/ 1567454 h 3017520"/>
                  <a:gd name="connsiteX2" fmla="*/ 2263140 w 2263140"/>
                  <a:gd name="connsiteY2" fmla="*/ 0 h 3017520"/>
                  <a:gd name="connsiteX0" fmla="*/ 0 w 2263140"/>
                  <a:gd name="connsiteY0" fmla="*/ 3017520 h 3017520"/>
                  <a:gd name="connsiteX1" fmla="*/ 1770826 w 2263140"/>
                  <a:gd name="connsiteY1" fmla="*/ 1493313 h 3017520"/>
                  <a:gd name="connsiteX2" fmla="*/ 2263140 w 2263140"/>
                  <a:gd name="connsiteY2" fmla="*/ 0 h 3017520"/>
                  <a:gd name="connsiteX0" fmla="*/ 0 w 2263140"/>
                  <a:gd name="connsiteY0" fmla="*/ 3017520 h 3017520"/>
                  <a:gd name="connsiteX1" fmla="*/ 1770826 w 2263140"/>
                  <a:gd name="connsiteY1" fmla="*/ 1493313 h 3017520"/>
                  <a:gd name="connsiteX2" fmla="*/ 2263140 w 2263140"/>
                  <a:gd name="connsiteY2" fmla="*/ 0 h 3017520"/>
                  <a:gd name="connsiteX0" fmla="*/ 0 w 2263140"/>
                  <a:gd name="connsiteY0" fmla="*/ 3017520 h 3017520"/>
                  <a:gd name="connsiteX1" fmla="*/ 1869680 w 2263140"/>
                  <a:gd name="connsiteY1" fmla="*/ 1633356 h 3017520"/>
                  <a:gd name="connsiteX2" fmla="*/ 2263140 w 2263140"/>
                  <a:gd name="connsiteY2" fmla="*/ 0 h 3017520"/>
                  <a:gd name="connsiteX0" fmla="*/ 0 w 2221951"/>
                  <a:gd name="connsiteY0" fmla="*/ 3025758 h 3025758"/>
                  <a:gd name="connsiteX1" fmla="*/ 1828491 w 2221951"/>
                  <a:gd name="connsiteY1" fmla="*/ 1633356 h 3025758"/>
                  <a:gd name="connsiteX2" fmla="*/ 2221951 w 2221951"/>
                  <a:gd name="connsiteY2" fmla="*/ 0 h 3025758"/>
                  <a:gd name="connsiteX0" fmla="*/ 0 w 2221951"/>
                  <a:gd name="connsiteY0" fmla="*/ 3025758 h 3025758"/>
                  <a:gd name="connsiteX1" fmla="*/ 1803778 w 2221951"/>
                  <a:gd name="connsiteY1" fmla="*/ 1493313 h 3025758"/>
                  <a:gd name="connsiteX2" fmla="*/ 2221951 w 2221951"/>
                  <a:gd name="connsiteY2" fmla="*/ 0 h 3025758"/>
                  <a:gd name="connsiteX0" fmla="*/ 0 w 2221951"/>
                  <a:gd name="connsiteY0" fmla="*/ 3025758 h 3025758"/>
                  <a:gd name="connsiteX1" fmla="*/ 1803778 w 2221951"/>
                  <a:gd name="connsiteY1" fmla="*/ 1493313 h 3025758"/>
                  <a:gd name="connsiteX2" fmla="*/ 2221951 w 2221951"/>
                  <a:gd name="connsiteY2" fmla="*/ 0 h 3025758"/>
                  <a:gd name="connsiteX0" fmla="*/ 0 w 2221951"/>
                  <a:gd name="connsiteY0" fmla="*/ 3025758 h 3025758"/>
                  <a:gd name="connsiteX1" fmla="*/ 1630783 w 2221951"/>
                  <a:gd name="connsiteY1" fmla="*/ 1625119 h 3025758"/>
                  <a:gd name="connsiteX2" fmla="*/ 2221951 w 2221951"/>
                  <a:gd name="connsiteY2" fmla="*/ 0 h 3025758"/>
                  <a:gd name="connsiteX0" fmla="*/ 0 w 2284047"/>
                  <a:gd name="connsiteY0" fmla="*/ 3032222 h 3032222"/>
                  <a:gd name="connsiteX1" fmla="*/ 1692879 w 2284047"/>
                  <a:gd name="connsiteY1" fmla="*/ 1625119 h 3032222"/>
                  <a:gd name="connsiteX2" fmla="*/ 2284047 w 2284047"/>
                  <a:gd name="connsiteY2" fmla="*/ 0 h 3032222"/>
                </a:gdLst>
                <a:ahLst/>
                <a:cxnLst>
                  <a:cxn ang="0">
                    <a:pos x="connsiteX0" y="connsiteY0"/>
                  </a:cxn>
                  <a:cxn ang="0">
                    <a:pos x="connsiteX1" y="connsiteY1"/>
                  </a:cxn>
                  <a:cxn ang="0">
                    <a:pos x="connsiteX2" y="connsiteY2"/>
                  </a:cxn>
                </a:cxnLst>
                <a:rect l="l" t="t" r="r" b="b"/>
                <a:pathLst>
                  <a:path w="2284047" h="3032222">
                    <a:moveTo>
                      <a:pt x="0" y="3032222"/>
                    </a:moveTo>
                    <a:cubicBezTo>
                      <a:pt x="651510" y="2472152"/>
                      <a:pt x="1322554" y="2129412"/>
                      <a:pt x="1692879" y="1625119"/>
                    </a:cubicBezTo>
                    <a:cubicBezTo>
                      <a:pt x="2063204" y="1120826"/>
                      <a:pt x="2181177" y="445770"/>
                      <a:pt x="2284047" y="0"/>
                    </a:cubicBezTo>
                  </a:path>
                </a:pathLst>
              </a:custGeom>
              <a:noFill/>
              <a:ln w="28575">
                <a:solidFill>
                  <a:srgbClr val="53D2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Freeform: Shape 6">
                <a:extLst>
                  <a:ext uri="{FF2B5EF4-FFF2-40B4-BE49-F238E27FC236}">
                    <a16:creationId xmlns:a16="http://schemas.microsoft.com/office/drawing/2014/main" id="{AF33365E-952E-423C-BBA2-C33FB0761AAC}"/>
                  </a:ext>
                </a:extLst>
              </p:cNvPr>
              <p:cNvSpPr/>
              <p:nvPr/>
            </p:nvSpPr>
            <p:spPr>
              <a:xfrm>
                <a:off x="2842054" y="2265405"/>
                <a:ext cx="327647" cy="1169773"/>
              </a:xfrm>
              <a:custGeom>
                <a:avLst/>
                <a:gdLst>
                  <a:gd name="connsiteX0" fmla="*/ 0 w 327647"/>
                  <a:gd name="connsiteY0" fmla="*/ 1169773 h 1169773"/>
                  <a:gd name="connsiteX1" fmla="*/ 313038 w 327647"/>
                  <a:gd name="connsiteY1" fmla="*/ 502509 h 1169773"/>
                  <a:gd name="connsiteX2" fmla="*/ 247135 w 327647"/>
                  <a:gd name="connsiteY2" fmla="*/ 0 h 1169773"/>
                </a:gdLst>
                <a:ahLst/>
                <a:cxnLst>
                  <a:cxn ang="0">
                    <a:pos x="connsiteX0" y="connsiteY0"/>
                  </a:cxn>
                  <a:cxn ang="0">
                    <a:pos x="connsiteX1" y="connsiteY1"/>
                  </a:cxn>
                  <a:cxn ang="0">
                    <a:pos x="connsiteX2" y="connsiteY2"/>
                  </a:cxn>
                </a:cxnLst>
                <a:rect l="l" t="t" r="r" b="b"/>
                <a:pathLst>
                  <a:path w="327647" h="1169773">
                    <a:moveTo>
                      <a:pt x="0" y="1169773"/>
                    </a:moveTo>
                    <a:cubicBezTo>
                      <a:pt x="135924" y="933622"/>
                      <a:pt x="271849" y="697471"/>
                      <a:pt x="313038" y="502509"/>
                    </a:cubicBezTo>
                    <a:cubicBezTo>
                      <a:pt x="354227" y="307547"/>
                      <a:pt x="300681" y="153773"/>
                      <a:pt x="247135" y="0"/>
                    </a:cubicBezTo>
                  </a:path>
                </a:pathLst>
              </a:custGeom>
              <a:noFill/>
              <a:ln w="28575">
                <a:solidFill>
                  <a:srgbClr val="53D2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Freeform: Shape 7">
                <a:extLst>
                  <a:ext uri="{FF2B5EF4-FFF2-40B4-BE49-F238E27FC236}">
                    <a16:creationId xmlns:a16="http://schemas.microsoft.com/office/drawing/2014/main" id="{29A73034-495D-42D4-920B-5351EE4487D7}"/>
                  </a:ext>
                </a:extLst>
              </p:cNvPr>
              <p:cNvSpPr/>
              <p:nvPr/>
            </p:nvSpPr>
            <p:spPr>
              <a:xfrm>
                <a:off x="2866768" y="1425146"/>
                <a:ext cx="782594" cy="1960605"/>
              </a:xfrm>
              <a:custGeom>
                <a:avLst/>
                <a:gdLst>
                  <a:gd name="connsiteX0" fmla="*/ 0 w 782594"/>
                  <a:gd name="connsiteY0" fmla="*/ 1960605 h 1960605"/>
                  <a:gd name="connsiteX1" fmla="*/ 650789 w 782594"/>
                  <a:gd name="connsiteY1" fmla="*/ 1037968 h 1960605"/>
                  <a:gd name="connsiteX2" fmla="*/ 782594 w 782594"/>
                  <a:gd name="connsiteY2" fmla="*/ 0 h 1960605"/>
                </a:gdLst>
                <a:ahLst/>
                <a:cxnLst>
                  <a:cxn ang="0">
                    <a:pos x="connsiteX0" y="connsiteY0"/>
                  </a:cxn>
                  <a:cxn ang="0">
                    <a:pos x="connsiteX1" y="connsiteY1"/>
                  </a:cxn>
                  <a:cxn ang="0">
                    <a:pos x="connsiteX2" y="connsiteY2"/>
                  </a:cxn>
                </a:cxnLst>
                <a:rect l="l" t="t" r="r" b="b"/>
                <a:pathLst>
                  <a:path w="782594" h="1960605">
                    <a:moveTo>
                      <a:pt x="0" y="1960605"/>
                    </a:moveTo>
                    <a:cubicBezTo>
                      <a:pt x="260178" y="1662670"/>
                      <a:pt x="520357" y="1364735"/>
                      <a:pt x="650789" y="1037968"/>
                    </a:cubicBezTo>
                    <a:cubicBezTo>
                      <a:pt x="781221" y="711200"/>
                      <a:pt x="781907" y="355600"/>
                      <a:pt x="782594" y="0"/>
                    </a:cubicBezTo>
                  </a:path>
                </a:pathLst>
              </a:custGeom>
              <a:noFill/>
              <a:ln w="28575">
                <a:solidFill>
                  <a:srgbClr val="53D2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Freeform: Shape 8">
                <a:extLst>
                  <a:ext uri="{FF2B5EF4-FFF2-40B4-BE49-F238E27FC236}">
                    <a16:creationId xmlns:a16="http://schemas.microsoft.com/office/drawing/2014/main" id="{139C553C-598B-491B-815A-EE95784AF86F}"/>
                  </a:ext>
                </a:extLst>
              </p:cNvPr>
              <p:cNvSpPr/>
              <p:nvPr/>
            </p:nvSpPr>
            <p:spPr>
              <a:xfrm>
                <a:off x="2789346" y="823784"/>
                <a:ext cx="1510805" cy="2651539"/>
              </a:xfrm>
              <a:custGeom>
                <a:avLst/>
                <a:gdLst>
                  <a:gd name="connsiteX0" fmla="*/ 0 w 1359243"/>
                  <a:gd name="connsiteY0" fmla="*/ 2529016 h 2529016"/>
                  <a:gd name="connsiteX1" fmla="*/ 1128584 w 1359243"/>
                  <a:gd name="connsiteY1" fmla="*/ 1276865 h 2529016"/>
                  <a:gd name="connsiteX2" fmla="*/ 1359243 w 1359243"/>
                  <a:gd name="connsiteY2" fmla="*/ 0 h 2529016"/>
                  <a:gd name="connsiteX0" fmla="*/ 0 w 1510805"/>
                  <a:gd name="connsiteY0" fmla="*/ 2651539 h 2651539"/>
                  <a:gd name="connsiteX1" fmla="*/ 1280146 w 1510805"/>
                  <a:gd name="connsiteY1" fmla="*/ 1276865 h 2651539"/>
                  <a:gd name="connsiteX2" fmla="*/ 1510805 w 1510805"/>
                  <a:gd name="connsiteY2" fmla="*/ 0 h 2651539"/>
                </a:gdLst>
                <a:ahLst/>
                <a:cxnLst>
                  <a:cxn ang="0">
                    <a:pos x="connsiteX0" y="connsiteY0"/>
                  </a:cxn>
                  <a:cxn ang="0">
                    <a:pos x="connsiteX1" y="connsiteY1"/>
                  </a:cxn>
                  <a:cxn ang="0">
                    <a:pos x="connsiteX2" y="connsiteY2"/>
                  </a:cxn>
                </a:cxnLst>
                <a:rect l="l" t="t" r="r" b="b"/>
                <a:pathLst>
                  <a:path w="1510805" h="2651539">
                    <a:moveTo>
                      <a:pt x="0" y="2651539"/>
                    </a:moveTo>
                    <a:cubicBezTo>
                      <a:pt x="451022" y="2236215"/>
                      <a:pt x="1053606" y="1698368"/>
                      <a:pt x="1280146" y="1276865"/>
                    </a:cubicBezTo>
                    <a:cubicBezTo>
                      <a:pt x="1506686" y="855362"/>
                      <a:pt x="1508745" y="427681"/>
                      <a:pt x="1510805" y="0"/>
                    </a:cubicBezTo>
                  </a:path>
                </a:pathLst>
              </a:custGeom>
              <a:noFill/>
              <a:ln w="28575">
                <a:solidFill>
                  <a:srgbClr val="53D2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5" name="TextBox 24">
            <a:extLst>
              <a:ext uri="{FF2B5EF4-FFF2-40B4-BE49-F238E27FC236}">
                <a16:creationId xmlns:a16="http://schemas.microsoft.com/office/drawing/2014/main" id="{D98EFD74-8BE3-4763-9E19-87DC4FD9D639}"/>
              </a:ext>
            </a:extLst>
          </p:cNvPr>
          <p:cNvSpPr txBox="1"/>
          <p:nvPr/>
        </p:nvSpPr>
        <p:spPr>
          <a:xfrm>
            <a:off x="7847287" y="1355763"/>
            <a:ext cx="2304413" cy="369332"/>
          </a:xfrm>
          <a:prstGeom prst="rect">
            <a:avLst/>
          </a:prstGeom>
          <a:noFill/>
        </p:spPr>
        <p:txBody>
          <a:bodyPr wrap="none" rtlCol="0">
            <a:spAutoFit/>
          </a:bodyPr>
          <a:lstStyle/>
          <a:p>
            <a:r>
              <a:rPr lang="en-GB" dirty="0"/>
              <a:t>4) Ray arrives very late</a:t>
            </a:r>
          </a:p>
        </p:txBody>
      </p:sp>
      <p:sp>
        <p:nvSpPr>
          <p:cNvPr id="26" name="TextBox 25">
            <a:extLst>
              <a:ext uri="{FF2B5EF4-FFF2-40B4-BE49-F238E27FC236}">
                <a16:creationId xmlns:a16="http://schemas.microsoft.com/office/drawing/2014/main" id="{AC7D7566-B9C2-42C4-B1A3-02A5ADDF603B}"/>
              </a:ext>
            </a:extLst>
          </p:cNvPr>
          <p:cNvSpPr txBox="1"/>
          <p:nvPr/>
        </p:nvSpPr>
        <p:spPr>
          <a:xfrm>
            <a:off x="5498463" y="971715"/>
            <a:ext cx="1848648" cy="369332"/>
          </a:xfrm>
          <a:prstGeom prst="rect">
            <a:avLst/>
          </a:prstGeom>
          <a:noFill/>
        </p:spPr>
        <p:txBody>
          <a:bodyPr wrap="none" rtlCol="0">
            <a:spAutoFit/>
          </a:bodyPr>
          <a:lstStyle/>
          <a:p>
            <a:r>
              <a:rPr lang="en-GB" dirty="0"/>
              <a:t>3) Ray arrives late</a:t>
            </a:r>
          </a:p>
        </p:txBody>
      </p:sp>
      <p:sp>
        <p:nvSpPr>
          <p:cNvPr id="27" name="TextBox 26">
            <a:extLst>
              <a:ext uri="{FF2B5EF4-FFF2-40B4-BE49-F238E27FC236}">
                <a16:creationId xmlns:a16="http://schemas.microsoft.com/office/drawing/2014/main" id="{F75D98B9-EB0F-4A2E-9FA8-94C7221B8F3C}"/>
              </a:ext>
            </a:extLst>
          </p:cNvPr>
          <p:cNvSpPr txBox="1"/>
          <p:nvPr/>
        </p:nvSpPr>
        <p:spPr>
          <a:xfrm>
            <a:off x="2322939" y="1377019"/>
            <a:ext cx="2559868" cy="369332"/>
          </a:xfrm>
          <a:prstGeom prst="rect">
            <a:avLst/>
          </a:prstGeom>
          <a:noFill/>
        </p:spPr>
        <p:txBody>
          <a:bodyPr wrap="none" rtlCol="0">
            <a:spAutoFit/>
          </a:bodyPr>
          <a:lstStyle/>
          <a:p>
            <a:r>
              <a:rPr lang="en-GB" dirty="0"/>
              <a:t>2) Ray arrives slightly late</a:t>
            </a:r>
          </a:p>
        </p:txBody>
      </p:sp>
      <p:sp>
        <p:nvSpPr>
          <p:cNvPr id="29" name="TextBox 28">
            <a:extLst>
              <a:ext uri="{FF2B5EF4-FFF2-40B4-BE49-F238E27FC236}">
                <a16:creationId xmlns:a16="http://schemas.microsoft.com/office/drawing/2014/main" id="{54148D69-DF7B-4097-86FE-1C700680E6A9}"/>
              </a:ext>
            </a:extLst>
          </p:cNvPr>
          <p:cNvSpPr txBox="1"/>
          <p:nvPr/>
        </p:nvSpPr>
        <p:spPr>
          <a:xfrm>
            <a:off x="1205506" y="2002374"/>
            <a:ext cx="2223557" cy="369332"/>
          </a:xfrm>
          <a:prstGeom prst="rect">
            <a:avLst/>
          </a:prstGeom>
          <a:noFill/>
        </p:spPr>
        <p:txBody>
          <a:bodyPr wrap="none" rtlCol="0">
            <a:spAutoFit/>
          </a:bodyPr>
          <a:lstStyle/>
          <a:p>
            <a:r>
              <a:rPr lang="en-GB" dirty="0"/>
              <a:t>1) Ray arrives on time</a:t>
            </a:r>
          </a:p>
        </p:txBody>
      </p:sp>
      <p:sp>
        <p:nvSpPr>
          <p:cNvPr id="30" name="TextBox 29">
            <a:extLst>
              <a:ext uri="{FF2B5EF4-FFF2-40B4-BE49-F238E27FC236}">
                <a16:creationId xmlns:a16="http://schemas.microsoft.com/office/drawing/2014/main" id="{BC4CA63D-A40F-4F4F-AD77-B1C71238E661}"/>
              </a:ext>
            </a:extLst>
          </p:cNvPr>
          <p:cNvSpPr txBox="1"/>
          <p:nvPr/>
        </p:nvSpPr>
        <p:spPr>
          <a:xfrm>
            <a:off x="9219978" y="2085316"/>
            <a:ext cx="2223557" cy="369332"/>
          </a:xfrm>
          <a:prstGeom prst="rect">
            <a:avLst/>
          </a:prstGeom>
          <a:noFill/>
        </p:spPr>
        <p:txBody>
          <a:bodyPr wrap="none" rtlCol="0">
            <a:spAutoFit/>
          </a:bodyPr>
          <a:lstStyle/>
          <a:p>
            <a:r>
              <a:rPr lang="en-GB" dirty="0"/>
              <a:t>5) Ray arrives on time</a:t>
            </a:r>
          </a:p>
        </p:txBody>
      </p:sp>
    </p:spTree>
    <p:extLst>
      <p:ext uri="{BB962C8B-B14F-4D97-AF65-F5344CB8AC3E}">
        <p14:creationId xmlns:p14="http://schemas.microsoft.com/office/powerpoint/2010/main" val="42751557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89F590E2-921D-4A98-832C-6C204C76584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30247335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E7C6951-83A9-4D2C-B467-054C476AEAB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758" b="98242" l="4501" r="97652">
                        <a14:foregroundMark x1="16047" y1="30273" x2="35029" y2="14844"/>
                        <a14:foregroundMark x1="35029" y1="14844" x2="49706" y2="11719"/>
                        <a14:foregroundMark x1="49706" y1="11719" x2="64579" y2="11719"/>
                        <a14:foregroundMark x1="64579" y1="11719" x2="74364" y2="15430"/>
                        <a14:foregroundMark x1="74364" y1="15430" x2="83562" y2="41406"/>
                        <a14:foregroundMark x1="83562" y1="41406" x2="84540" y2="52930"/>
                        <a14:foregroundMark x1="84540" y1="52930" x2="80626" y2="67969"/>
                        <a14:foregroundMark x1="80626" y1="67969" x2="70254" y2="78320"/>
                        <a14:foregroundMark x1="20157" y1="81641" x2="50881" y2="94727"/>
                        <a14:foregroundMark x1="50881" y1="94727" x2="54012" y2="93359"/>
                        <a14:foregroundMark x1="92759" y1="32227" x2="94129" y2="50195"/>
                        <a14:foregroundMark x1="59295" y1="6250" x2="42074" y2="2148"/>
                        <a14:foregroundMark x1="4501" y1="38281" x2="5479" y2="45313"/>
                        <a14:foregroundMark x1="47945" y1="43750" x2="37965" y2="42578"/>
                        <a14:foregroundMark x1="37965" y1="42578" x2="26810" y2="44336"/>
                        <a14:foregroundMark x1="26810" y1="44336" x2="19569" y2="54883"/>
                        <a14:foregroundMark x1="19569" y1="54883" x2="24266" y2="68750"/>
                        <a14:foregroundMark x1="24266" y1="68750" x2="34834" y2="72461"/>
                        <a14:foregroundMark x1="34834" y1="72461" x2="52642" y2="72266"/>
                        <a14:foregroundMark x1="52642" y1="72266" x2="62818" y2="65039"/>
                        <a14:foregroundMark x1="62818" y1="65039" x2="63796" y2="54492"/>
                        <a14:foregroundMark x1="63796" y1="54492" x2="57926" y2="45898"/>
                        <a14:foregroundMark x1="57926" y1="45898" x2="43053" y2="54688"/>
                        <a14:foregroundMark x1="58121" y1="34375" x2="18395" y2="42383"/>
                        <a14:foregroundMark x1="12720" y1="45313" x2="12720" y2="45313"/>
                        <a14:foregroundMark x1="96673" y1="57813" x2="97652" y2="44531"/>
                        <a14:foregroundMark x1="50294" y1="98242" x2="50294" y2="98242"/>
                        <a14:backgroundMark x1="42074" y1="1953" x2="42074" y2="1953"/>
                        <a14:backgroundMark x1="42074" y1="1953" x2="42074" y2="1953"/>
                        <a14:backgroundMark x1="42466" y1="2148" x2="42466" y2="2148"/>
                        <a14:backgroundMark x1="43053" y1="1953" x2="43053" y2="1953"/>
                        <a14:backgroundMark x1="41879" y1="2148" x2="41879" y2="2148"/>
                      </a14:backgroundRemoval>
                    </a14:imgEffect>
                  </a14:imgLayer>
                </a14:imgProps>
              </a:ext>
              <a:ext uri="{28A0092B-C50C-407E-A947-70E740481C1C}">
                <a14:useLocalDpi xmlns:a14="http://schemas.microsoft.com/office/drawing/2010/main" val="0"/>
              </a:ext>
            </a:extLst>
          </a:blip>
          <a:stretch>
            <a:fillRect/>
          </a:stretch>
        </p:blipFill>
        <p:spPr>
          <a:xfrm>
            <a:off x="2755231" y="73657"/>
            <a:ext cx="6689557" cy="6702648"/>
          </a:xfrm>
          <a:prstGeom prst="rect">
            <a:avLst/>
          </a:prstGeom>
        </p:spPr>
      </p:pic>
    </p:spTree>
    <p:extLst>
      <p:ext uri="{BB962C8B-B14F-4D97-AF65-F5344CB8AC3E}">
        <p14:creationId xmlns:p14="http://schemas.microsoft.com/office/powerpoint/2010/main" val="21052508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812F797E-8DCB-4BD8-9ADB-0314D0C9523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31928" y="80179"/>
            <a:ext cx="8399188" cy="6641463"/>
          </a:xfrm>
          <a:prstGeom prst="rect">
            <a:avLst/>
          </a:prstGeom>
        </p:spPr>
      </p:pic>
    </p:spTree>
    <p:extLst>
      <p:ext uri="{BB962C8B-B14F-4D97-AF65-F5344CB8AC3E}">
        <p14:creationId xmlns:p14="http://schemas.microsoft.com/office/powerpoint/2010/main" val="3937193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A2DD5E-767A-4291-B500-07806FA9AB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67808" y="229861"/>
            <a:ext cx="9056384" cy="6398276"/>
          </a:xfrm>
          <a:prstGeom prst="rect">
            <a:avLst/>
          </a:prstGeom>
        </p:spPr>
      </p:pic>
    </p:spTree>
    <p:extLst>
      <p:ext uri="{BB962C8B-B14F-4D97-AF65-F5344CB8AC3E}">
        <p14:creationId xmlns:p14="http://schemas.microsoft.com/office/powerpoint/2010/main" val="4245720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indoor, person, bottle, person&#10;&#10;Description automatically generated">
            <a:extLst>
              <a:ext uri="{FF2B5EF4-FFF2-40B4-BE49-F238E27FC236}">
                <a16:creationId xmlns:a16="http://schemas.microsoft.com/office/drawing/2014/main" id="{44FAB3C8-AD84-496E-A378-7A2874065E7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33670619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1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3">
            <a:extLst>
              <a:ext uri="{FF2B5EF4-FFF2-40B4-BE49-F238E27FC236}">
                <a16:creationId xmlns:a16="http://schemas.microsoft.com/office/drawing/2014/main" id="{5C70A35A-1AEC-46BA-9D93-CB51ACA631FB}"/>
              </a:ext>
            </a:extLst>
          </p:cNvPr>
          <p:cNvSpPr>
            <a:spLocks noGrp="1"/>
          </p:cNvSpPr>
          <p:nvPr>
            <p:ph type="title"/>
          </p:nvPr>
        </p:nvSpPr>
        <p:spPr>
          <a:xfrm>
            <a:off x="3183660" y="2060159"/>
            <a:ext cx="5493948" cy="2737682"/>
          </a:xfrm>
        </p:spPr>
        <p:txBody>
          <a:bodyPr vert="horz" lIns="91440" tIns="45720" rIns="91440" bIns="45720" rtlCol="0" anchor="b">
            <a:normAutofit/>
          </a:bodyPr>
          <a:lstStyle/>
          <a:p>
            <a:pPr algn="ctr"/>
            <a:r>
              <a:rPr lang="en-US" sz="6000" b="1" kern="1200" dirty="0">
                <a:solidFill>
                  <a:srgbClr val="FFFFFF"/>
                </a:solidFill>
                <a:latin typeface="Hero Handwriting" panose="02000503000000000000" pitchFamily="2" charset="0"/>
              </a:rPr>
              <a:t>TEMPERATURE AND SEISMIC </a:t>
            </a:r>
            <a:br>
              <a:rPr lang="en-US" sz="6000" b="1" kern="1200" dirty="0">
                <a:solidFill>
                  <a:srgbClr val="FFFFFF"/>
                </a:solidFill>
                <a:latin typeface="Hero Handwriting" panose="02000503000000000000" pitchFamily="2" charset="0"/>
              </a:rPr>
            </a:br>
            <a:r>
              <a:rPr lang="en-US" sz="6000" b="1" kern="1200" dirty="0">
                <a:solidFill>
                  <a:srgbClr val="FFFFFF"/>
                </a:solidFill>
                <a:latin typeface="Hero Handwriting" panose="02000503000000000000" pitchFamily="2" charset="0"/>
              </a:rPr>
              <a:t>WAVE SPEED</a:t>
            </a:r>
          </a:p>
        </p:txBody>
      </p:sp>
    </p:spTree>
    <p:extLst>
      <p:ext uri="{BB962C8B-B14F-4D97-AF65-F5344CB8AC3E}">
        <p14:creationId xmlns:p14="http://schemas.microsoft.com/office/powerpoint/2010/main" val="35641370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EC015FD-92CA-46BB-8B21-7BCB56512D80}"/>
              </a:ext>
            </a:extLst>
          </p:cNvPr>
          <p:cNvGrpSpPr/>
          <p:nvPr/>
        </p:nvGrpSpPr>
        <p:grpSpPr>
          <a:xfrm>
            <a:off x="0" y="71596"/>
            <a:ext cx="12192000" cy="6662806"/>
            <a:chOff x="0" y="71596"/>
            <a:chExt cx="12192000" cy="6662806"/>
          </a:xfrm>
        </p:grpSpPr>
        <p:grpSp>
          <p:nvGrpSpPr>
            <p:cNvPr id="27" name="Group 26">
              <a:extLst>
                <a:ext uri="{FF2B5EF4-FFF2-40B4-BE49-F238E27FC236}">
                  <a16:creationId xmlns:a16="http://schemas.microsoft.com/office/drawing/2014/main" id="{421D6FE8-E386-441D-8D6B-91B7573214E6}"/>
                </a:ext>
              </a:extLst>
            </p:cNvPr>
            <p:cNvGrpSpPr/>
            <p:nvPr/>
          </p:nvGrpSpPr>
          <p:grpSpPr>
            <a:xfrm>
              <a:off x="0" y="596933"/>
              <a:ext cx="12192000" cy="6137469"/>
              <a:chOff x="0" y="360265"/>
              <a:chExt cx="12192000" cy="6137469"/>
            </a:xfrm>
          </p:grpSpPr>
          <p:pic>
            <p:nvPicPr>
              <p:cNvPr id="2" name="Picture 1">
                <a:extLst>
                  <a:ext uri="{FF2B5EF4-FFF2-40B4-BE49-F238E27FC236}">
                    <a16:creationId xmlns:a16="http://schemas.microsoft.com/office/drawing/2014/main" id="{2400F805-853A-44DB-A074-8B5248A81B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0265"/>
                <a:ext cx="12192000" cy="6137469"/>
              </a:xfrm>
              <a:prstGeom prst="rect">
                <a:avLst/>
              </a:prstGeom>
            </p:spPr>
          </p:pic>
          <p:sp>
            <p:nvSpPr>
              <p:cNvPr id="3" name="Star: 5 Points 2">
                <a:extLst>
                  <a:ext uri="{FF2B5EF4-FFF2-40B4-BE49-F238E27FC236}">
                    <a16:creationId xmlns:a16="http://schemas.microsoft.com/office/drawing/2014/main" id="{09D6E3AE-9526-4B6E-A099-6DFD5B578556}"/>
                  </a:ext>
                </a:extLst>
              </p:cNvPr>
              <p:cNvSpPr/>
              <p:nvPr/>
            </p:nvSpPr>
            <p:spPr>
              <a:xfrm>
                <a:off x="180604" y="3855027"/>
                <a:ext cx="334488" cy="33448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tar: 5 Points 3">
                <a:extLst>
                  <a:ext uri="{FF2B5EF4-FFF2-40B4-BE49-F238E27FC236}">
                    <a16:creationId xmlns:a16="http://schemas.microsoft.com/office/drawing/2014/main" id="{E340E96C-3034-4212-9033-7CAE8DBC6AFC}"/>
                  </a:ext>
                </a:extLst>
              </p:cNvPr>
              <p:cNvSpPr/>
              <p:nvPr/>
            </p:nvSpPr>
            <p:spPr>
              <a:xfrm>
                <a:off x="1247404" y="4189515"/>
                <a:ext cx="334488" cy="33448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tar: 5 Points 4">
                <a:extLst>
                  <a:ext uri="{FF2B5EF4-FFF2-40B4-BE49-F238E27FC236}">
                    <a16:creationId xmlns:a16="http://schemas.microsoft.com/office/drawing/2014/main" id="{0234D2EA-3F50-4EB6-A2FB-127D5AA1E0B5}"/>
                  </a:ext>
                </a:extLst>
              </p:cNvPr>
              <p:cNvSpPr/>
              <p:nvPr/>
            </p:nvSpPr>
            <p:spPr>
              <a:xfrm>
                <a:off x="779694" y="2450053"/>
                <a:ext cx="334488" cy="33448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tar: 5 Points 5">
                <a:extLst>
                  <a:ext uri="{FF2B5EF4-FFF2-40B4-BE49-F238E27FC236}">
                    <a16:creationId xmlns:a16="http://schemas.microsoft.com/office/drawing/2014/main" id="{B9CDB458-A889-45E2-B3E4-203667969C25}"/>
                  </a:ext>
                </a:extLst>
              </p:cNvPr>
              <p:cNvSpPr/>
              <p:nvPr/>
            </p:nvSpPr>
            <p:spPr>
              <a:xfrm>
                <a:off x="5582921" y="778908"/>
                <a:ext cx="334488" cy="33448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Star: 5 Points 6">
                <a:extLst>
                  <a:ext uri="{FF2B5EF4-FFF2-40B4-BE49-F238E27FC236}">
                    <a16:creationId xmlns:a16="http://schemas.microsoft.com/office/drawing/2014/main" id="{9B80F550-4ECE-40A5-9DD3-080A918EAE09}"/>
                  </a:ext>
                </a:extLst>
              </p:cNvPr>
              <p:cNvSpPr/>
              <p:nvPr/>
            </p:nvSpPr>
            <p:spPr>
              <a:xfrm>
                <a:off x="5046893" y="2471073"/>
                <a:ext cx="334488" cy="33448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tar: 5 Points 7">
                <a:extLst>
                  <a:ext uri="{FF2B5EF4-FFF2-40B4-BE49-F238E27FC236}">
                    <a16:creationId xmlns:a16="http://schemas.microsoft.com/office/drawing/2014/main" id="{01B18269-7128-48FB-AB70-3B8D1BDFC227}"/>
                  </a:ext>
                </a:extLst>
              </p:cNvPr>
              <p:cNvSpPr/>
              <p:nvPr/>
            </p:nvSpPr>
            <p:spPr>
              <a:xfrm>
                <a:off x="2902784" y="3185777"/>
                <a:ext cx="334488" cy="33448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Star: 5 Points 8">
                <a:extLst>
                  <a:ext uri="{FF2B5EF4-FFF2-40B4-BE49-F238E27FC236}">
                    <a16:creationId xmlns:a16="http://schemas.microsoft.com/office/drawing/2014/main" id="{BA44D58B-DE06-4987-A3F8-6833FFA5AA8A}"/>
                  </a:ext>
                </a:extLst>
              </p:cNvPr>
              <p:cNvSpPr/>
              <p:nvPr/>
            </p:nvSpPr>
            <p:spPr>
              <a:xfrm>
                <a:off x="2224866" y="2024384"/>
                <a:ext cx="334488" cy="33448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1C77C32F-C720-4858-B539-AB835FFC69BA}"/>
                  </a:ext>
                </a:extLst>
              </p:cNvPr>
              <p:cNvSpPr txBox="1"/>
              <p:nvPr/>
            </p:nvSpPr>
            <p:spPr>
              <a:xfrm>
                <a:off x="5877210" y="761486"/>
                <a:ext cx="1008993" cy="369332"/>
              </a:xfrm>
              <a:prstGeom prst="rect">
                <a:avLst/>
              </a:prstGeom>
              <a:noFill/>
            </p:spPr>
            <p:txBody>
              <a:bodyPr wrap="square" rtlCol="0">
                <a:spAutoFit/>
              </a:bodyPr>
              <a:lstStyle/>
              <a:p>
                <a:r>
                  <a:rPr lang="en-GB" dirty="0">
                    <a:solidFill>
                      <a:schemeClr val="bg1"/>
                    </a:solidFill>
                  </a:rPr>
                  <a:t>Iceland</a:t>
                </a:r>
              </a:p>
            </p:txBody>
          </p:sp>
          <p:sp>
            <p:nvSpPr>
              <p:cNvPr id="11" name="TextBox 10">
                <a:extLst>
                  <a:ext uri="{FF2B5EF4-FFF2-40B4-BE49-F238E27FC236}">
                    <a16:creationId xmlns:a16="http://schemas.microsoft.com/office/drawing/2014/main" id="{B0E5E840-0352-4D8C-B0C1-B48C29F658C3}"/>
                  </a:ext>
                </a:extLst>
              </p:cNvPr>
              <p:cNvSpPr txBox="1"/>
              <p:nvPr/>
            </p:nvSpPr>
            <p:spPr>
              <a:xfrm>
                <a:off x="4606465" y="2784541"/>
                <a:ext cx="1364417" cy="369332"/>
              </a:xfrm>
              <a:prstGeom prst="rect">
                <a:avLst/>
              </a:prstGeom>
              <a:noFill/>
            </p:spPr>
            <p:txBody>
              <a:bodyPr wrap="square" rtlCol="0">
                <a:spAutoFit/>
              </a:bodyPr>
              <a:lstStyle/>
              <a:p>
                <a:r>
                  <a:rPr lang="en-GB" dirty="0">
                    <a:solidFill>
                      <a:schemeClr val="bg1"/>
                    </a:solidFill>
                  </a:rPr>
                  <a:t>Cape Verde</a:t>
                </a:r>
              </a:p>
            </p:txBody>
          </p:sp>
          <p:sp>
            <p:nvSpPr>
              <p:cNvPr id="12" name="TextBox 11">
                <a:extLst>
                  <a:ext uri="{FF2B5EF4-FFF2-40B4-BE49-F238E27FC236}">
                    <a16:creationId xmlns:a16="http://schemas.microsoft.com/office/drawing/2014/main" id="{E491F120-3D98-46A8-9500-3ADA6565D291}"/>
                  </a:ext>
                </a:extLst>
              </p:cNvPr>
              <p:cNvSpPr txBox="1"/>
              <p:nvPr/>
            </p:nvSpPr>
            <p:spPr>
              <a:xfrm>
                <a:off x="3233022" y="3198914"/>
                <a:ext cx="1364417" cy="369332"/>
              </a:xfrm>
              <a:prstGeom prst="rect">
                <a:avLst/>
              </a:prstGeom>
              <a:noFill/>
            </p:spPr>
            <p:txBody>
              <a:bodyPr wrap="square" rtlCol="0">
                <a:spAutoFit/>
              </a:bodyPr>
              <a:lstStyle/>
              <a:p>
                <a:r>
                  <a:rPr lang="en-GB" dirty="0">
                    <a:solidFill>
                      <a:schemeClr val="bg1"/>
                    </a:solidFill>
                  </a:rPr>
                  <a:t>Galapagos</a:t>
                </a:r>
              </a:p>
            </p:txBody>
          </p:sp>
          <p:sp>
            <p:nvSpPr>
              <p:cNvPr id="13" name="TextBox 12">
                <a:extLst>
                  <a:ext uri="{FF2B5EF4-FFF2-40B4-BE49-F238E27FC236}">
                    <a16:creationId xmlns:a16="http://schemas.microsoft.com/office/drawing/2014/main" id="{B5D8D370-DB0C-4CEC-825E-5C829CDD4D03}"/>
                  </a:ext>
                </a:extLst>
              </p:cNvPr>
              <p:cNvSpPr txBox="1"/>
              <p:nvPr/>
            </p:nvSpPr>
            <p:spPr>
              <a:xfrm>
                <a:off x="2550814" y="1984986"/>
                <a:ext cx="1364417" cy="369332"/>
              </a:xfrm>
              <a:prstGeom prst="rect">
                <a:avLst/>
              </a:prstGeom>
              <a:noFill/>
            </p:spPr>
            <p:txBody>
              <a:bodyPr wrap="square" rtlCol="0">
                <a:spAutoFit/>
              </a:bodyPr>
              <a:lstStyle/>
              <a:p>
                <a:r>
                  <a:rPr lang="en-GB" dirty="0">
                    <a:solidFill>
                      <a:schemeClr val="bg1"/>
                    </a:solidFill>
                  </a:rPr>
                  <a:t>Guadalupe</a:t>
                </a:r>
              </a:p>
            </p:txBody>
          </p:sp>
          <p:sp>
            <p:nvSpPr>
              <p:cNvPr id="14" name="TextBox 13">
                <a:extLst>
                  <a:ext uri="{FF2B5EF4-FFF2-40B4-BE49-F238E27FC236}">
                    <a16:creationId xmlns:a16="http://schemas.microsoft.com/office/drawing/2014/main" id="{7F40EAF5-81BA-4303-B59F-5D061964F130}"/>
                  </a:ext>
                </a:extLst>
              </p:cNvPr>
              <p:cNvSpPr txBox="1"/>
              <p:nvPr/>
            </p:nvSpPr>
            <p:spPr>
              <a:xfrm>
                <a:off x="468802" y="3869634"/>
                <a:ext cx="1364417" cy="369332"/>
              </a:xfrm>
              <a:prstGeom prst="rect">
                <a:avLst/>
              </a:prstGeom>
              <a:noFill/>
            </p:spPr>
            <p:txBody>
              <a:bodyPr wrap="square" rtlCol="0">
                <a:spAutoFit/>
              </a:bodyPr>
              <a:lstStyle/>
              <a:p>
                <a:r>
                  <a:rPr lang="en-GB" dirty="0">
                    <a:solidFill>
                      <a:schemeClr val="bg1"/>
                    </a:solidFill>
                  </a:rPr>
                  <a:t>Samoa</a:t>
                </a:r>
              </a:p>
            </p:txBody>
          </p:sp>
          <p:sp>
            <p:nvSpPr>
              <p:cNvPr id="15" name="TextBox 14">
                <a:extLst>
                  <a:ext uri="{FF2B5EF4-FFF2-40B4-BE49-F238E27FC236}">
                    <a16:creationId xmlns:a16="http://schemas.microsoft.com/office/drawing/2014/main" id="{8D820654-CD12-4933-9AEF-C89EF0873C04}"/>
                  </a:ext>
                </a:extLst>
              </p:cNvPr>
              <p:cNvSpPr txBox="1"/>
              <p:nvPr/>
            </p:nvSpPr>
            <p:spPr>
              <a:xfrm>
                <a:off x="1538367" y="4154671"/>
                <a:ext cx="1364417" cy="369332"/>
              </a:xfrm>
              <a:prstGeom prst="rect">
                <a:avLst/>
              </a:prstGeom>
              <a:noFill/>
            </p:spPr>
            <p:txBody>
              <a:bodyPr wrap="square" rtlCol="0">
                <a:spAutoFit/>
              </a:bodyPr>
              <a:lstStyle/>
              <a:p>
                <a:r>
                  <a:rPr lang="en-GB" dirty="0">
                    <a:solidFill>
                      <a:schemeClr val="bg1"/>
                    </a:solidFill>
                  </a:rPr>
                  <a:t>Pitcairn</a:t>
                </a:r>
              </a:p>
            </p:txBody>
          </p:sp>
          <p:sp>
            <p:nvSpPr>
              <p:cNvPr id="16" name="TextBox 15">
                <a:extLst>
                  <a:ext uri="{FF2B5EF4-FFF2-40B4-BE49-F238E27FC236}">
                    <a16:creationId xmlns:a16="http://schemas.microsoft.com/office/drawing/2014/main" id="{A8A54C4D-A396-40F8-982C-B69755783462}"/>
                  </a:ext>
                </a:extLst>
              </p:cNvPr>
              <p:cNvSpPr txBox="1"/>
              <p:nvPr/>
            </p:nvSpPr>
            <p:spPr>
              <a:xfrm>
                <a:off x="1070742" y="2432631"/>
                <a:ext cx="1364417" cy="369332"/>
              </a:xfrm>
              <a:prstGeom prst="rect">
                <a:avLst/>
              </a:prstGeom>
              <a:noFill/>
            </p:spPr>
            <p:txBody>
              <a:bodyPr wrap="square" rtlCol="0">
                <a:spAutoFit/>
              </a:bodyPr>
              <a:lstStyle/>
              <a:p>
                <a:r>
                  <a:rPr lang="en-GB" dirty="0">
                    <a:solidFill>
                      <a:schemeClr val="bg1"/>
                    </a:solidFill>
                  </a:rPr>
                  <a:t>Hawaii</a:t>
                </a:r>
              </a:p>
            </p:txBody>
          </p:sp>
          <p:sp>
            <p:nvSpPr>
              <p:cNvPr id="17" name="Star: 5 Points 16">
                <a:extLst>
                  <a:ext uri="{FF2B5EF4-FFF2-40B4-BE49-F238E27FC236}">
                    <a16:creationId xmlns:a16="http://schemas.microsoft.com/office/drawing/2014/main" id="{E49D6297-953E-4066-8718-136FAE7850A0}"/>
                  </a:ext>
                </a:extLst>
              </p:cNvPr>
              <p:cNvSpPr/>
              <p:nvPr/>
            </p:nvSpPr>
            <p:spPr>
              <a:xfrm>
                <a:off x="6096000" y="1197551"/>
                <a:ext cx="334488" cy="33448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A53CA943-8BAB-41A9-8B65-19858933B378}"/>
                  </a:ext>
                </a:extLst>
              </p:cNvPr>
              <p:cNvSpPr txBox="1"/>
              <p:nvPr/>
            </p:nvSpPr>
            <p:spPr>
              <a:xfrm>
                <a:off x="6381706" y="1197551"/>
                <a:ext cx="1008993" cy="369332"/>
              </a:xfrm>
              <a:prstGeom prst="rect">
                <a:avLst/>
              </a:prstGeom>
              <a:noFill/>
            </p:spPr>
            <p:txBody>
              <a:bodyPr wrap="square" rtlCol="0">
                <a:spAutoFit/>
              </a:bodyPr>
              <a:lstStyle/>
              <a:p>
                <a:r>
                  <a:rPr lang="en-GB" dirty="0">
                    <a:solidFill>
                      <a:schemeClr val="bg1"/>
                    </a:solidFill>
                  </a:rPr>
                  <a:t>Eifel</a:t>
                </a:r>
              </a:p>
            </p:txBody>
          </p:sp>
          <p:sp>
            <p:nvSpPr>
              <p:cNvPr id="19" name="Star: 5 Points 18">
                <a:extLst>
                  <a:ext uri="{FF2B5EF4-FFF2-40B4-BE49-F238E27FC236}">
                    <a16:creationId xmlns:a16="http://schemas.microsoft.com/office/drawing/2014/main" id="{1495D9C9-99DB-479E-B124-A92CB9221CFE}"/>
                  </a:ext>
                </a:extLst>
              </p:cNvPr>
              <p:cNvSpPr/>
              <p:nvPr/>
            </p:nvSpPr>
            <p:spPr>
              <a:xfrm>
                <a:off x="9594027" y="1020939"/>
                <a:ext cx="722555" cy="722555"/>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9C8D482A-DC81-4240-9158-AF6DF39B6873}"/>
                  </a:ext>
                </a:extLst>
              </p:cNvPr>
              <p:cNvSpPr txBox="1"/>
              <p:nvPr/>
            </p:nvSpPr>
            <p:spPr>
              <a:xfrm>
                <a:off x="10125940" y="1523321"/>
                <a:ext cx="856595" cy="646331"/>
              </a:xfrm>
              <a:prstGeom prst="rect">
                <a:avLst/>
              </a:prstGeom>
              <a:noFill/>
            </p:spPr>
            <p:txBody>
              <a:bodyPr wrap="square" rtlCol="0">
                <a:spAutoFit/>
              </a:bodyPr>
              <a:lstStyle/>
              <a:p>
                <a:r>
                  <a:rPr lang="en-GB" dirty="0">
                    <a:solidFill>
                      <a:schemeClr val="bg1"/>
                    </a:solidFill>
                  </a:rPr>
                  <a:t>Russia/Japan</a:t>
                </a:r>
              </a:p>
            </p:txBody>
          </p:sp>
        </p:grpSp>
        <p:sp>
          <p:nvSpPr>
            <p:cNvPr id="22" name="Star: 5 Points 21">
              <a:extLst>
                <a:ext uri="{FF2B5EF4-FFF2-40B4-BE49-F238E27FC236}">
                  <a16:creationId xmlns:a16="http://schemas.microsoft.com/office/drawing/2014/main" id="{74D94A40-3775-4D4E-A918-6334985E1623}"/>
                </a:ext>
              </a:extLst>
            </p:cNvPr>
            <p:cNvSpPr/>
            <p:nvPr/>
          </p:nvSpPr>
          <p:spPr>
            <a:xfrm>
              <a:off x="2568296" y="112830"/>
              <a:ext cx="334488" cy="33448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Star: 5 Points 23">
              <a:extLst>
                <a:ext uri="{FF2B5EF4-FFF2-40B4-BE49-F238E27FC236}">
                  <a16:creationId xmlns:a16="http://schemas.microsoft.com/office/drawing/2014/main" id="{CD76D041-8A1B-4AE1-A3B0-969FBE17A4B8}"/>
                </a:ext>
              </a:extLst>
            </p:cNvPr>
            <p:cNvSpPr/>
            <p:nvPr/>
          </p:nvSpPr>
          <p:spPr>
            <a:xfrm>
              <a:off x="6135680" y="71596"/>
              <a:ext cx="334488" cy="33448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A9DB823C-0DE0-4874-8C10-4E0D767B04A2}"/>
                </a:ext>
              </a:extLst>
            </p:cNvPr>
            <p:cNvSpPr txBox="1"/>
            <p:nvPr/>
          </p:nvSpPr>
          <p:spPr>
            <a:xfrm>
              <a:off x="2959106" y="109631"/>
              <a:ext cx="3086187" cy="369332"/>
            </a:xfrm>
            <a:prstGeom prst="rect">
              <a:avLst/>
            </a:prstGeom>
            <a:noFill/>
          </p:spPr>
          <p:txBody>
            <a:bodyPr wrap="square" rtlCol="0">
              <a:spAutoFit/>
            </a:bodyPr>
            <a:lstStyle/>
            <a:p>
              <a:r>
                <a:rPr lang="en-GB" dirty="0"/>
                <a:t>Locations marked on images A</a:t>
              </a:r>
            </a:p>
          </p:txBody>
        </p:sp>
        <p:sp>
          <p:nvSpPr>
            <p:cNvPr id="26" name="TextBox 25">
              <a:extLst>
                <a:ext uri="{FF2B5EF4-FFF2-40B4-BE49-F238E27FC236}">
                  <a16:creationId xmlns:a16="http://schemas.microsoft.com/office/drawing/2014/main" id="{D8EEAC98-0F8C-4AB0-90F5-D973601651E8}"/>
                </a:ext>
              </a:extLst>
            </p:cNvPr>
            <p:cNvSpPr txBox="1"/>
            <p:nvPr/>
          </p:nvSpPr>
          <p:spPr>
            <a:xfrm>
              <a:off x="6470168" y="101130"/>
              <a:ext cx="3487977" cy="369332"/>
            </a:xfrm>
            <a:prstGeom prst="rect">
              <a:avLst/>
            </a:prstGeom>
            <a:noFill/>
          </p:spPr>
          <p:txBody>
            <a:bodyPr wrap="square" rtlCol="0">
              <a:spAutoFit/>
            </a:bodyPr>
            <a:lstStyle/>
            <a:p>
              <a:r>
                <a:rPr lang="en-GB" dirty="0"/>
                <a:t>Region where images B are from</a:t>
              </a:r>
            </a:p>
          </p:txBody>
        </p:sp>
      </p:grpSp>
    </p:spTree>
    <p:extLst>
      <p:ext uri="{BB962C8B-B14F-4D97-AF65-F5344CB8AC3E}">
        <p14:creationId xmlns:p14="http://schemas.microsoft.com/office/powerpoint/2010/main" val="9116253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C69448-8702-4AEA-A5C3-3B3978164CF2}"/>
              </a:ext>
            </a:extLst>
          </p:cNvPr>
          <p:cNvPicPr>
            <a:picLocks noChangeAspect="1"/>
          </p:cNvPicPr>
          <p:nvPr/>
        </p:nvPicPr>
        <p:blipFill rotWithShape="1">
          <a:blip r:embed="rId3">
            <a:extLst>
              <a:ext uri="{28A0092B-C50C-407E-A947-70E740481C1C}">
                <a14:useLocalDpi xmlns:a14="http://schemas.microsoft.com/office/drawing/2010/main" val="0"/>
              </a:ext>
            </a:extLst>
          </a:blip>
          <a:srcRect r="3748"/>
          <a:stretch/>
        </p:blipFill>
        <p:spPr>
          <a:xfrm>
            <a:off x="0" y="960882"/>
            <a:ext cx="6014224" cy="4936236"/>
          </a:xfrm>
          <a:prstGeom prst="rect">
            <a:avLst/>
          </a:prstGeom>
        </p:spPr>
      </p:pic>
      <p:pic>
        <p:nvPicPr>
          <p:cNvPr id="3" name="Picture 2">
            <a:extLst>
              <a:ext uri="{FF2B5EF4-FFF2-40B4-BE49-F238E27FC236}">
                <a16:creationId xmlns:a16="http://schemas.microsoft.com/office/drawing/2014/main" id="{B33741F0-A822-4820-ADD6-568595F0AF4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014224" y="1160225"/>
            <a:ext cx="6177776" cy="4537550"/>
          </a:xfrm>
          <a:prstGeom prst="rect">
            <a:avLst/>
          </a:prstGeom>
        </p:spPr>
      </p:pic>
    </p:spTree>
    <p:extLst>
      <p:ext uri="{BB962C8B-B14F-4D97-AF65-F5344CB8AC3E}">
        <p14:creationId xmlns:p14="http://schemas.microsoft.com/office/powerpoint/2010/main" val="31302581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073BE8AF-F7DC-4E74-B662-9751AC8029A9}"/>
              </a:ext>
            </a:extLst>
          </p:cNvPr>
          <p:cNvSpPr txBox="1"/>
          <p:nvPr/>
        </p:nvSpPr>
        <p:spPr>
          <a:xfrm>
            <a:off x="9225398" y="5470730"/>
            <a:ext cx="2055111" cy="523220"/>
          </a:xfrm>
          <a:prstGeom prst="rect">
            <a:avLst/>
          </a:prstGeom>
          <a:noFill/>
        </p:spPr>
        <p:txBody>
          <a:bodyPr wrap="square" rtlCol="0">
            <a:spAutoFit/>
          </a:bodyPr>
          <a:lstStyle/>
          <a:p>
            <a:r>
              <a:rPr lang="en-GB" sz="2800" dirty="0">
                <a:solidFill>
                  <a:schemeClr val="bg1"/>
                </a:solidFill>
              </a:rPr>
              <a:t>Hot plume</a:t>
            </a:r>
          </a:p>
        </p:txBody>
      </p:sp>
      <p:grpSp>
        <p:nvGrpSpPr>
          <p:cNvPr id="23" name="Group 22">
            <a:extLst>
              <a:ext uri="{FF2B5EF4-FFF2-40B4-BE49-F238E27FC236}">
                <a16:creationId xmlns:a16="http://schemas.microsoft.com/office/drawing/2014/main" id="{F87B0D98-9A21-41AC-8AA4-EED135B3B6A5}"/>
              </a:ext>
            </a:extLst>
          </p:cNvPr>
          <p:cNvGrpSpPr/>
          <p:nvPr/>
        </p:nvGrpSpPr>
        <p:grpSpPr>
          <a:xfrm>
            <a:off x="357974" y="690815"/>
            <a:ext cx="11294764" cy="6167184"/>
            <a:chOff x="357974" y="690815"/>
            <a:chExt cx="11294764" cy="6167184"/>
          </a:xfrm>
        </p:grpSpPr>
        <p:grpSp>
          <p:nvGrpSpPr>
            <p:cNvPr id="9" name="Group 8">
              <a:extLst>
                <a:ext uri="{FF2B5EF4-FFF2-40B4-BE49-F238E27FC236}">
                  <a16:creationId xmlns:a16="http://schemas.microsoft.com/office/drawing/2014/main" id="{49AD2B95-CD91-4DB4-A7E7-5FAC9655DC16}"/>
                </a:ext>
              </a:extLst>
            </p:cNvPr>
            <p:cNvGrpSpPr/>
            <p:nvPr/>
          </p:nvGrpSpPr>
          <p:grpSpPr>
            <a:xfrm>
              <a:off x="357974" y="690815"/>
              <a:ext cx="11294764" cy="6167184"/>
              <a:chOff x="2679145" y="0"/>
              <a:chExt cx="6833710" cy="3731352"/>
            </a:xfrm>
          </p:grpSpPr>
          <p:pic>
            <p:nvPicPr>
              <p:cNvPr id="2" name="Picture 1">
                <a:extLst>
                  <a:ext uri="{FF2B5EF4-FFF2-40B4-BE49-F238E27FC236}">
                    <a16:creationId xmlns:a16="http://schemas.microsoft.com/office/drawing/2014/main" id="{13D63998-C011-4BA3-B648-073FDA3A2D4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362" b="100000" l="1126" r="98756">
                            <a14:foregroundMark x1="59242" y1="10087" x2="44727" y2="8677"/>
                            <a14:foregroundMark x1="44727" y1="8677" x2="36611" y2="11605"/>
                            <a14:foregroundMark x1="36611" y1="11605" x2="22867" y2="28742"/>
                            <a14:foregroundMark x1="22867" y1="28742" x2="17832" y2="42733"/>
                            <a14:foregroundMark x1="17832" y1="42733" x2="4325" y2="57050"/>
                            <a14:foregroundMark x1="4325" y1="57050" x2="4325" y2="97939"/>
                            <a14:foregroundMark x1="4325" y1="97939" x2="4680" y2="99892"/>
                            <a14:foregroundMark x1="93602" y1="66920" x2="96327" y2="79826"/>
                            <a14:foregroundMark x1="96268" y1="79826" x2="95675" y2="99892"/>
                            <a14:foregroundMark x1="84775" y1="27983" x2="94964" y2="55315"/>
                            <a14:foregroundMark x1="94964" y1="55315" x2="87618" y2="47614"/>
                            <a14:foregroundMark x1="87618" y1="47614" x2="83886" y2="32213"/>
                            <a14:foregroundMark x1="83886" y1="32213" x2="78199" y2="22777"/>
                            <a14:foregroundMark x1="78199" y1="22777" x2="83886" y2="31020"/>
                            <a14:foregroundMark x1="83886" y1="31020" x2="85960" y2="43709"/>
                            <a14:foregroundMark x1="85960" y1="43709" x2="71386" y2="21475"/>
                            <a14:foregroundMark x1="71386" y1="21475" x2="57109" y2="12039"/>
                            <a14:foregroundMark x1="57109" y1="12039" x2="64633" y2="7050"/>
                            <a14:foregroundMark x1="64633" y1="7050" x2="54917" y2="10629"/>
                            <a14:foregroundMark x1="54917" y1="10629" x2="48223" y2="5748"/>
                            <a14:foregroundMark x1="48223" y1="5748" x2="45379" y2="5640"/>
                            <a14:foregroundMark x1="4976" y1="62473" x2="2903" y2="99892"/>
                            <a14:foregroundMark x1="3318" y1="96746" x2="3318" y2="99892"/>
                            <a14:foregroundMark x1="12974" y1="33297" x2="9834" y2="44902"/>
                            <a14:foregroundMark x1="9834" y1="44902" x2="14514" y2="42082"/>
                            <a14:foregroundMark x1="8412" y1="44794" x2="4680" y2="57267"/>
                            <a14:foregroundMark x1="4680" y1="57267" x2="1126" y2="97614"/>
                            <a14:foregroundMark x1="1126" y1="97614" x2="1303" y2="99892"/>
                            <a14:foregroundMark x1="2962" y1="66920" x2="2133" y2="72343"/>
                            <a14:foregroundMark x1="98519" y1="87419" x2="97749" y2="99892"/>
                            <a14:foregroundMark x1="96386" y1="64859" x2="98815" y2="82755"/>
                            <a14:foregroundMark x1="88211" y1="35358" x2="92654" y2="48373"/>
                            <a14:foregroundMark x1="63744" y1="5748" x2="75533" y2="14534"/>
                            <a14:foregroundMark x1="63981" y1="6182" x2="56754" y2="3471"/>
                            <a14:foregroundMark x1="56754" y1="3471" x2="63685" y2="5965"/>
                            <a14:foregroundMark x1="63685" y1="5965" x2="63981" y2="6399"/>
                            <a14:foregroundMark x1="60841" y1="3579" x2="60841" y2="3579"/>
                            <a14:foregroundMark x1="24941" y1="15510" x2="36137" y2="5965"/>
                            <a14:backgroundMark x1="79147" y1="17679" x2="83768" y2="24512"/>
                            <a14:backgroundMark x1="76540" y1="14751" x2="79562" y2="18221"/>
                            <a14:backgroundMark x1="83412" y1="23970" x2="85190" y2="27440"/>
                            <a14:backgroundMark x1="84716" y1="26898" x2="85249" y2="28091"/>
                            <a14:backgroundMark x1="76481" y1="14751" x2="76481" y2="14751"/>
                            <a14:backgroundMark x1="95320" y1="55423" x2="95320" y2="55423"/>
                            <a14:backgroundMark x1="95201" y1="55315" x2="95201" y2="55315"/>
                          </a14:backgroundRemoval>
                        </a14:imgEffect>
                      </a14:imgLayer>
                    </a14:imgProps>
                  </a:ext>
                  <a:ext uri="{28A0092B-C50C-407E-A947-70E740481C1C}">
                    <a14:useLocalDpi xmlns:a14="http://schemas.microsoft.com/office/drawing/2010/main" val="0"/>
                  </a:ext>
                </a:extLst>
              </a:blip>
              <a:srcRect t="-2"/>
              <a:stretch/>
            </p:blipFill>
            <p:spPr>
              <a:xfrm>
                <a:off x="2679145" y="0"/>
                <a:ext cx="6833710" cy="3731352"/>
              </a:xfrm>
              <a:prstGeom prst="rect">
                <a:avLst/>
              </a:prstGeom>
            </p:spPr>
          </p:pic>
          <p:sp>
            <p:nvSpPr>
              <p:cNvPr id="3" name="Freeform: Shape 2">
                <a:extLst>
                  <a:ext uri="{FF2B5EF4-FFF2-40B4-BE49-F238E27FC236}">
                    <a16:creationId xmlns:a16="http://schemas.microsoft.com/office/drawing/2014/main" id="{23268175-0E4C-40BF-9D9D-1E3AFB8F1841}"/>
                  </a:ext>
                </a:extLst>
              </p:cNvPr>
              <p:cNvSpPr/>
              <p:nvPr/>
            </p:nvSpPr>
            <p:spPr>
              <a:xfrm>
                <a:off x="6750664" y="537933"/>
                <a:ext cx="1042208" cy="926564"/>
              </a:xfrm>
              <a:custGeom>
                <a:avLst/>
                <a:gdLst>
                  <a:gd name="connsiteX0" fmla="*/ 890954 w 890954"/>
                  <a:gd name="connsiteY0" fmla="*/ 0 h 844062"/>
                  <a:gd name="connsiteX1" fmla="*/ 773723 w 890954"/>
                  <a:gd name="connsiteY1" fmla="*/ 82062 h 844062"/>
                  <a:gd name="connsiteX2" fmla="*/ 328247 w 890954"/>
                  <a:gd name="connsiteY2" fmla="*/ 58616 h 844062"/>
                  <a:gd name="connsiteX3" fmla="*/ 0 w 890954"/>
                  <a:gd name="connsiteY3" fmla="*/ 844062 h 844062"/>
                  <a:gd name="connsiteX0" fmla="*/ 973456 w 973456"/>
                  <a:gd name="connsiteY0" fmla="*/ 0 h 899064"/>
                  <a:gd name="connsiteX1" fmla="*/ 773723 w 973456"/>
                  <a:gd name="connsiteY1" fmla="*/ 137064 h 899064"/>
                  <a:gd name="connsiteX2" fmla="*/ 328247 w 973456"/>
                  <a:gd name="connsiteY2" fmla="*/ 113618 h 899064"/>
                  <a:gd name="connsiteX3" fmla="*/ 0 w 973456"/>
                  <a:gd name="connsiteY3" fmla="*/ 899064 h 899064"/>
                  <a:gd name="connsiteX0" fmla="*/ 973456 w 973456"/>
                  <a:gd name="connsiteY0" fmla="*/ 0 h 899064"/>
                  <a:gd name="connsiteX1" fmla="*/ 698096 w 973456"/>
                  <a:gd name="connsiteY1" fmla="*/ 130189 h 899064"/>
                  <a:gd name="connsiteX2" fmla="*/ 328247 w 973456"/>
                  <a:gd name="connsiteY2" fmla="*/ 113618 h 899064"/>
                  <a:gd name="connsiteX3" fmla="*/ 0 w 973456"/>
                  <a:gd name="connsiteY3" fmla="*/ 899064 h 899064"/>
                  <a:gd name="connsiteX0" fmla="*/ 1035333 w 1035333"/>
                  <a:gd name="connsiteY0" fmla="*/ 0 h 912814"/>
                  <a:gd name="connsiteX1" fmla="*/ 698096 w 1035333"/>
                  <a:gd name="connsiteY1" fmla="*/ 143939 h 912814"/>
                  <a:gd name="connsiteX2" fmla="*/ 328247 w 1035333"/>
                  <a:gd name="connsiteY2" fmla="*/ 127368 h 912814"/>
                  <a:gd name="connsiteX3" fmla="*/ 0 w 1035333"/>
                  <a:gd name="connsiteY3" fmla="*/ 912814 h 912814"/>
                  <a:gd name="connsiteX0" fmla="*/ 939080 w 939080"/>
                  <a:gd name="connsiteY0" fmla="*/ 0 h 933439"/>
                  <a:gd name="connsiteX1" fmla="*/ 698096 w 939080"/>
                  <a:gd name="connsiteY1" fmla="*/ 164564 h 933439"/>
                  <a:gd name="connsiteX2" fmla="*/ 328247 w 939080"/>
                  <a:gd name="connsiteY2" fmla="*/ 147993 h 933439"/>
                  <a:gd name="connsiteX3" fmla="*/ 0 w 939080"/>
                  <a:gd name="connsiteY3" fmla="*/ 933439 h 933439"/>
                  <a:gd name="connsiteX0" fmla="*/ 1131586 w 1131586"/>
                  <a:gd name="connsiteY0" fmla="*/ 42125 h 838060"/>
                  <a:gd name="connsiteX1" fmla="*/ 698096 w 1131586"/>
                  <a:gd name="connsiteY1" fmla="*/ 69185 h 838060"/>
                  <a:gd name="connsiteX2" fmla="*/ 328247 w 1131586"/>
                  <a:gd name="connsiteY2" fmla="*/ 52614 h 838060"/>
                  <a:gd name="connsiteX3" fmla="*/ 0 w 1131586"/>
                  <a:gd name="connsiteY3" fmla="*/ 838060 h 838060"/>
                  <a:gd name="connsiteX0" fmla="*/ 1035333 w 1035333"/>
                  <a:gd name="connsiteY0" fmla="*/ 0 h 912813"/>
                  <a:gd name="connsiteX1" fmla="*/ 698096 w 1035333"/>
                  <a:gd name="connsiteY1" fmla="*/ 143938 h 912813"/>
                  <a:gd name="connsiteX2" fmla="*/ 328247 w 1035333"/>
                  <a:gd name="connsiteY2" fmla="*/ 127367 h 912813"/>
                  <a:gd name="connsiteX3" fmla="*/ 0 w 1035333"/>
                  <a:gd name="connsiteY3" fmla="*/ 912813 h 912813"/>
                  <a:gd name="connsiteX0" fmla="*/ 1200338 w 1200338"/>
                  <a:gd name="connsiteY0" fmla="*/ 0 h 919689"/>
                  <a:gd name="connsiteX1" fmla="*/ 698096 w 1200338"/>
                  <a:gd name="connsiteY1" fmla="*/ 150814 h 919689"/>
                  <a:gd name="connsiteX2" fmla="*/ 328247 w 1200338"/>
                  <a:gd name="connsiteY2" fmla="*/ 134243 h 919689"/>
                  <a:gd name="connsiteX3" fmla="*/ 0 w 1200338"/>
                  <a:gd name="connsiteY3" fmla="*/ 919689 h 919689"/>
                  <a:gd name="connsiteX0" fmla="*/ 1042208 w 1042208"/>
                  <a:gd name="connsiteY0" fmla="*/ 0 h 926564"/>
                  <a:gd name="connsiteX1" fmla="*/ 698096 w 1042208"/>
                  <a:gd name="connsiteY1" fmla="*/ 157689 h 926564"/>
                  <a:gd name="connsiteX2" fmla="*/ 328247 w 1042208"/>
                  <a:gd name="connsiteY2" fmla="*/ 141118 h 926564"/>
                  <a:gd name="connsiteX3" fmla="*/ 0 w 1042208"/>
                  <a:gd name="connsiteY3" fmla="*/ 926564 h 926564"/>
                </a:gdLst>
                <a:ahLst/>
                <a:cxnLst>
                  <a:cxn ang="0">
                    <a:pos x="connsiteX0" y="connsiteY0"/>
                  </a:cxn>
                  <a:cxn ang="0">
                    <a:pos x="connsiteX1" y="connsiteY1"/>
                  </a:cxn>
                  <a:cxn ang="0">
                    <a:pos x="connsiteX2" y="connsiteY2"/>
                  </a:cxn>
                  <a:cxn ang="0">
                    <a:pos x="connsiteX3" y="connsiteY3"/>
                  </a:cxn>
                </a:cxnLst>
                <a:rect l="l" t="t" r="r" b="b"/>
                <a:pathLst>
                  <a:path w="1042208" h="926564">
                    <a:moveTo>
                      <a:pt x="1042208" y="0"/>
                    </a:moveTo>
                    <a:cubicBezTo>
                      <a:pt x="1030484" y="36146"/>
                      <a:pt x="817089" y="134169"/>
                      <a:pt x="698096" y="157689"/>
                    </a:cubicBezTo>
                    <a:cubicBezTo>
                      <a:pt x="579103" y="181209"/>
                      <a:pt x="444596" y="12972"/>
                      <a:pt x="328247" y="141118"/>
                    </a:cubicBezTo>
                    <a:cubicBezTo>
                      <a:pt x="211898" y="269264"/>
                      <a:pt x="99646" y="597341"/>
                      <a:pt x="0" y="926564"/>
                    </a:cubicBezTo>
                  </a:path>
                </a:pathLst>
              </a:custGeom>
              <a:noFill/>
              <a:ln w="76200">
                <a:solidFill>
                  <a:srgbClr val="00B0F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29F42710-A111-4913-9904-A6B675C639F9}"/>
                  </a:ext>
                </a:extLst>
              </p:cNvPr>
              <p:cNvSpPr/>
              <p:nvPr/>
            </p:nvSpPr>
            <p:spPr>
              <a:xfrm>
                <a:off x="3339621" y="1324450"/>
                <a:ext cx="1846163" cy="423414"/>
              </a:xfrm>
              <a:custGeom>
                <a:avLst/>
                <a:gdLst>
                  <a:gd name="connsiteX0" fmla="*/ 0 w 1846163"/>
                  <a:gd name="connsiteY0" fmla="*/ 255581 h 423414"/>
                  <a:gd name="connsiteX1" fmla="*/ 445626 w 1846163"/>
                  <a:gd name="connsiteY1" fmla="*/ 209283 h 423414"/>
                  <a:gd name="connsiteX2" fmla="*/ 682907 w 1846163"/>
                  <a:gd name="connsiteY2" fmla="*/ 938 h 423414"/>
                  <a:gd name="connsiteX3" fmla="*/ 914400 w 1846163"/>
                  <a:gd name="connsiteY3" fmla="*/ 134047 h 423414"/>
                  <a:gd name="connsiteX4" fmla="*/ 1655180 w 1846163"/>
                  <a:gd name="connsiteY4" fmla="*/ 174559 h 423414"/>
                  <a:gd name="connsiteX5" fmla="*/ 1846163 w 1846163"/>
                  <a:gd name="connsiteY5" fmla="*/ 423414 h 42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6163" h="423414">
                    <a:moveTo>
                      <a:pt x="0" y="255581"/>
                    </a:moveTo>
                    <a:cubicBezTo>
                      <a:pt x="165904" y="253652"/>
                      <a:pt x="331808" y="251724"/>
                      <a:pt x="445626" y="209283"/>
                    </a:cubicBezTo>
                    <a:cubicBezTo>
                      <a:pt x="559444" y="166842"/>
                      <a:pt x="604778" y="13477"/>
                      <a:pt x="682907" y="938"/>
                    </a:cubicBezTo>
                    <a:cubicBezTo>
                      <a:pt x="761036" y="-11601"/>
                      <a:pt x="752355" y="105110"/>
                      <a:pt x="914400" y="134047"/>
                    </a:cubicBezTo>
                    <a:cubicBezTo>
                      <a:pt x="1076445" y="162984"/>
                      <a:pt x="1499886" y="126331"/>
                      <a:pt x="1655180" y="174559"/>
                    </a:cubicBezTo>
                    <a:cubicBezTo>
                      <a:pt x="1810474" y="222787"/>
                      <a:pt x="1828318" y="323100"/>
                      <a:pt x="1846163" y="423414"/>
                    </a:cubicBezTo>
                  </a:path>
                </a:pathLst>
              </a:custGeom>
              <a:noFill/>
              <a:ln w="76200">
                <a:solidFill>
                  <a:srgbClr val="00B0F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A6A563C4-4EBE-4A1F-B34E-08B84AB1B39C}"/>
                  </a:ext>
                </a:extLst>
              </p:cNvPr>
              <p:cNvSpPr/>
              <p:nvPr/>
            </p:nvSpPr>
            <p:spPr>
              <a:xfrm>
                <a:off x="7792872" y="2422245"/>
                <a:ext cx="1467464" cy="469763"/>
              </a:xfrm>
              <a:custGeom>
                <a:avLst/>
                <a:gdLst>
                  <a:gd name="connsiteX0" fmla="*/ 0 w 1467464"/>
                  <a:gd name="connsiteY0" fmla="*/ 376083 h 469763"/>
                  <a:gd name="connsiteX1" fmla="*/ 383458 w 1467464"/>
                  <a:gd name="connsiteY1" fmla="*/ 457200 h 469763"/>
                  <a:gd name="connsiteX2" fmla="*/ 1120877 w 1467464"/>
                  <a:gd name="connsiteY2" fmla="*/ 140109 h 469763"/>
                  <a:gd name="connsiteX3" fmla="*/ 1467464 w 1467464"/>
                  <a:gd name="connsiteY3" fmla="*/ 0 h 469763"/>
                </a:gdLst>
                <a:ahLst/>
                <a:cxnLst>
                  <a:cxn ang="0">
                    <a:pos x="connsiteX0" y="connsiteY0"/>
                  </a:cxn>
                  <a:cxn ang="0">
                    <a:pos x="connsiteX1" y="connsiteY1"/>
                  </a:cxn>
                  <a:cxn ang="0">
                    <a:pos x="connsiteX2" y="connsiteY2"/>
                  </a:cxn>
                  <a:cxn ang="0">
                    <a:pos x="connsiteX3" y="connsiteY3"/>
                  </a:cxn>
                </a:cxnLst>
                <a:rect l="l" t="t" r="r" b="b"/>
                <a:pathLst>
                  <a:path w="1467464" h="469763">
                    <a:moveTo>
                      <a:pt x="0" y="376083"/>
                    </a:moveTo>
                    <a:cubicBezTo>
                      <a:pt x="98322" y="436306"/>
                      <a:pt x="196645" y="496529"/>
                      <a:pt x="383458" y="457200"/>
                    </a:cubicBezTo>
                    <a:cubicBezTo>
                      <a:pt x="570271" y="417871"/>
                      <a:pt x="940209" y="216309"/>
                      <a:pt x="1120877" y="140109"/>
                    </a:cubicBezTo>
                    <a:cubicBezTo>
                      <a:pt x="1301545" y="63909"/>
                      <a:pt x="1384504" y="31954"/>
                      <a:pt x="1467464" y="0"/>
                    </a:cubicBezTo>
                  </a:path>
                </a:pathLst>
              </a:custGeom>
              <a:noFill/>
              <a:ln w="76200">
                <a:solidFill>
                  <a:schemeClr val="accent6">
                    <a:lumMod val="20000"/>
                    <a:lumOff val="80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3B9E073C-DA42-4B0B-B9C2-48DBDEDF9D21}"/>
                  </a:ext>
                </a:extLst>
              </p:cNvPr>
              <p:cNvSpPr/>
              <p:nvPr/>
            </p:nvSpPr>
            <p:spPr>
              <a:xfrm>
                <a:off x="6905767" y="1610436"/>
                <a:ext cx="887105" cy="900752"/>
              </a:xfrm>
              <a:custGeom>
                <a:avLst/>
                <a:gdLst>
                  <a:gd name="connsiteX0" fmla="*/ 0 w 887105"/>
                  <a:gd name="connsiteY0" fmla="*/ 0 h 900752"/>
                  <a:gd name="connsiteX1" fmla="*/ 504967 w 887105"/>
                  <a:gd name="connsiteY1" fmla="*/ 245660 h 900752"/>
                  <a:gd name="connsiteX2" fmla="*/ 887105 w 887105"/>
                  <a:gd name="connsiteY2" fmla="*/ 900752 h 900752"/>
                </a:gdLst>
                <a:ahLst/>
                <a:cxnLst>
                  <a:cxn ang="0">
                    <a:pos x="connsiteX0" y="connsiteY0"/>
                  </a:cxn>
                  <a:cxn ang="0">
                    <a:pos x="connsiteX1" y="connsiteY1"/>
                  </a:cxn>
                  <a:cxn ang="0">
                    <a:pos x="connsiteX2" y="connsiteY2"/>
                  </a:cxn>
                </a:cxnLst>
                <a:rect l="l" t="t" r="r" b="b"/>
                <a:pathLst>
                  <a:path w="887105" h="900752">
                    <a:moveTo>
                      <a:pt x="0" y="0"/>
                    </a:moveTo>
                    <a:cubicBezTo>
                      <a:pt x="178558" y="47767"/>
                      <a:pt x="357116" y="95535"/>
                      <a:pt x="504967" y="245660"/>
                    </a:cubicBezTo>
                    <a:cubicBezTo>
                      <a:pt x="652818" y="395785"/>
                      <a:pt x="769961" y="648268"/>
                      <a:pt x="887105" y="900752"/>
                    </a:cubicBezTo>
                  </a:path>
                </a:pathLst>
              </a:custGeom>
              <a:noFill/>
              <a:ln w="76200">
                <a:solidFill>
                  <a:srgbClr val="BC8FDD"/>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Shape 7">
                <a:extLst>
                  <a:ext uri="{FF2B5EF4-FFF2-40B4-BE49-F238E27FC236}">
                    <a16:creationId xmlns:a16="http://schemas.microsoft.com/office/drawing/2014/main" id="{E630834A-D93C-4F65-AAA3-5406D8137868}"/>
                  </a:ext>
                </a:extLst>
              </p:cNvPr>
              <p:cNvSpPr/>
              <p:nvPr/>
            </p:nvSpPr>
            <p:spPr>
              <a:xfrm>
                <a:off x="7817814" y="751930"/>
                <a:ext cx="1243411" cy="1447577"/>
              </a:xfrm>
              <a:custGeom>
                <a:avLst/>
                <a:gdLst>
                  <a:gd name="connsiteX0" fmla="*/ 1254802 w 1254802"/>
                  <a:gd name="connsiteY0" fmla="*/ 1459997 h 1459997"/>
                  <a:gd name="connsiteX1" fmla="*/ 927256 w 1254802"/>
                  <a:gd name="connsiteY1" fmla="*/ 900439 h 1459997"/>
                  <a:gd name="connsiteX2" fmla="*/ 94742 w 1254802"/>
                  <a:gd name="connsiteY2" fmla="*/ 108869 h 1459997"/>
                  <a:gd name="connsiteX3" fmla="*/ 53799 w 1254802"/>
                  <a:gd name="connsiteY3" fmla="*/ 26982 h 1459997"/>
                  <a:gd name="connsiteX0" fmla="*/ 1243411 w 1243411"/>
                  <a:gd name="connsiteY0" fmla="*/ 1447577 h 1447577"/>
                  <a:gd name="connsiteX1" fmla="*/ 731138 w 1243411"/>
                  <a:gd name="connsiteY1" fmla="*/ 592456 h 1447577"/>
                  <a:gd name="connsiteX2" fmla="*/ 83351 w 1243411"/>
                  <a:gd name="connsiteY2" fmla="*/ 96449 h 1447577"/>
                  <a:gd name="connsiteX3" fmla="*/ 42408 w 1243411"/>
                  <a:gd name="connsiteY3" fmla="*/ 14562 h 1447577"/>
                </a:gdLst>
                <a:ahLst/>
                <a:cxnLst>
                  <a:cxn ang="0">
                    <a:pos x="connsiteX0" y="connsiteY0"/>
                  </a:cxn>
                  <a:cxn ang="0">
                    <a:pos x="connsiteX1" y="connsiteY1"/>
                  </a:cxn>
                  <a:cxn ang="0">
                    <a:pos x="connsiteX2" y="connsiteY2"/>
                  </a:cxn>
                  <a:cxn ang="0">
                    <a:pos x="connsiteX3" y="connsiteY3"/>
                  </a:cxn>
                </a:cxnLst>
                <a:rect l="l" t="t" r="r" b="b"/>
                <a:pathLst>
                  <a:path w="1243411" h="1447577">
                    <a:moveTo>
                      <a:pt x="1243411" y="1447577"/>
                    </a:moveTo>
                    <a:cubicBezTo>
                      <a:pt x="1176309" y="1280392"/>
                      <a:pt x="924481" y="817644"/>
                      <a:pt x="731138" y="592456"/>
                    </a:cubicBezTo>
                    <a:cubicBezTo>
                      <a:pt x="537795" y="367268"/>
                      <a:pt x="198139" y="192765"/>
                      <a:pt x="83351" y="96449"/>
                    </a:cubicBezTo>
                    <a:cubicBezTo>
                      <a:pt x="-31437" y="133"/>
                      <a:pt x="-9909" y="-17283"/>
                      <a:pt x="42408" y="14562"/>
                    </a:cubicBezTo>
                  </a:path>
                </a:pathLst>
              </a:custGeom>
              <a:noFill/>
              <a:ln w="76200">
                <a:solidFill>
                  <a:srgbClr val="BC8FDD"/>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 name="Freeform: Shape 9">
              <a:extLst>
                <a:ext uri="{FF2B5EF4-FFF2-40B4-BE49-F238E27FC236}">
                  <a16:creationId xmlns:a16="http://schemas.microsoft.com/office/drawing/2014/main" id="{4448ED23-BB47-40B7-A1E8-BCAC53EE9BF5}"/>
                </a:ext>
              </a:extLst>
            </p:cNvPr>
            <p:cNvSpPr/>
            <p:nvPr/>
          </p:nvSpPr>
          <p:spPr>
            <a:xfrm>
              <a:off x="925033" y="4072271"/>
              <a:ext cx="2094614" cy="1020726"/>
            </a:xfrm>
            <a:custGeom>
              <a:avLst/>
              <a:gdLst>
                <a:gd name="connsiteX0" fmla="*/ 2094614 w 2094614"/>
                <a:gd name="connsiteY0" fmla="*/ 1020726 h 1020726"/>
                <a:gd name="connsiteX1" fmla="*/ 1031358 w 2094614"/>
                <a:gd name="connsiteY1" fmla="*/ 435935 h 1020726"/>
                <a:gd name="connsiteX2" fmla="*/ 0 w 2094614"/>
                <a:gd name="connsiteY2" fmla="*/ 0 h 1020726"/>
                <a:gd name="connsiteX3" fmla="*/ 0 w 2094614"/>
                <a:gd name="connsiteY3" fmla="*/ 0 h 1020726"/>
              </a:gdLst>
              <a:ahLst/>
              <a:cxnLst>
                <a:cxn ang="0">
                  <a:pos x="connsiteX0" y="connsiteY0"/>
                </a:cxn>
                <a:cxn ang="0">
                  <a:pos x="connsiteX1" y="connsiteY1"/>
                </a:cxn>
                <a:cxn ang="0">
                  <a:pos x="connsiteX2" y="connsiteY2"/>
                </a:cxn>
                <a:cxn ang="0">
                  <a:pos x="connsiteX3" y="connsiteY3"/>
                </a:cxn>
              </a:cxnLst>
              <a:rect l="l" t="t" r="r" b="b"/>
              <a:pathLst>
                <a:path w="2094614" h="1020726">
                  <a:moveTo>
                    <a:pt x="2094614" y="1020726"/>
                  </a:moveTo>
                  <a:cubicBezTo>
                    <a:pt x="1737537" y="813391"/>
                    <a:pt x="1380460" y="606056"/>
                    <a:pt x="1031358" y="435935"/>
                  </a:cubicBezTo>
                  <a:cubicBezTo>
                    <a:pt x="682256" y="265814"/>
                    <a:pt x="0" y="0"/>
                    <a:pt x="0" y="0"/>
                  </a:cubicBezTo>
                  <a:lnTo>
                    <a:pt x="0" y="0"/>
                  </a:lnTo>
                </a:path>
              </a:pathLst>
            </a:custGeom>
            <a:noFill/>
            <a:ln w="76200">
              <a:solidFill>
                <a:schemeClr val="accent1">
                  <a:lumMod val="20000"/>
                  <a:lumOff val="80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reeform: Shape 11">
              <a:extLst>
                <a:ext uri="{FF2B5EF4-FFF2-40B4-BE49-F238E27FC236}">
                  <a16:creationId xmlns:a16="http://schemas.microsoft.com/office/drawing/2014/main" id="{850A69CA-FB0B-46B1-BCFA-5A67CA31E7A0}"/>
                </a:ext>
              </a:extLst>
            </p:cNvPr>
            <p:cNvSpPr/>
            <p:nvPr/>
          </p:nvSpPr>
          <p:spPr>
            <a:xfrm>
              <a:off x="893135" y="4316820"/>
              <a:ext cx="1403498" cy="1562986"/>
            </a:xfrm>
            <a:custGeom>
              <a:avLst/>
              <a:gdLst>
                <a:gd name="connsiteX0" fmla="*/ 1403498 w 1403498"/>
                <a:gd name="connsiteY0" fmla="*/ 1562986 h 1562986"/>
                <a:gd name="connsiteX1" fmla="*/ 1041991 w 1403498"/>
                <a:gd name="connsiteY1" fmla="*/ 914400 h 1562986"/>
                <a:gd name="connsiteX2" fmla="*/ 297712 w 1403498"/>
                <a:gd name="connsiteY2" fmla="*/ 350874 h 1562986"/>
                <a:gd name="connsiteX3" fmla="*/ 0 w 1403498"/>
                <a:gd name="connsiteY3" fmla="*/ 0 h 1562986"/>
              </a:gdLst>
              <a:ahLst/>
              <a:cxnLst>
                <a:cxn ang="0">
                  <a:pos x="connsiteX0" y="connsiteY0"/>
                </a:cxn>
                <a:cxn ang="0">
                  <a:pos x="connsiteX1" y="connsiteY1"/>
                </a:cxn>
                <a:cxn ang="0">
                  <a:pos x="connsiteX2" y="connsiteY2"/>
                </a:cxn>
                <a:cxn ang="0">
                  <a:pos x="connsiteX3" y="connsiteY3"/>
                </a:cxn>
              </a:cxnLst>
              <a:rect l="l" t="t" r="r" b="b"/>
              <a:pathLst>
                <a:path w="1403498" h="1562986">
                  <a:moveTo>
                    <a:pt x="1403498" y="1562986"/>
                  </a:moveTo>
                  <a:cubicBezTo>
                    <a:pt x="1314893" y="1339702"/>
                    <a:pt x="1226289" y="1116419"/>
                    <a:pt x="1041991" y="914400"/>
                  </a:cubicBezTo>
                  <a:cubicBezTo>
                    <a:pt x="857693" y="712381"/>
                    <a:pt x="471377" y="503274"/>
                    <a:pt x="297712" y="350874"/>
                  </a:cubicBezTo>
                  <a:cubicBezTo>
                    <a:pt x="124047" y="198474"/>
                    <a:pt x="62023" y="99237"/>
                    <a:pt x="0" y="0"/>
                  </a:cubicBezTo>
                </a:path>
              </a:pathLst>
            </a:custGeom>
            <a:noFill/>
            <a:ln w="76200">
              <a:solidFill>
                <a:schemeClr val="accent1">
                  <a:lumMod val="20000"/>
                  <a:lumOff val="80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Freeform: Shape 12">
              <a:extLst>
                <a:ext uri="{FF2B5EF4-FFF2-40B4-BE49-F238E27FC236}">
                  <a16:creationId xmlns:a16="http://schemas.microsoft.com/office/drawing/2014/main" id="{2EAA82E3-1032-411B-B071-D5943DC5B233}"/>
                </a:ext>
              </a:extLst>
            </p:cNvPr>
            <p:cNvSpPr/>
            <p:nvPr/>
          </p:nvSpPr>
          <p:spPr>
            <a:xfrm>
              <a:off x="3210078" y="3689499"/>
              <a:ext cx="1053578" cy="1344131"/>
            </a:xfrm>
            <a:custGeom>
              <a:avLst/>
              <a:gdLst>
                <a:gd name="connsiteX0" fmla="*/ 1053578 w 1053578"/>
                <a:gd name="connsiteY0" fmla="*/ 0 h 1344131"/>
                <a:gd name="connsiteX1" fmla="*/ 479420 w 1053578"/>
                <a:gd name="connsiteY1" fmla="*/ 265814 h 1344131"/>
                <a:gd name="connsiteX2" fmla="*/ 75382 w 1053578"/>
                <a:gd name="connsiteY2" fmla="*/ 1180214 h 1344131"/>
                <a:gd name="connsiteX3" fmla="*/ 955 w 1053578"/>
                <a:gd name="connsiteY3" fmla="*/ 1339702 h 1344131"/>
              </a:gdLst>
              <a:ahLst/>
              <a:cxnLst>
                <a:cxn ang="0">
                  <a:pos x="connsiteX0" y="connsiteY0"/>
                </a:cxn>
                <a:cxn ang="0">
                  <a:pos x="connsiteX1" y="connsiteY1"/>
                </a:cxn>
                <a:cxn ang="0">
                  <a:pos x="connsiteX2" y="connsiteY2"/>
                </a:cxn>
                <a:cxn ang="0">
                  <a:pos x="connsiteX3" y="connsiteY3"/>
                </a:cxn>
              </a:cxnLst>
              <a:rect l="l" t="t" r="r" b="b"/>
              <a:pathLst>
                <a:path w="1053578" h="1344131">
                  <a:moveTo>
                    <a:pt x="1053578" y="0"/>
                  </a:moveTo>
                  <a:cubicBezTo>
                    <a:pt x="848015" y="34556"/>
                    <a:pt x="642453" y="69112"/>
                    <a:pt x="479420" y="265814"/>
                  </a:cubicBezTo>
                  <a:cubicBezTo>
                    <a:pt x="316387" y="462516"/>
                    <a:pt x="155126" y="1001233"/>
                    <a:pt x="75382" y="1180214"/>
                  </a:cubicBezTo>
                  <a:cubicBezTo>
                    <a:pt x="-4362" y="1359195"/>
                    <a:pt x="-1704" y="1349448"/>
                    <a:pt x="955" y="1339702"/>
                  </a:cubicBezTo>
                </a:path>
              </a:pathLst>
            </a:custGeom>
            <a:noFill/>
            <a:ln w="76200">
              <a:solidFill>
                <a:srgbClr val="BC8FDD"/>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reeform: Shape 13">
              <a:extLst>
                <a:ext uri="{FF2B5EF4-FFF2-40B4-BE49-F238E27FC236}">
                  <a16:creationId xmlns:a16="http://schemas.microsoft.com/office/drawing/2014/main" id="{6C247F37-7D0C-4D58-8C01-39191476E1E3}"/>
                </a:ext>
              </a:extLst>
            </p:cNvPr>
            <p:cNvSpPr/>
            <p:nvPr/>
          </p:nvSpPr>
          <p:spPr>
            <a:xfrm>
              <a:off x="1063256" y="3476848"/>
              <a:ext cx="244549" cy="478465"/>
            </a:xfrm>
            <a:custGeom>
              <a:avLst/>
              <a:gdLst>
                <a:gd name="connsiteX0" fmla="*/ 0 w 244549"/>
                <a:gd name="connsiteY0" fmla="*/ 478465 h 478465"/>
                <a:gd name="connsiteX1" fmla="*/ 244549 w 244549"/>
                <a:gd name="connsiteY1" fmla="*/ 0 h 478465"/>
                <a:gd name="connsiteX2" fmla="*/ 244549 w 244549"/>
                <a:gd name="connsiteY2" fmla="*/ 0 h 478465"/>
              </a:gdLst>
              <a:ahLst/>
              <a:cxnLst>
                <a:cxn ang="0">
                  <a:pos x="connsiteX0" y="connsiteY0"/>
                </a:cxn>
                <a:cxn ang="0">
                  <a:pos x="connsiteX1" y="connsiteY1"/>
                </a:cxn>
                <a:cxn ang="0">
                  <a:pos x="connsiteX2" y="connsiteY2"/>
                </a:cxn>
              </a:cxnLst>
              <a:rect l="l" t="t" r="r" b="b"/>
              <a:pathLst>
                <a:path w="244549" h="478465">
                  <a:moveTo>
                    <a:pt x="0" y="478465"/>
                  </a:moveTo>
                  <a:lnTo>
                    <a:pt x="244549" y="0"/>
                  </a:lnTo>
                  <a:lnTo>
                    <a:pt x="244549" y="0"/>
                  </a:lnTo>
                </a:path>
              </a:pathLst>
            </a:custGeom>
            <a:noFill/>
            <a:ln w="76200">
              <a:solidFill>
                <a:srgbClr val="BC8FDD"/>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E6C973EB-9694-4B00-B35C-F0D92527F7E4}"/>
                </a:ext>
              </a:extLst>
            </p:cNvPr>
            <p:cNvSpPr txBox="1"/>
            <p:nvPr/>
          </p:nvSpPr>
          <p:spPr>
            <a:xfrm>
              <a:off x="5526026" y="1831517"/>
              <a:ext cx="2055111" cy="523220"/>
            </a:xfrm>
            <a:prstGeom prst="rect">
              <a:avLst/>
            </a:prstGeom>
            <a:noFill/>
          </p:spPr>
          <p:txBody>
            <a:bodyPr wrap="square" rtlCol="0">
              <a:spAutoFit/>
            </a:bodyPr>
            <a:lstStyle/>
            <a:p>
              <a:r>
                <a:rPr lang="en-GB" sz="2800" dirty="0">
                  <a:solidFill>
                    <a:schemeClr val="bg1"/>
                  </a:solidFill>
                </a:rPr>
                <a:t>Subduction</a:t>
              </a:r>
              <a:endParaRPr lang="en-GB" dirty="0">
                <a:solidFill>
                  <a:schemeClr val="bg1"/>
                </a:solidFill>
              </a:endParaRPr>
            </a:p>
          </p:txBody>
        </p:sp>
        <p:sp>
          <p:nvSpPr>
            <p:cNvPr id="18" name="TextBox 17">
              <a:extLst>
                <a:ext uri="{FF2B5EF4-FFF2-40B4-BE49-F238E27FC236}">
                  <a16:creationId xmlns:a16="http://schemas.microsoft.com/office/drawing/2014/main" id="{3E92484A-252C-4D89-8D72-B9A32656D917}"/>
                </a:ext>
              </a:extLst>
            </p:cNvPr>
            <p:cNvSpPr txBox="1"/>
            <p:nvPr/>
          </p:nvSpPr>
          <p:spPr>
            <a:xfrm>
              <a:off x="422054" y="5507128"/>
              <a:ext cx="2055111" cy="523220"/>
            </a:xfrm>
            <a:prstGeom prst="rect">
              <a:avLst/>
            </a:prstGeom>
            <a:noFill/>
          </p:spPr>
          <p:txBody>
            <a:bodyPr wrap="square" rtlCol="0">
              <a:spAutoFit/>
            </a:bodyPr>
            <a:lstStyle/>
            <a:p>
              <a:r>
                <a:rPr lang="en-GB" sz="2800" dirty="0">
                  <a:solidFill>
                    <a:schemeClr val="bg1"/>
                  </a:solidFill>
                </a:rPr>
                <a:t>Hot plumes</a:t>
              </a:r>
            </a:p>
          </p:txBody>
        </p:sp>
        <p:sp>
          <p:nvSpPr>
            <p:cNvPr id="19" name="TextBox 18">
              <a:extLst>
                <a:ext uri="{FF2B5EF4-FFF2-40B4-BE49-F238E27FC236}">
                  <a16:creationId xmlns:a16="http://schemas.microsoft.com/office/drawing/2014/main" id="{F86F728D-5FF8-4A37-B885-BC0FA5121F6F}"/>
                </a:ext>
              </a:extLst>
            </p:cNvPr>
            <p:cNvSpPr txBox="1"/>
            <p:nvPr/>
          </p:nvSpPr>
          <p:spPr>
            <a:xfrm>
              <a:off x="2839678" y="2541348"/>
              <a:ext cx="2055111" cy="523220"/>
            </a:xfrm>
            <a:prstGeom prst="rect">
              <a:avLst/>
            </a:prstGeom>
            <a:noFill/>
          </p:spPr>
          <p:txBody>
            <a:bodyPr wrap="square" rtlCol="0">
              <a:spAutoFit/>
            </a:bodyPr>
            <a:lstStyle/>
            <a:p>
              <a:r>
                <a:rPr lang="en-GB" sz="2800" dirty="0">
                  <a:solidFill>
                    <a:schemeClr val="bg1"/>
                  </a:solidFill>
                </a:rPr>
                <a:t>Subduction</a:t>
              </a:r>
              <a:endParaRPr lang="en-GB" dirty="0">
                <a:solidFill>
                  <a:schemeClr val="bg1"/>
                </a:solidFill>
              </a:endParaRPr>
            </a:p>
          </p:txBody>
        </p:sp>
      </p:grpSp>
      <p:sp>
        <p:nvSpPr>
          <p:cNvPr id="20" name="TextBox 19">
            <a:extLst>
              <a:ext uri="{FF2B5EF4-FFF2-40B4-BE49-F238E27FC236}">
                <a16:creationId xmlns:a16="http://schemas.microsoft.com/office/drawing/2014/main" id="{9A4CCC1F-7DFC-43C4-B3D6-3780707BB296}"/>
              </a:ext>
            </a:extLst>
          </p:cNvPr>
          <p:cNvSpPr txBox="1"/>
          <p:nvPr/>
        </p:nvSpPr>
        <p:spPr>
          <a:xfrm>
            <a:off x="4967524" y="4138890"/>
            <a:ext cx="2055111" cy="954107"/>
          </a:xfrm>
          <a:prstGeom prst="rect">
            <a:avLst/>
          </a:prstGeom>
          <a:noFill/>
        </p:spPr>
        <p:txBody>
          <a:bodyPr wrap="square" rtlCol="0">
            <a:spAutoFit/>
          </a:bodyPr>
          <a:lstStyle/>
          <a:p>
            <a:r>
              <a:rPr lang="en-GB" sz="2800" dirty="0"/>
              <a:t>Outer core 	(HOT)</a:t>
            </a:r>
            <a:endParaRPr lang="en-GB" dirty="0"/>
          </a:p>
        </p:txBody>
      </p:sp>
      <p:sp>
        <p:nvSpPr>
          <p:cNvPr id="21" name="TextBox 20">
            <a:extLst>
              <a:ext uri="{FF2B5EF4-FFF2-40B4-BE49-F238E27FC236}">
                <a16:creationId xmlns:a16="http://schemas.microsoft.com/office/drawing/2014/main" id="{D85D174D-0716-46DB-B58B-413BDDE61C56}"/>
              </a:ext>
            </a:extLst>
          </p:cNvPr>
          <p:cNvSpPr txBox="1"/>
          <p:nvPr/>
        </p:nvSpPr>
        <p:spPr>
          <a:xfrm>
            <a:off x="4882245" y="242325"/>
            <a:ext cx="2427509" cy="523220"/>
          </a:xfrm>
          <a:prstGeom prst="rect">
            <a:avLst/>
          </a:prstGeom>
          <a:noFill/>
        </p:spPr>
        <p:txBody>
          <a:bodyPr wrap="square" rtlCol="0">
            <a:spAutoFit/>
          </a:bodyPr>
          <a:lstStyle/>
          <a:p>
            <a:r>
              <a:rPr lang="en-GB" sz="2800" dirty="0"/>
              <a:t>Surface (COLD)</a:t>
            </a:r>
            <a:endParaRPr lang="en-GB" dirty="0"/>
          </a:p>
        </p:txBody>
      </p:sp>
    </p:spTree>
    <p:extLst>
      <p:ext uri="{BB962C8B-B14F-4D97-AF65-F5344CB8AC3E}">
        <p14:creationId xmlns:p14="http://schemas.microsoft.com/office/powerpoint/2010/main" val="19100361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1545442"/>
            <a:ext cx="6955124" cy="1066802"/>
          </a:xfrm>
        </p:spPr>
        <p:txBody>
          <a:bodyPr>
            <a:normAutofit/>
          </a:bodyPr>
          <a:lstStyle/>
          <a:p>
            <a:pPr algn="ctr"/>
            <a:r>
              <a:rPr lang="en-GB" sz="6600" b="1" dirty="0">
                <a:solidFill>
                  <a:srgbClr val="FFFFFF"/>
                </a:solidFill>
                <a:latin typeface="Hero Handwriting" panose="02000503000000000000" pitchFamily="2" charset="0"/>
              </a:rPr>
              <a:t>Mantle plume</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2612245"/>
            <a:ext cx="6955124" cy="3808674"/>
          </a:xfrm>
        </p:spPr>
        <p:txBody>
          <a:bodyPr anchor="t">
            <a:normAutofit/>
          </a:bodyPr>
          <a:lstStyle/>
          <a:p>
            <a:pPr marL="0" indent="0">
              <a:buNone/>
            </a:pPr>
            <a:r>
              <a:rPr lang="en-GB" sz="3200" dirty="0"/>
              <a:t>An area of hotter than usual mantle which rises upwards towards the top of the mantle. This movement upwards of hot mantle is part of the convection of the mantle.</a:t>
            </a:r>
            <a:endParaRPr lang="en-GB" sz="4000" dirty="0">
              <a:solidFill>
                <a:srgbClr val="FFFFFF"/>
              </a:solidFill>
            </a:endParaRPr>
          </a:p>
        </p:txBody>
      </p:sp>
    </p:spTree>
    <p:extLst>
      <p:ext uri="{BB962C8B-B14F-4D97-AF65-F5344CB8AC3E}">
        <p14:creationId xmlns:p14="http://schemas.microsoft.com/office/powerpoint/2010/main" val="62401093"/>
      </p:ext>
    </p:extLst>
  </p:cSld>
  <p:clrMapOvr>
    <a:overrideClrMapping bg1="dk1" tx1="lt1" bg2="dk2" tx2="lt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DF26C30-6BEE-4C4F-B67A-CFB81C517655}"/>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5379" b="97948" l="6696" r="89981">
                        <a14:foregroundMark x1="61224" y1="10191" x2="51541" y2="5874"/>
                        <a14:foregroundMark x1="51541" y1="5874" x2="40896" y2="7148"/>
                        <a14:foregroundMark x1="40896" y1="7148" x2="20761" y2="16136"/>
                        <a14:foregroundMark x1="20761" y1="16136" x2="17052" y2="20524"/>
                        <a14:foregroundMark x1="17052" y1="20524" x2="9730" y2="44798"/>
                        <a14:foregroundMark x1="9730" y1="44798" x2="12620" y2="54282"/>
                        <a14:foregroundMark x1="12620" y1="54282" x2="15462" y2="58811"/>
                        <a14:foregroundMark x1="79480" y1="29299" x2="84778" y2="46285"/>
                        <a14:foregroundMark x1="84778" y1="46285" x2="84778" y2="55343"/>
                        <a14:foregroundMark x1="84778" y1="55343" x2="79865" y2="71054"/>
                        <a14:foregroundMark x1="79865" y1="71054" x2="73218" y2="81953"/>
                        <a14:foregroundMark x1="73218" y1="81953" x2="57177" y2="93064"/>
                        <a14:foregroundMark x1="57177" y1="93064" x2="38776" y2="93914"/>
                        <a14:foregroundMark x1="38776" y1="93914" x2="27312" y2="88393"/>
                        <a14:foregroundMark x1="27312" y1="88393" x2="27168" y2="88181"/>
                        <a14:foregroundMark x1="45665" y1="36235" x2="42967" y2="42534"/>
                        <a14:foregroundMark x1="42967" y1="42534" x2="47592" y2="37297"/>
                        <a14:foregroundMark x1="47592" y1="37297" x2="43545" y2="46921"/>
                        <a14:foregroundMark x1="60694" y1="56617" x2="61609" y2="65251"/>
                        <a14:foregroundMark x1="61609" y1="65251" x2="62524" y2="68224"/>
                        <a14:foregroundMark x1="63054" y1="61359" x2="51204" y2="77141"/>
                        <a14:foregroundMark x1="51204" y1="77141" x2="55877" y2="63623"/>
                        <a14:foregroundMark x1="55877" y1="63623" x2="49759" y2="68294"/>
                        <a14:foregroundMark x1="49759" y1="68294" x2="45857" y2="79972"/>
                        <a14:foregroundMark x1="49807" y1="74168" x2="40703" y2="80962"/>
                        <a14:foregroundMark x1="40703" y1="80962" x2="41281" y2="88818"/>
                        <a14:foregroundMark x1="41281" y1="88818" x2="42871" y2="91932"/>
                        <a14:foregroundMark x1="37524" y1="86766" x2="40318" y2="91578"/>
                        <a14:foregroundMark x1="37235" y1="87544" x2="41185" y2="90021"/>
                        <a14:foregroundMark x1="17678" y1="24628" x2="13487" y2="28025"/>
                        <a14:foregroundMark x1="13487" y1="28025" x2="7755" y2="40481"/>
                        <a14:foregroundMark x1="7755" y1="40481" x2="6503" y2="47346"/>
                        <a14:foregroundMark x1="6503" y1="47346" x2="8767" y2="63482"/>
                        <a14:foregroundMark x1="8767" y1="63482" x2="9586" y2="65251"/>
                        <a14:foregroundMark x1="40125" y1="15994" x2="27071" y2="33404"/>
                        <a14:foregroundMark x1="27071" y1="33404" x2="17437" y2="60439"/>
                        <a14:foregroundMark x1="17437" y1="60439" x2="16618" y2="77212"/>
                        <a14:foregroundMark x1="49615" y1="33404" x2="49374" y2="49540"/>
                        <a14:foregroundMark x1="50145" y1="38570" x2="50145" y2="50672"/>
                        <a14:foregroundMark x1="35067" y1="7219" x2="45231" y2="5520"/>
                        <a14:foregroundMark x1="45231" y1="5520" x2="52697" y2="6936"/>
                        <a14:foregroundMark x1="75434" y1="17693" x2="88343" y2="42604"/>
                        <a14:foregroundMark x1="88343" y1="42604" x2="89114" y2="50035"/>
                        <a14:foregroundMark x1="77360" y1="20241" x2="82900" y2="27742"/>
                        <a14:foregroundMark x1="76638" y1="18188" x2="84249" y2="28521"/>
                        <a14:foregroundMark x1="84249" y1="28521" x2="84827" y2="29795"/>
                        <a14:foregroundMark x1="19268" y1="82661" x2="22592" y2="88323"/>
                        <a14:foregroundMark x1="22592" y1="88323" x2="37283" y2="97240"/>
                        <a14:foregroundMark x1="37283" y1="97240" x2="43304" y2="98018"/>
                        <a14:foregroundMark x1="43304" y1="98018" x2="53902" y2="96461"/>
                        <a14:foregroundMark x1="7755" y1="43595" x2="5106" y2="51026"/>
                        <a14:foregroundMark x1="5106" y1="51026" x2="6696" y2="57891"/>
                        <a14:foregroundMark x1="6696" y1="57891" x2="6696" y2="57891"/>
                      </a14:backgroundRemoval>
                    </a14:imgEffect>
                  </a14:imgLayer>
                </a14:imgProps>
              </a:ext>
              <a:ext uri="{28A0092B-C50C-407E-A947-70E740481C1C}">
                <a14:useLocalDpi xmlns:a14="http://schemas.microsoft.com/office/drawing/2010/main"/>
              </a:ext>
            </a:extLst>
          </a:blip>
          <a:stretch>
            <a:fillRect/>
          </a:stretch>
        </p:blipFill>
        <p:spPr>
          <a:xfrm>
            <a:off x="799880" y="-175884"/>
            <a:ext cx="10334285" cy="7033884"/>
          </a:xfrm>
          <a:prstGeom prst="rect">
            <a:avLst/>
          </a:prstGeom>
        </p:spPr>
      </p:pic>
    </p:spTree>
    <p:extLst>
      <p:ext uri="{BB962C8B-B14F-4D97-AF65-F5344CB8AC3E}">
        <p14:creationId xmlns:p14="http://schemas.microsoft.com/office/powerpoint/2010/main" val="333163674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2415E1-E865-4EE7-8A71-C3D3E53177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159" y="0"/>
            <a:ext cx="10049682" cy="6858000"/>
          </a:xfrm>
          <a:prstGeom prst="rect">
            <a:avLst/>
          </a:prstGeom>
        </p:spPr>
      </p:pic>
    </p:spTree>
    <p:extLst>
      <p:ext uri="{BB962C8B-B14F-4D97-AF65-F5344CB8AC3E}">
        <p14:creationId xmlns:p14="http://schemas.microsoft.com/office/powerpoint/2010/main" val="18061204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7A564999-A869-48B3-8FE0-B786BB4FD800}"/>
              </a:ext>
            </a:extLst>
          </p:cNvPr>
          <p:cNvPicPr>
            <a:picLocks noChangeAspect="1"/>
          </p:cNvPicPr>
          <p:nvPr/>
        </p:nvPicPr>
        <p:blipFill rotWithShape="1">
          <a:blip r:embed="rId3">
            <a:extLst>
              <a:ext uri="{28A0092B-C50C-407E-A947-70E740481C1C}">
                <a14:useLocalDpi xmlns:a14="http://schemas.microsoft.com/office/drawing/2010/main" val="0"/>
              </a:ext>
            </a:extLst>
          </a:blip>
          <a:srcRect t="-1" b="-760"/>
          <a:stretch/>
        </p:blipFill>
        <p:spPr>
          <a:xfrm>
            <a:off x="562464" y="0"/>
            <a:ext cx="11067071" cy="6858000"/>
          </a:xfrm>
          <a:prstGeom prst="rect">
            <a:avLst/>
          </a:prstGeom>
        </p:spPr>
      </p:pic>
    </p:spTree>
    <p:extLst>
      <p:ext uri="{BB962C8B-B14F-4D97-AF65-F5344CB8AC3E}">
        <p14:creationId xmlns:p14="http://schemas.microsoft.com/office/powerpoint/2010/main" val="23181323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213781-1780-4FE8-87E2-518285310A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24448"/>
            <a:ext cx="12204476" cy="5024176"/>
          </a:xfrm>
          <a:prstGeom prst="rect">
            <a:avLst/>
          </a:prstGeom>
        </p:spPr>
      </p:pic>
    </p:spTree>
    <p:extLst>
      <p:ext uri="{BB962C8B-B14F-4D97-AF65-F5344CB8AC3E}">
        <p14:creationId xmlns:p14="http://schemas.microsoft.com/office/powerpoint/2010/main" val="16801086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991262"/>
            <a:ext cx="6955124" cy="1066802"/>
          </a:xfrm>
        </p:spPr>
        <p:txBody>
          <a:bodyPr>
            <a:normAutofit/>
          </a:bodyPr>
          <a:lstStyle/>
          <a:p>
            <a:pPr algn="ctr"/>
            <a:r>
              <a:rPr lang="en-GB" sz="6600" b="1" dirty="0">
                <a:solidFill>
                  <a:srgbClr val="FFFFFF"/>
                </a:solidFill>
                <a:latin typeface="Hero Handwriting" panose="02000503000000000000" pitchFamily="2" charset="0"/>
              </a:rPr>
              <a:t>Subduction</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2058065"/>
            <a:ext cx="6955124" cy="3808674"/>
          </a:xfrm>
        </p:spPr>
        <p:txBody>
          <a:bodyPr anchor="t">
            <a:normAutofit/>
          </a:bodyPr>
          <a:lstStyle/>
          <a:p>
            <a:pPr marL="0" indent="0">
              <a:buNone/>
            </a:pPr>
            <a:r>
              <a:rPr lang="en-GB" sz="3200" dirty="0"/>
              <a:t>The downwards movement of a cold plate of the Earth's crust and upper mantle into the warmer mantle, below another plate. The movement of the cold mantle and crust downwards is part of the convection of the mantle.</a:t>
            </a:r>
            <a:endParaRPr lang="en-GB" sz="4000" dirty="0">
              <a:solidFill>
                <a:srgbClr val="FFFFFF"/>
              </a:solidFill>
            </a:endParaRPr>
          </a:p>
        </p:txBody>
      </p:sp>
    </p:spTree>
    <p:extLst>
      <p:ext uri="{BB962C8B-B14F-4D97-AF65-F5344CB8AC3E}">
        <p14:creationId xmlns:p14="http://schemas.microsoft.com/office/powerpoint/2010/main" val="57368637"/>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outdoor, person, swing, standing&#10;&#10;Description automatically generated">
            <a:extLst>
              <a:ext uri="{FF2B5EF4-FFF2-40B4-BE49-F238E27FC236}">
                <a16:creationId xmlns:a16="http://schemas.microsoft.com/office/drawing/2014/main" id="{74E59919-D1D2-4853-8BA2-F9A8D2254C6F}"/>
              </a:ext>
            </a:extLst>
          </p:cNvPr>
          <p:cNvPicPr>
            <a:picLocks noChangeAspect="1"/>
          </p:cNvPicPr>
          <p:nvPr/>
        </p:nvPicPr>
        <p:blipFill rotWithShape="1">
          <a:blip r:embed="rId3">
            <a:extLst>
              <a:ext uri="{28A0092B-C50C-407E-A947-70E740481C1C}">
                <a14:useLocalDpi xmlns:a14="http://schemas.microsoft.com/office/drawing/2010/main" val="0"/>
              </a:ext>
            </a:extLst>
          </a:blip>
          <a:srcRect r="-2"/>
          <a:stretch/>
        </p:blipFill>
        <p:spPr>
          <a:xfrm>
            <a:off x="20" y="10"/>
            <a:ext cx="6095980" cy="6857990"/>
          </a:xfrm>
          <a:prstGeom prst="rect">
            <a:avLst/>
          </a:prstGeom>
        </p:spPr>
      </p:pic>
      <p:pic>
        <p:nvPicPr>
          <p:cNvPr id="3" name="Picture 2" descr="A picture containing indoor, person, sitting, person&#10;&#10;Description automatically generated">
            <a:extLst>
              <a:ext uri="{FF2B5EF4-FFF2-40B4-BE49-F238E27FC236}">
                <a16:creationId xmlns:a16="http://schemas.microsoft.com/office/drawing/2014/main" id="{CBC94F42-D202-4496-A0BA-FF8C01AB9B3D}"/>
              </a:ext>
            </a:extLst>
          </p:cNvPr>
          <p:cNvPicPr>
            <a:picLocks noChangeAspect="1"/>
          </p:cNvPicPr>
          <p:nvPr/>
        </p:nvPicPr>
        <p:blipFill rotWithShape="1">
          <a:blip r:embed="rId4">
            <a:extLst>
              <a:ext uri="{28A0092B-C50C-407E-A947-70E740481C1C}">
                <a14:useLocalDpi xmlns:a14="http://schemas.microsoft.com/office/drawing/2010/main" val="0"/>
              </a:ext>
            </a:extLst>
          </a:blip>
          <a:srcRect r="-2"/>
          <a:stretch/>
        </p:blipFill>
        <p:spPr>
          <a:xfrm>
            <a:off x="6096000" y="10"/>
            <a:ext cx="6096000" cy="6857990"/>
          </a:xfrm>
          <a:prstGeom prst="rect">
            <a:avLst/>
          </a:prstGeom>
        </p:spPr>
      </p:pic>
    </p:spTree>
    <p:extLst>
      <p:ext uri="{BB962C8B-B14F-4D97-AF65-F5344CB8AC3E}">
        <p14:creationId xmlns:p14="http://schemas.microsoft.com/office/powerpoint/2010/main" val="34354473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EA859DA-3308-464C-948C-A625B847FEE9}"/>
              </a:ext>
            </a:extLst>
          </p:cNvPr>
          <p:cNvGrpSpPr/>
          <p:nvPr/>
        </p:nvGrpSpPr>
        <p:grpSpPr>
          <a:xfrm>
            <a:off x="111697" y="1648853"/>
            <a:ext cx="11846685" cy="3560293"/>
            <a:chOff x="314835" y="1184427"/>
            <a:chExt cx="11562330" cy="3357093"/>
          </a:xfrm>
        </p:grpSpPr>
        <p:pic>
          <p:nvPicPr>
            <p:cNvPr id="2" name="Picture 1">
              <a:extLst>
                <a:ext uri="{FF2B5EF4-FFF2-40B4-BE49-F238E27FC236}">
                  <a16:creationId xmlns:a16="http://schemas.microsoft.com/office/drawing/2014/main" id="{0C46C53D-8BCD-4B5B-AD77-6B81B934FAF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14835" y="1184427"/>
              <a:ext cx="11562330" cy="3357093"/>
            </a:xfrm>
            <a:prstGeom prst="rect">
              <a:avLst/>
            </a:prstGeom>
          </p:spPr>
        </p:pic>
        <p:sp>
          <p:nvSpPr>
            <p:cNvPr id="5" name="Rectangle 4">
              <a:extLst>
                <a:ext uri="{FF2B5EF4-FFF2-40B4-BE49-F238E27FC236}">
                  <a16:creationId xmlns:a16="http://schemas.microsoft.com/office/drawing/2014/main" id="{F9D4B41D-58F8-4EFD-AFCD-909C75750987}"/>
                </a:ext>
              </a:extLst>
            </p:cNvPr>
            <p:cNvSpPr/>
            <p:nvPr/>
          </p:nvSpPr>
          <p:spPr>
            <a:xfrm>
              <a:off x="314835" y="1184427"/>
              <a:ext cx="294765" cy="3598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8A628097-39C9-473B-AC01-FDCBB622B181}"/>
                </a:ext>
              </a:extLst>
            </p:cNvPr>
            <p:cNvSpPr/>
            <p:nvPr/>
          </p:nvSpPr>
          <p:spPr>
            <a:xfrm>
              <a:off x="5999480" y="1184427"/>
              <a:ext cx="294765" cy="3598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0520307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Kilauea - Hawaii￢ﾀﾙs Constantly Erupting Volcano">
            <a:hlinkClick r:id="" action="ppaction://media"/>
            <a:extLst>
              <a:ext uri="{FF2B5EF4-FFF2-40B4-BE49-F238E27FC236}">
                <a16:creationId xmlns:a16="http://schemas.microsoft.com/office/drawing/2014/main" id="{6D88ED7B-4336-48E0-A52A-3719552B3896}"/>
              </a:ext>
            </a:extLst>
          </p:cNvPr>
          <p:cNvPicPr>
            <a:picLocks noRot="1" noChangeAspect="1"/>
          </p:cNvPicPr>
          <p:nvPr>
            <a:videoFile r:link="rId1"/>
          </p:nvPr>
        </p:nvPicPr>
        <p:blipFill>
          <a:blip r:embed="rId4"/>
          <a:stretch>
            <a:fillRect/>
          </a:stretch>
        </p:blipFill>
        <p:spPr>
          <a:xfrm>
            <a:off x="12418" y="0"/>
            <a:ext cx="12192000" cy="6858000"/>
          </a:xfrm>
          <a:prstGeom prst="rect">
            <a:avLst/>
          </a:prstGeom>
        </p:spPr>
      </p:pic>
    </p:spTree>
    <p:extLst>
      <p:ext uri="{BB962C8B-B14F-4D97-AF65-F5344CB8AC3E}">
        <p14:creationId xmlns:p14="http://schemas.microsoft.com/office/powerpoint/2010/main" val="45587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4E820806-2D3C-4F93-BEB1-52F705DF2B51}"/>
              </a:ext>
            </a:extLst>
          </p:cNvPr>
          <p:cNvPicPr>
            <a:picLocks noChangeAspect="1"/>
          </p:cNvPicPr>
          <p:nvPr/>
        </p:nvPicPr>
        <p:blipFill rotWithShape="1">
          <a:blip r:embed="rId3">
            <a:extLst>
              <a:ext uri="{28A0092B-C50C-407E-A947-70E740481C1C}">
                <a14:useLocalDpi xmlns:a14="http://schemas.microsoft.com/office/drawing/2010/main" val="0"/>
              </a:ext>
            </a:extLst>
          </a:blip>
          <a:srcRect b="-20"/>
          <a:stretch/>
        </p:blipFill>
        <p:spPr>
          <a:xfrm>
            <a:off x="0" y="1282"/>
            <a:ext cx="12190476" cy="6856718"/>
          </a:xfrm>
          <a:prstGeom prst="rect">
            <a:avLst/>
          </a:prstGeom>
        </p:spPr>
      </p:pic>
      <p:sp>
        <p:nvSpPr>
          <p:cNvPr id="15" name="TextBox 14">
            <a:extLst>
              <a:ext uri="{FF2B5EF4-FFF2-40B4-BE49-F238E27FC236}">
                <a16:creationId xmlns:a16="http://schemas.microsoft.com/office/drawing/2014/main" id="{C1DDEAD8-839F-4C1A-9FD9-299D367C7364}"/>
              </a:ext>
            </a:extLst>
          </p:cNvPr>
          <p:cNvSpPr txBox="1"/>
          <p:nvPr/>
        </p:nvSpPr>
        <p:spPr>
          <a:xfrm>
            <a:off x="10156186" y="837095"/>
            <a:ext cx="2095958" cy="477054"/>
          </a:xfrm>
          <a:prstGeom prst="rect">
            <a:avLst/>
          </a:prstGeom>
          <a:noFill/>
        </p:spPr>
        <p:txBody>
          <a:bodyPr wrap="none" rtlCol="0">
            <a:spAutoFit/>
          </a:bodyPr>
          <a:lstStyle/>
          <a:p>
            <a:r>
              <a:rPr lang="en-GB" sz="2400" b="1" i="1" dirty="0">
                <a:solidFill>
                  <a:schemeClr val="bg1"/>
                </a:solidFill>
              </a:rPr>
              <a:t>North America</a:t>
            </a:r>
          </a:p>
        </p:txBody>
      </p:sp>
      <p:sp>
        <p:nvSpPr>
          <p:cNvPr id="3" name="TextBox 2">
            <a:extLst>
              <a:ext uri="{FF2B5EF4-FFF2-40B4-BE49-F238E27FC236}">
                <a16:creationId xmlns:a16="http://schemas.microsoft.com/office/drawing/2014/main" id="{4DD511C1-C214-49E8-B457-A5D089E70A91}"/>
              </a:ext>
            </a:extLst>
          </p:cNvPr>
          <p:cNvSpPr txBox="1"/>
          <p:nvPr/>
        </p:nvSpPr>
        <p:spPr>
          <a:xfrm>
            <a:off x="10176064" y="827156"/>
            <a:ext cx="2015936" cy="461665"/>
          </a:xfrm>
          <a:prstGeom prst="rect">
            <a:avLst/>
          </a:prstGeom>
          <a:noFill/>
        </p:spPr>
        <p:txBody>
          <a:bodyPr wrap="none" rtlCol="0">
            <a:spAutoFit/>
          </a:bodyPr>
          <a:lstStyle/>
          <a:p>
            <a:r>
              <a:rPr lang="en-GB" sz="2400" i="1" dirty="0"/>
              <a:t>North America</a:t>
            </a:r>
          </a:p>
        </p:txBody>
      </p:sp>
      <p:sp>
        <p:nvSpPr>
          <p:cNvPr id="16" name="TextBox 15">
            <a:extLst>
              <a:ext uri="{FF2B5EF4-FFF2-40B4-BE49-F238E27FC236}">
                <a16:creationId xmlns:a16="http://schemas.microsoft.com/office/drawing/2014/main" id="{62F9D49C-2E97-491F-B575-F3DF20242432}"/>
              </a:ext>
            </a:extLst>
          </p:cNvPr>
          <p:cNvSpPr txBox="1"/>
          <p:nvPr/>
        </p:nvSpPr>
        <p:spPr>
          <a:xfrm>
            <a:off x="262194" y="144670"/>
            <a:ext cx="997389" cy="461665"/>
          </a:xfrm>
          <a:prstGeom prst="rect">
            <a:avLst/>
          </a:prstGeom>
          <a:noFill/>
        </p:spPr>
        <p:txBody>
          <a:bodyPr wrap="none" rtlCol="0">
            <a:spAutoFit/>
          </a:bodyPr>
          <a:lstStyle/>
          <a:p>
            <a:r>
              <a:rPr lang="en-GB" sz="2400" b="1" i="1" dirty="0">
                <a:solidFill>
                  <a:schemeClr val="bg1"/>
                </a:solidFill>
              </a:rPr>
              <a:t>Russia</a:t>
            </a:r>
          </a:p>
        </p:txBody>
      </p:sp>
      <p:sp>
        <p:nvSpPr>
          <p:cNvPr id="5" name="TextBox 4">
            <a:extLst>
              <a:ext uri="{FF2B5EF4-FFF2-40B4-BE49-F238E27FC236}">
                <a16:creationId xmlns:a16="http://schemas.microsoft.com/office/drawing/2014/main" id="{0741448B-A688-4AE9-BB8E-7BD96627E7A9}"/>
              </a:ext>
            </a:extLst>
          </p:cNvPr>
          <p:cNvSpPr txBox="1"/>
          <p:nvPr/>
        </p:nvSpPr>
        <p:spPr>
          <a:xfrm>
            <a:off x="273657" y="144670"/>
            <a:ext cx="971741" cy="461665"/>
          </a:xfrm>
          <a:prstGeom prst="rect">
            <a:avLst/>
          </a:prstGeom>
          <a:noFill/>
        </p:spPr>
        <p:txBody>
          <a:bodyPr wrap="none" rtlCol="0">
            <a:spAutoFit/>
          </a:bodyPr>
          <a:lstStyle/>
          <a:p>
            <a:r>
              <a:rPr lang="en-GB" sz="2400" i="1" dirty="0"/>
              <a:t>Russia</a:t>
            </a:r>
          </a:p>
        </p:txBody>
      </p:sp>
      <p:sp>
        <p:nvSpPr>
          <p:cNvPr id="6" name="TextBox 5">
            <a:extLst>
              <a:ext uri="{FF2B5EF4-FFF2-40B4-BE49-F238E27FC236}">
                <a16:creationId xmlns:a16="http://schemas.microsoft.com/office/drawing/2014/main" id="{2C0443D0-801A-463E-B287-C9A6D5FEB33A}"/>
              </a:ext>
            </a:extLst>
          </p:cNvPr>
          <p:cNvSpPr txBox="1"/>
          <p:nvPr/>
        </p:nvSpPr>
        <p:spPr>
          <a:xfrm>
            <a:off x="6647953" y="4955161"/>
            <a:ext cx="1027076" cy="461665"/>
          </a:xfrm>
          <a:prstGeom prst="rect">
            <a:avLst/>
          </a:prstGeom>
          <a:noFill/>
        </p:spPr>
        <p:txBody>
          <a:bodyPr wrap="none" rtlCol="0">
            <a:spAutoFit/>
          </a:bodyPr>
          <a:lstStyle/>
          <a:p>
            <a:r>
              <a:rPr lang="en-GB" sz="2400" dirty="0">
                <a:solidFill>
                  <a:schemeClr val="bg1"/>
                </a:solidFill>
              </a:rPr>
              <a:t>Hawaii</a:t>
            </a:r>
          </a:p>
        </p:txBody>
      </p:sp>
      <p:sp>
        <p:nvSpPr>
          <p:cNvPr id="8" name="TextBox 7">
            <a:extLst>
              <a:ext uri="{FF2B5EF4-FFF2-40B4-BE49-F238E27FC236}">
                <a16:creationId xmlns:a16="http://schemas.microsoft.com/office/drawing/2014/main" id="{3B079CC4-9635-4DF1-98F1-DFC3907A6995}"/>
              </a:ext>
            </a:extLst>
          </p:cNvPr>
          <p:cNvSpPr txBox="1"/>
          <p:nvPr/>
        </p:nvSpPr>
        <p:spPr>
          <a:xfrm rot="905849">
            <a:off x="3863521" y="5185994"/>
            <a:ext cx="2040815" cy="461665"/>
          </a:xfrm>
          <a:prstGeom prst="rect">
            <a:avLst/>
          </a:prstGeom>
          <a:noFill/>
        </p:spPr>
        <p:txBody>
          <a:bodyPr wrap="none" rtlCol="0">
            <a:spAutoFit/>
          </a:bodyPr>
          <a:lstStyle/>
          <a:p>
            <a:r>
              <a:rPr lang="en-GB" sz="2400" dirty="0">
                <a:solidFill>
                  <a:schemeClr val="bg1"/>
                </a:solidFill>
              </a:rPr>
              <a:t>Hawaiian ridge</a:t>
            </a:r>
          </a:p>
        </p:txBody>
      </p:sp>
      <p:cxnSp>
        <p:nvCxnSpPr>
          <p:cNvPr id="11" name="Straight Arrow Connector 10">
            <a:extLst>
              <a:ext uri="{FF2B5EF4-FFF2-40B4-BE49-F238E27FC236}">
                <a16:creationId xmlns:a16="http://schemas.microsoft.com/office/drawing/2014/main" id="{2D3C14AD-48A2-48F9-9FF4-F3F6384FA522}"/>
              </a:ext>
            </a:extLst>
          </p:cNvPr>
          <p:cNvCxnSpPr>
            <a:cxnSpLocks/>
          </p:cNvCxnSpPr>
          <p:nvPr/>
        </p:nvCxnSpPr>
        <p:spPr>
          <a:xfrm flipH="1">
            <a:off x="6331226" y="5327374"/>
            <a:ext cx="316727" cy="31805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E98BDF3-D24F-4AFD-9E32-E78283B03572}"/>
              </a:ext>
            </a:extLst>
          </p:cNvPr>
          <p:cNvSpPr txBox="1"/>
          <p:nvPr/>
        </p:nvSpPr>
        <p:spPr>
          <a:xfrm>
            <a:off x="5408633" y="2803844"/>
            <a:ext cx="1845185" cy="461665"/>
          </a:xfrm>
          <a:prstGeom prst="rect">
            <a:avLst/>
          </a:prstGeom>
          <a:noFill/>
        </p:spPr>
        <p:txBody>
          <a:bodyPr wrap="none" rtlCol="0">
            <a:spAutoFit/>
          </a:bodyPr>
          <a:lstStyle/>
          <a:p>
            <a:r>
              <a:rPr lang="en-GB" sz="2400" i="1" dirty="0">
                <a:solidFill>
                  <a:schemeClr val="bg1"/>
                </a:solidFill>
              </a:rPr>
              <a:t>Pacific Ocean</a:t>
            </a:r>
          </a:p>
        </p:txBody>
      </p:sp>
    </p:spTree>
    <p:extLst>
      <p:ext uri="{BB962C8B-B14F-4D97-AF65-F5344CB8AC3E}">
        <p14:creationId xmlns:p14="http://schemas.microsoft.com/office/powerpoint/2010/main" val="203578358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1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3">
            <a:extLst>
              <a:ext uri="{FF2B5EF4-FFF2-40B4-BE49-F238E27FC236}">
                <a16:creationId xmlns:a16="http://schemas.microsoft.com/office/drawing/2014/main" id="{5C70A35A-1AEC-46BA-9D93-CB51ACA631FB}"/>
              </a:ext>
            </a:extLst>
          </p:cNvPr>
          <p:cNvSpPr>
            <a:spLocks noGrp="1"/>
          </p:cNvSpPr>
          <p:nvPr>
            <p:ph type="title"/>
          </p:nvPr>
        </p:nvSpPr>
        <p:spPr>
          <a:xfrm>
            <a:off x="3008830" y="2421193"/>
            <a:ext cx="6174339" cy="2015613"/>
          </a:xfrm>
        </p:spPr>
        <p:txBody>
          <a:bodyPr vert="horz" lIns="91440" tIns="45720" rIns="91440" bIns="45720" rtlCol="0" anchor="b">
            <a:normAutofit/>
          </a:bodyPr>
          <a:lstStyle/>
          <a:p>
            <a:pPr algn="ctr"/>
            <a:r>
              <a:rPr lang="en-US" sz="6000" b="1" dirty="0">
                <a:solidFill>
                  <a:srgbClr val="FFFFFF"/>
                </a:solidFill>
                <a:latin typeface="Hero Handwriting" panose="02000503000000000000" pitchFamily="2" charset="0"/>
              </a:rPr>
              <a:t>MAKING HOTSPOT TRACKS</a:t>
            </a:r>
            <a:endParaRPr lang="en-US" sz="6000" b="1" kern="1200" dirty="0">
              <a:solidFill>
                <a:srgbClr val="FFFFFF"/>
              </a:solidFill>
              <a:latin typeface="Hero Handwriting" panose="02000503000000000000" pitchFamily="2" charset="0"/>
            </a:endParaRPr>
          </a:p>
        </p:txBody>
      </p:sp>
    </p:spTree>
    <p:extLst>
      <p:ext uri="{BB962C8B-B14F-4D97-AF65-F5344CB8AC3E}">
        <p14:creationId xmlns:p14="http://schemas.microsoft.com/office/powerpoint/2010/main" val="31088012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1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3">
            <a:extLst>
              <a:ext uri="{FF2B5EF4-FFF2-40B4-BE49-F238E27FC236}">
                <a16:creationId xmlns:a16="http://schemas.microsoft.com/office/drawing/2014/main" id="{5C70A35A-1AEC-46BA-9D93-CB51ACA631FB}"/>
              </a:ext>
            </a:extLst>
          </p:cNvPr>
          <p:cNvSpPr>
            <a:spLocks noGrp="1"/>
          </p:cNvSpPr>
          <p:nvPr>
            <p:ph type="title"/>
          </p:nvPr>
        </p:nvSpPr>
        <p:spPr>
          <a:xfrm>
            <a:off x="3008830" y="1946787"/>
            <a:ext cx="6174339" cy="2964426"/>
          </a:xfrm>
        </p:spPr>
        <p:txBody>
          <a:bodyPr vert="horz" lIns="91440" tIns="45720" rIns="91440" bIns="45720" rtlCol="0" anchor="b">
            <a:normAutofit/>
          </a:bodyPr>
          <a:lstStyle/>
          <a:p>
            <a:pPr algn="ctr"/>
            <a:r>
              <a:rPr lang="en-US" sz="6000" b="1" kern="1200" dirty="0">
                <a:solidFill>
                  <a:srgbClr val="FFFFFF"/>
                </a:solidFill>
                <a:latin typeface="Hero Handwriting" panose="02000503000000000000" pitchFamily="2" charset="0"/>
              </a:rPr>
              <a:t>SO, WHAT IS THE MANTLE LIKE ON THE INSIDE?</a:t>
            </a:r>
          </a:p>
        </p:txBody>
      </p:sp>
    </p:spTree>
    <p:extLst>
      <p:ext uri="{BB962C8B-B14F-4D97-AF65-F5344CB8AC3E}">
        <p14:creationId xmlns:p14="http://schemas.microsoft.com/office/powerpoint/2010/main" val="34897524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A9713B-6731-48D2-8D13-2D6120552016}"/>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20088D15-8D2F-4860-B513-EECF193987DF}"/>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3273" b="97789" l="2387" r="96541">
                        <a14:foregroundMark x1="53476" y1="22026" x2="45694" y2="8050"/>
                        <a14:foregroundMark x1="45694" y1="8050" x2="39917" y2="6546"/>
                        <a14:foregroundMark x1="39917" y1="6546" x2="32722" y2="7828"/>
                        <a14:foregroundMark x1="32722" y1="7828" x2="27395" y2="12782"/>
                        <a14:foregroundMark x1="27395" y1="12782" x2="29575" y2="21406"/>
                        <a14:foregroundMark x1="29575" y1="21406" x2="48322" y2="46661"/>
                        <a14:foregroundMark x1="48322" y1="46661" x2="51435" y2="39628"/>
                        <a14:foregroundMark x1="51435" y1="39628" x2="53476" y2="25299"/>
                        <a14:foregroundMark x1="73123" y1="15657" x2="40643" y2="3273"/>
                        <a14:foregroundMark x1="91249" y1="41353" x2="94811" y2="54666"/>
                        <a14:foregroundMark x1="94811" y1="54666" x2="92701" y2="62273"/>
                        <a14:foregroundMark x1="92701" y1="62273" x2="89450" y2="66475"/>
                        <a14:foregroundMark x1="91127" y1="69171" x2="89000" y2="70721"/>
                        <a14:foregroundMark x1="92459" y1="68200" x2="91911" y2="68599"/>
                        <a14:foregroundMark x1="96541" y1="51968" x2="95192" y2="58956"/>
                        <a14:foregroundMark x1="57696" y1="91597" x2="53027" y2="96019"/>
                        <a14:foregroundMark x1="53027" y1="96019" x2="40989" y2="92349"/>
                        <a14:foregroundMark x1="40989" y1="92349" x2="39709" y2="90801"/>
                        <a14:foregroundMark x1="44118" y1="95884" x2="42793" y2="95133"/>
                        <a14:foregroundMark x1="51505" y1="97789" x2="51505" y2="97789"/>
                        <a14:foregroundMark x1="8751" y1="67448" x2="7333" y2="59885"/>
                        <a14:foregroundMark x1="7333" y1="59885" x2="4358" y2="53693"/>
                        <a14:foregroundMark x1="4358" y1="53693" x2="4358" y2="46528"/>
                        <a14:foregroundMark x1="4358" y1="46528" x2="5984" y2="39673"/>
                        <a14:foregroundMark x1="5984" y1="39673" x2="11761" y2="29766"/>
                        <a14:foregroundMark x1="2387" y1="40602" x2="2387" y2="40602"/>
                        <a14:foregroundMark x1="2387" y1="48297" x2="2387" y2="48297"/>
                        <a14:foregroundMark x1="4047" y1="58160" x2="4047" y2="58160"/>
                        <a14:foregroundMark x1="2387" y1="54666" x2="2387" y2="54666"/>
                        <a14:foregroundMark x1="54168" y1="57983" x2="56105" y2="64927"/>
                        <a14:foregroundMark x1="56105" y1="64927" x2="55552" y2="57541"/>
                        <a14:foregroundMark x1="55552" y1="57541" x2="52888" y2="62008"/>
                        <a14:foregroundMark x1="56071" y1="56922" x2="53615" y2="58779"/>
                        <a14:foregroundMark x1="60498" y1="42238" x2="56313" y2="57187"/>
                        <a14:foregroundMark x1="56313" y1="57187" x2="56313" y2="57187"/>
                        <a14:foregroundMark x1="54791" y1="59000" x2="54237" y2="57983"/>
                        <a14:foregroundMark x1="57177" y1="72800" x2="55275" y2="81070"/>
                        <a14:foregroundMark x1="54030" y1="75498" x2="55483" y2="77621"/>
                        <a14:foregroundMark x1="55898" y1="74967" x2="55794" y2="75100"/>
                        <a14:backgroundMark x1="43341" y1="177" x2="43341" y2="177"/>
                        <a14:backgroundMark x1="41093" y1="0" x2="41093" y2="0"/>
                        <a14:backgroundMark x1="11726" y1="72225" x2="17122" y2="75719"/>
                        <a14:backgroundMark x1="17122" y1="75719" x2="17641" y2="76338"/>
                        <a14:backgroundMark x1="73400" y1="81468" x2="73988" y2="82441"/>
                        <a14:backgroundMark x1="91871" y1="70500" x2="89588" y2="70986"/>
                        <a14:backgroundMark x1="97786" y1="61521" x2="97786" y2="61521"/>
                        <a14:backgroundMark x1="94535" y1="69040" x2="91318" y2="69527"/>
                        <a14:backgroundMark x1="41231" y1="96064" x2="43722" y2="95798"/>
                        <a14:backgroundMark x1="44275" y1="96771" x2="47527" y2="97523"/>
                        <a14:backgroundMark x1="58181" y1="97523" x2="54376" y2="97744"/>
                        <a14:backgroundMark x1="48461" y1="98010" x2="52473" y2="99735"/>
                        <a14:backgroundMark x1="88274" y1="71738" x2="88274" y2="71738"/>
                        <a14:backgroundMark x1="56762" y1="96948" x2="60187" y2="96285"/>
                        <a14:backgroundMark x1="43376" y1="96152" x2="43376" y2="96550"/>
                        <a14:backgroundMark x1="43929" y1="96152" x2="44137" y2="96285"/>
                      </a14:backgroundRemoval>
                    </a14:imgEffect>
                  </a14:imgLayer>
                </a14:imgProps>
              </a:ext>
              <a:ext uri="{28A0092B-C50C-407E-A947-70E740481C1C}">
                <a14:useLocalDpi xmlns:a14="http://schemas.microsoft.com/office/drawing/2010/main"/>
              </a:ext>
            </a:extLst>
          </a:blip>
          <a:stretch>
            <a:fillRect/>
          </a:stretch>
        </p:blipFill>
        <p:spPr>
          <a:xfrm>
            <a:off x="1882234" y="133488"/>
            <a:ext cx="8427531" cy="6591023"/>
          </a:xfrm>
          <a:prstGeom prst="rect">
            <a:avLst/>
          </a:prstGeom>
        </p:spPr>
      </p:pic>
    </p:spTree>
    <p:extLst>
      <p:ext uri="{BB962C8B-B14F-4D97-AF65-F5344CB8AC3E}">
        <p14:creationId xmlns:p14="http://schemas.microsoft.com/office/powerpoint/2010/main" val="37803041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1905660"/>
            <a:ext cx="6955124" cy="1066802"/>
          </a:xfrm>
        </p:spPr>
        <p:txBody>
          <a:bodyPr>
            <a:normAutofit/>
          </a:bodyPr>
          <a:lstStyle/>
          <a:p>
            <a:pPr algn="ctr"/>
            <a:r>
              <a:rPr lang="en-GB" sz="6600" b="1" dirty="0">
                <a:solidFill>
                  <a:srgbClr val="FFFFFF"/>
                </a:solidFill>
                <a:latin typeface="Hero Handwriting" panose="02000503000000000000" pitchFamily="2" charset="0"/>
              </a:rPr>
              <a:t>Peridotite</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2972463"/>
            <a:ext cx="6955124" cy="3808674"/>
          </a:xfrm>
        </p:spPr>
        <p:txBody>
          <a:bodyPr anchor="t">
            <a:normAutofit/>
          </a:bodyPr>
          <a:lstStyle/>
          <a:p>
            <a:pPr marL="0" indent="0">
              <a:buNone/>
            </a:pPr>
            <a:r>
              <a:rPr lang="en-GB" sz="3200" dirty="0"/>
              <a:t>The (solid) green rock which makes up the Earth's mantle. It is made of crystals of the minerals Olivine and Pyroxene.</a:t>
            </a:r>
            <a:endParaRPr lang="en-GB" sz="4000" dirty="0">
              <a:solidFill>
                <a:srgbClr val="FFFFFF"/>
              </a:solidFill>
            </a:endParaRPr>
          </a:p>
        </p:txBody>
      </p:sp>
    </p:spTree>
    <p:extLst>
      <p:ext uri="{BB962C8B-B14F-4D97-AF65-F5344CB8AC3E}">
        <p14:creationId xmlns:p14="http://schemas.microsoft.com/office/powerpoint/2010/main" val="363042802"/>
      </p:ext>
    </p:extLst>
  </p:cSld>
  <p:clrMapOvr>
    <a:overrideClrMapping bg1="dk1" tx1="lt1" bg2="dk2" tx2="lt2" accent1="accent1" accent2="accent2" accent3="accent3" accent4="accent4" accent5="accent5" accent6="accent6" hlink="hlink" folHlink="folHlink"/>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05B54408-773B-4EAE-84AC-9A587E7ED102}"/>
              </a:ext>
            </a:extLst>
          </p:cNvPr>
          <p:cNvPicPr>
            <a:picLocks noChangeAspect="1"/>
          </p:cNvPicPr>
          <p:nvPr/>
        </p:nvPicPr>
        <p:blipFill rotWithShape="1">
          <a:blip r:embed="rId2">
            <a:extLst>
              <a:ext uri="{28A0092B-C50C-407E-A947-70E740481C1C}">
                <a14:useLocalDpi xmlns:a14="http://schemas.microsoft.com/office/drawing/2010/main" val="0"/>
              </a:ext>
            </a:extLst>
          </a:blip>
          <a:srcRect l="-3"/>
          <a:stretch/>
        </p:blipFill>
        <p:spPr>
          <a:xfrm>
            <a:off x="-1" y="1"/>
            <a:ext cx="12192001" cy="6858000"/>
          </a:xfrm>
          <a:prstGeom prst="rect">
            <a:avLst/>
          </a:prstGeom>
        </p:spPr>
      </p:pic>
    </p:spTree>
    <p:extLst>
      <p:ext uri="{BB962C8B-B14F-4D97-AF65-F5344CB8AC3E}">
        <p14:creationId xmlns:p14="http://schemas.microsoft.com/office/powerpoint/2010/main" val="23657364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5F3A7AC-F26C-4C44-8DF1-E257FBDB365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99750" y="819311"/>
            <a:ext cx="12192000" cy="6038689"/>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Connector 3">
            <a:extLst>
              <a:ext uri="{FF2B5EF4-FFF2-40B4-BE49-F238E27FC236}">
                <a16:creationId xmlns:a16="http://schemas.microsoft.com/office/drawing/2014/main" id="{3ECE5DDE-0A6E-489C-8A82-308D11C08B46}"/>
              </a:ext>
            </a:extLst>
          </p:cNvPr>
          <p:cNvCxnSpPr>
            <a:cxnSpLocks/>
          </p:cNvCxnSpPr>
          <p:nvPr/>
        </p:nvCxnSpPr>
        <p:spPr>
          <a:xfrm>
            <a:off x="3280359" y="1558170"/>
            <a:ext cx="28703" cy="61507"/>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0B6E981A-DE6D-43E7-B2F8-12FB67301224}"/>
              </a:ext>
            </a:extLst>
          </p:cNvPr>
          <p:cNvCxnSpPr>
            <a:cxnSpLocks/>
          </p:cNvCxnSpPr>
          <p:nvPr/>
        </p:nvCxnSpPr>
        <p:spPr>
          <a:xfrm>
            <a:off x="2273968" y="1034716"/>
            <a:ext cx="977688" cy="457710"/>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59279D1-F2EB-42A6-8CCC-02C1BC271E31}"/>
              </a:ext>
            </a:extLst>
          </p:cNvPr>
          <p:cNvSpPr txBox="1"/>
          <p:nvPr/>
        </p:nvSpPr>
        <p:spPr>
          <a:xfrm>
            <a:off x="506234" y="496145"/>
            <a:ext cx="2216563" cy="646331"/>
          </a:xfrm>
          <a:prstGeom prst="rect">
            <a:avLst/>
          </a:prstGeom>
          <a:noFill/>
        </p:spPr>
        <p:txBody>
          <a:bodyPr wrap="square" rtlCol="0">
            <a:spAutoFit/>
          </a:bodyPr>
          <a:lstStyle/>
          <a:p>
            <a:r>
              <a:rPr lang="en-GB" dirty="0">
                <a:solidFill>
                  <a:srgbClr val="00B050"/>
                </a:solidFill>
              </a:rPr>
              <a:t>Kola Superdeep borehole (12km)</a:t>
            </a:r>
          </a:p>
        </p:txBody>
      </p:sp>
      <p:cxnSp>
        <p:nvCxnSpPr>
          <p:cNvPr id="13" name="Straight Arrow Connector 12">
            <a:extLst>
              <a:ext uri="{FF2B5EF4-FFF2-40B4-BE49-F238E27FC236}">
                <a16:creationId xmlns:a16="http://schemas.microsoft.com/office/drawing/2014/main" id="{73673AD3-D51E-44FD-AFFA-B39AC6730EE1}"/>
              </a:ext>
            </a:extLst>
          </p:cNvPr>
          <p:cNvCxnSpPr>
            <a:cxnSpLocks/>
            <a:stCxn id="2" idx="2"/>
          </p:cNvCxnSpPr>
          <p:nvPr/>
        </p:nvCxnSpPr>
        <p:spPr>
          <a:xfrm flipV="1">
            <a:off x="6195750" y="1930400"/>
            <a:ext cx="3212410" cy="4927600"/>
          </a:xfrm>
          <a:prstGeom prst="straightConnector1">
            <a:avLst/>
          </a:prstGeom>
          <a:ln w="381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5F650B7-AE8C-4811-BCE6-0369AC1D4E42}"/>
              </a:ext>
            </a:extLst>
          </p:cNvPr>
          <p:cNvSpPr txBox="1"/>
          <p:nvPr/>
        </p:nvSpPr>
        <p:spPr>
          <a:xfrm>
            <a:off x="9347656" y="1284069"/>
            <a:ext cx="2216563" cy="646331"/>
          </a:xfrm>
          <a:prstGeom prst="rect">
            <a:avLst/>
          </a:prstGeom>
          <a:noFill/>
        </p:spPr>
        <p:txBody>
          <a:bodyPr wrap="square" rtlCol="0">
            <a:spAutoFit/>
          </a:bodyPr>
          <a:lstStyle/>
          <a:p>
            <a:r>
              <a:rPr lang="en-GB" dirty="0">
                <a:solidFill>
                  <a:srgbClr val="00B050"/>
                </a:solidFill>
              </a:rPr>
              <a:t>Radius of the Earth (~6,371 km)</a:t>
            </a:r>
          </a:p>
        </p:txBody>
      </p:sp>
      <p:sp>
        <p:nvSpPr>
          <p:cNvPr id="19" name="Oval 18">
            <a:extLst>
              <a:ext uri="{FF2B5EF4-FFF2-40B4-BE49-F238E27FC236}">
                <a16:creationId xmlns:a16="http://schemas.microsoft.com/office/drawing/2014/main" id="{F8F6F1F2-1C0B-4106-9E62-DC288C97892B}"/>
              </a:ext>
            </a:extLst>
          </p:cNvPr>
          <p:cNvSpPr/>
          <p:nvPr/>
        </p:nvSpPr>
        <p:spPr>
          <a:xfrm>
            <a:off x="2892090" y="1147441"/>
            <a:ext cx="833943" cy="821457"/>
          </a:xfrm>
          <a:prstGeom prst="ellipse">
            <a:avLst/>
          </a:prstGeom>
          <a:noFill/>
          <a:ln w="76200">
            <a:solidFill>
              <a:srgbClr val="BC8F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764777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5066573C-2DE3-4F16-92AB-4161851128D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2178699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descr="A group of people sitting at a table&#10;&#10;Description automatically generated">
            <a:extLst>
              <a:ext uri="{FF2B5EF4-FFF2-40B4-BE49-F238E27FC236}">
                <a16:creationId xmlns:a16="http://schemas.microsoft.com/office/drawing/2014/main" id="{002B5BF6-2335-4D2E-AD17-D7530BEE0D3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425623077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F3C585-98AE-473F-B007-17896EF1A855}"/>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3F667753-2DEF-4E39-99C0-ED1B1C636CE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5913" b="92802" l="9945" r="89687">
                        <a14:foregroundMark x1="51381" y1="7712" x2="40884" y2="5913"/>
                        <a14:foregroundMark x1="40884" y1="5913" x2="43278" y2="8612"/>
                        <a14:foregroundMark x1="25967" y1="91774" x2="36464" y2="91003"/>
                        <a14:foregroundMark x1="36464" y1="91003" x2="58379" y2="92802"/>
                        <a14:foregroundMark x1="58379" y1="92802" x2="78269" y2="91260"/>
                      </a14:backgroundRemoval>
                    </a14:imgEffect>
                  </a14:imgLayer>
                </a14:imgProps>
              </a:ext>
              <a:ext uri="{28A0092B-C50C-407E-A947-70E740481C1C}">
                <a14:useLocalDpi xmlns:a14="http://schemas.microsoft.com/office/drawing/2010/main" val="0"/>
              </a:ext>
            </a:extLst>
          </a:blip>
          <a:stretch>
            <a:fillRect/>
          </a:stretch>
        </p:blipFill>
        <p:spPr>
          <a:xfrm rot="16200000">
            <a:off x="2656335" y="-1494671"/>
            <a:ext cx="6866768" cy="9838574"/>
          </a:xfrm>
          <a:prstGeom prst="rect">
            <a:avLst/>
          </a:prstGeom>
        </p:spPr>
      </p:pic>
    </p:spTree>
    <p:extLst>
      <p:ext uri="{BB962C8B-B14F-4D97-AF65-F5344CB8AC3E}">
        <p14:creationId xmlns:p14="http://schemas.microsoft.com/office/powerpoint/2010/main" val="583217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E8D3B70F-01F9-4165-AD4C-8B62694B628D}"/>
              </a:ext>
            </a:extLst>
          </p:cNvPr>
          <p:cNvPicPr>
            <a:picLocks noChangeAspect="1"/>
          </p:cNvPicPr>
          <p:nvPr/>
        </p:nvPicPr>
        <p:blipFill rotWithShape="1">
          <a:blip r:embed="rId3">
            <a:extLst>
              <a:ext uri="{28A0092B-C50C-407E-A947-70E740481C1C}">
                <a14:useLocalDpi xmlns:a14="http://schemas.microsoft.com/office/drawing/2010/main" val="0"/>
              </a:ext>
            </a:extLst>
          </a:blip>
          <a:srcRect r="-13"/>
          <a:stretch/>
        </p:blipFill>
        <p:spPr>
          <a:xfrm>
            <a:off x="20" y="1282"/>
            <a:ext cx="12191980" cy="6856718"/>
          </a:xfrm>
          <a:prstGeom prst="rect">
            <a:avLst/>
          </a:prstGeom>
        </p:spPr>
      </p:pic>
    </p:spTree>
    <p:extLst>
      <p:ext uri="{BB962C8B-B14F-4D97-AF65-F5344CB8AC3E}">
        <p14:creationId xmlns:p14="http://schemas.microsoft.com/office/powerpoint/2010/main" val="12549780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59B82E-B568-4AA3-916B-F15A8B72A2B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930144" y="0"/>
            <a:ext cx="9261856"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AB8FEFE9-5262-49CD-8656-67EAF48C4C15}"/>
              </a:ext>
            </a:extLst>
          </p:cNvPr>
          <p:cNvGrpSpPr/>
          <p:nvPr/>
        </p:nvGrpSpPr>
        <p:grpSpPr>
          <a:xfrm>
            <a:off x="4378288" y="2238699"/>
            <a:ext cx="4101683" cy="1102659"/>
            <a:chOff x="4378288" y="2238699"/>
            <a:chExt cx="4101683" cy="1102659"/>
          </a:xfrm>
        </p:grpSpPr>
        <p:sp>
          <p:nvSpPr>
            <p:cNvPr id="9" name="TextBox 8">
              <a:extLst>
                <a:ext uri="{FF2B5EF4-FFF2-40B4-BE49-F238E27FC236}">
                  <a16:creationId xmlns:a16="http://schemas.microsoft.com/office/drawing/2014/main" id="{FD98CC8E-96B1-4A28-A226-20297B84473C}"/>
                </a:ext>
              </a:extLst>
            </p:cNvPr>
            <p:cNvSpPr txBox="1"/>
            <p:nvPr/>
          </p:nvSpPr>
          <p:spPr>
            <a:xfrm>
              <a:off x="5458296" y="2660677"/>
              <a:ext cx="3021675" cy="646331"/>
            </a:xfrm>
            <a:prstGeom prst="rect">
              <a:avLst/>
            </a:prstGeom>
            <a:solidFill>
              <a:schemeClr val="bg1"/>
            </a:solidFill>
          </p:spPr>
          <p:txBody>
            <a:bodyPr wrap="square" rtlCol="0">
              <a:spAutoFit/>
            </a:bodyPr>
            <a:lstStyle/>
            <a:p>
              <a:r>
                <a:rPr lang="en-GB" dirty="0"/>
                <a:t>1) Kimberlite magma forms by melting deep in the mantle.</a:t>
              </a:r>
            </a:p>
          </p:txBody>
        </p:sp>
        <p:grpSp>
          <p:nvGrpSpPr>
            <p:cNvPr id="25" name="Group 24">
              <a:extLst>
                <a:ext uri="{FF2B5EF4-FFF2-40B4-BE49-F238E27FC236}">
                  <a16:creationId xmlns:a16="http://schemas.microsoft.com/office/drawing/2014/main" id="{CEF46BB3-38DF-486B-8C38-7DA0F3E03C99}"/>
                </a:ext>
              </a:extLst>
            </p:cNvPr>
            <p:cNvGrpSpPr/>
            <p:nvPr/>
          </p:nvGrpSpPr>
          <p:grpSpPr>
            <a:xfrm>
              <a:off x="4378288" y="2238699"/>
              <a:ext cx="932330" cy="1102659"/>
              <a:chOff x="4378288" y="2238699"/>
              <a:chExt cx="932330" cy="1102659"/>
            </a:xfrm>
          </p:grpSpPr>
          <p:sp>
            <p:nvSpPr>
              <p:cNvPr id="4" name="Oval 3">
                <a:extLst>
                  <a:ext uri="{FF2B5EF4-FFF2-40B4-BE49-F238E27FC236}">
                    <a16:creationId xmlns:a16="http://schemas.microsoft.com/office/drawing/2014/main" id="{91D39BD0-CD63-4B04-BEB7-D2B8E6602E36}"/>
                  </a:ext>
                </a:extLst>
              </p:cNvPr>
              <p:cNvSpPr/>
              <p:nvPr/>
            </p:nvSpPr>
            <p:spPr>
              <a:xfrm rot="1033281">
                <a:off x="4378288" y="2238699"/>
                <a:ext cx="932330" cy="1102659"/>
              </a:xfrm>
              <a:prstGeom prst="ellipse">
                <a:avLst/>
              </a:prstGeom>
              <a:solidFill>
                <a:srgbClr val="19FF81">
                  <a:alpha val="27059"/>
                </a:srgbClr>
              </a:solidFill>
              <a:ln w="5715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B5EFB599-20EF-4D8B-BD85-CD313527B4E1}"/>
                  </a:ext>
                </a:extLst>
              </p:cNvPr>
              <p:cNvSpPr txBox="1"/>
              <p:nvPr/>
            </p:nvSpPr>
            <p:spPr>
              <a:xfrm>
                <a:off x="4399187" y="2528418"/>
                <a:ext cx="838200" cy="523220"/>
              </a:xfrm>
              <a:prstGeom prst="rect">
                <a:avLst/>
              </a:prstGeom>
              <a:noFill/>
            </p:spPr>
            <p:txBody>
              <a:bodyPr wrap="square" rtlCol="0">
                <a:spAutoFit/>
              </a:bodyPr>
              <a:lstStyle/>
              <a:p>
                <a:pPr algn="ctr"/>
                <a:r>
                  <a:rPr lang="en-GB" sz="1400" dirty="0">
                    <a:solidFill>
                      <a:schemeClr val="bg1"/>
                    </a:solidFill>
                  </a:rPr>
                  <a:t>Melting region</a:t>
                </a:r>
              </a:p>
            </p:txBody>
          </p:sp>
        </p:grpSp>
      </p:grpSp>
    </p:spTree>
    <p:extLst>
      <p:ext uri="{BB962C8B-B14F-4D97-AF65-F5344CB8AC3E}">
        <p14:creationId xmlns:p14="http://schemas.microsoft.com/office/powerpoint/2010/main" val="27494000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59B82E-B568-4AA3-916B-F15A8B72A2B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930144" y="0"/>
            <a:ext cx="9261856"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a:extLst>
              <a:ext uri="{FF2B5EF4-FFF2-40B4-BE49-F238E27FC236}">
                <a16:creationId xmlns:a16="http://schemas.microsoft.com/office/drawing/2014/main" id="{987934E0-2A44-43DA-8A72-5759E38C763B}"/>
              </a:ext>
            </a:extLst>
          </p:cNvPr>
          <p:cNvGrpSpPr/>
          <p:nvPr/>
        </p:nvGrpSpPr>
        <p:grpSpPr>
          <a:xfrm>
            <a:off x="3834949" y="787721"/>
            <a:ext cx="3792510" cy="1864293"/>
            <a:chOff x="3834949" y="787721"/>
            <a:chExt cx="3792510" cy="1864293"/>
          </a:xfrm>
        </p:grpSpPr>
        <p:cxnSp>
          <p:nvCxnSpPr>
            <p:cNvPr id="6" name="Straight Arrow Connector 5">
              <a:extLst>
                <a:ext uri="{FF2B5EF4-FFF2-40B4-BE49-F238E27FC236}">
                  <a16:creationId xmlns:a16="http://schemas.microsoft.com/office/drawing/2014/main" id="{96F5E3DF-76C3-4D61-BD8C-17BF8C1EF1C6}"/>
                </a:ext>
              </a:extLst>
            </p:cNvPr>
            <p:cNvCxnSpPr>
              <a:stCxn id="4" idx="2"/>
            </p:cNvCxnSpPr>
            <p:nvPr/>
          </p:nvCxnSpPr>
          <p:spPr>
            <a:xfrm flipH="1" flipV="1">
              <a:off x="3834949" y="2480356"/>
              <a:ext cx="564238" cy="171658"/>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B7C70E8-9DEA-4FFE-8C79-C21A2F95CB23}"/>
                </a:ext>
              </a:extLst>
            </p:cNvPr>
            <p:cNvSpPr txBox="1"/>
            <p:nvPr/>
          </p:nvSpPr>
          <p:spPr>
            <a:xfrm>
              <a:off x="4235958" y="787721"/>
              <a:ext cx="3391501" cy="1200329"/>
            </a:xfrm>
            <a:prstGeom prst="rect">
              <a:avLst/>
            </a:prstGeom>
            <a:solidFill>
              <a:schemeClr val="bg1"/>
            </a:solidFill>
          </p:spPr>
          <p:txBody>
            <a:bodyPr wrap="square" rtlCol="0">
              <a:spAutoFit/>
            </a:bodyPr>
            <a:lstStyle/>
            <a:p>
              <a:r>
                <a:rPr lang="en-GB" dirty="0"/>
                <a:t>2) Kimberlite magma rises towards the surface and pulls little chunks of mantle and diamonds up with it from the mantle.</a:t>
              </a:r>
            </a:p>
          </p:txBody>
        </p:sp>
      </p:grpSp>
      <p:grpSp>
        <p:nvGrpSpPr>
          <p:cNvPr id="26" name="Group 25">
            <a:extLst>
              <a:ext uri="{FF2B5EF4-FFF2-40B4-BE49-F238E27FC236}">
                <a16:creationId xmlns:a16="http://schemas.microsoft.com/office/drawing/2014/main" id="{AB8FEFE9-5262-49CD-8656-67EAF48C4C15}"/>
              </a:ext>
            </a:extLst>
          </p:cNvPr>
          <p:cNvGrpSpPr/>
          <p:nvPr/>
        </p:nvGrpSpPr>
        <p:grpSpPr>
          <a:xfrm>
            <a:off x="4378288" y="2238699"/>
            <a:ext cx="4101683" cy="1102659"/>
            <a:chOff x="4378288" y="2238699"/>
            <a:chExt cx="4101683" cy="1102659"/>
          </a:xfrm>
        </p:grpSpPr>
        <p:sp>
          <p:nvSpPr>
            <p:cNvPr id="9" name="TextBox 8">
              <a:extLst>
                <a:ext uri="{FF2B5EF4-FFF2-40B4-BE49-F238E27FC236}">
                  <a16:creationId xmlns:a16="http://schemas.microsoft.com/office/drawing/2014/main" id="{FD98CC8E-96B1-4A28-A226-20297B84473C}"/>
                </a:ext>
              </a:extLst>
            </p:cNvPr>
            <p:cNvSpPr txBox="1"/>
            <p:nvPr/>
          </p:nvSpPr>
          <p:spPr>
            <a:xfrm>
              <a:off x="5458296" y="2660677"/>
              <a:ext cx="3021675" cy="646331"/>
            </a:xfrm>
            <a:prstGeom prst="rect">
              <a:avLst/>
            </a:prstGeom>
            <a:solidFill>
              <a:schemeClr val="bg1"/>
            </a:solidFill>
          </p:spPr>
          <p:txBody>
            <a:bodyPr wrap="square" rtlCol="0">
              <a:spAutoFit/>
            </a:bodyPr>
            <a:lstStyle/>
            <a:p>
              <a:r>
                <a:rPr lang="en-GB" dirty="0"/>
                <a:t>1) Kimberlite magma forms by melting deep in the mantle.</a:t>
              </a:r>
            </a:p>
          </p:txBody>
        </p:sp>
        <p:grpSp>
          <p:nvGrpSpPr>
            <p:cNvPr id="25" name="Group 24">
              <a:extLst>
                <a:ext uri="{FF2B5EF4-FFF2-40B4-BE49-F238E27FC236}">
                  <a16:creationId xmlns:a16="http://schemas.microsoft.com/office/drawing/2014/main" id="{CEF46BB3-38DF-486B-8C38-7DA0F3E03C99}"/>
                </a:ext>
              </a:extLst>
            </p:cNvPr>
            <p:cNvGrpSpPr/>
            <p:nvPr/>
          </p:nvGrpSpPr>
          <p:grpSpPr>
            <a:xfrm>
              <a:off x="4378288" y="2238699"/>
              <a:ext cx="932330" cy="1102659"/>
              <a:chOff x="4378288" y="2238699"/>
              <a:chExt cx="932330" cy="1102659"/>
            </a:xfrm>
          </p:grpSpPr>
          <p:sp>
            <p:nvSpPr>
              <p:cNvPr id="4" name="Oval 3">
                <a:extLst>
                  <a:ext uri="{FF2B5EF4-FFF2-40B4-BE49-F238E27FC236}">
                    <a16:creationId xmlns:a16="http://schemas.microsoft.com/office/drawing/2014/main" id="{91D39BD0-CD63-4B04-BEB7-D2B8E6602E36}"/>
                  </a:ext>
                </a:extLst>
              </p:cNvPr>
              <p:cNvSpPr/>
              <p:nvPr/>
            </p:nvSpPr>
            <p:spPr>
              <a:xfrm rot="1033281">
                <a:off x="4378288" y="2238699"/>
                <a:ext cx="932330" cy="1102659"/>
              </a:xfrm>
              <a:prstGeom prst="ellipse">
                <a:avLst/>
              </a:prstGeom>
              <a:solidFill>
                <a:srgbClr val="19FF81">
                  <a:alpha val="27059"/>
                </a:srgbClr>
              </a:solidFill>
              <a:ln w="5715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B5EFB599-20EF-4D8B-BD85-CD313527B4E1}"/>
                  </a:ext>
                </a:extLst>
              </p:cNvPr>
              <p:cNvSpPr txBox="1"/>
              <p:nvPr/>
            </p:nvSpPr>
            <p:spPr>
              <a:xfrm>
                <a:off x="4399187" y="2528418"/>
                <a:ext cx="838200" cy="523220"/>
              </a:xfrm>
              <a:prstGeom prst="rect">
                <a:avLst/>
              </a:prstGeom>
              <a:noFill/>
            </p:spPr>
            <p:txBody>
              <a:bodyPr wrap="square" rtlCol="0">
                <a:spAutoFit/>
              </a:bodyPr>
              <a:lstStyle/>
              <a:p>
                <a:pPr algn="ctr"/>
                <a:r>
                  <a:rPr lang="en-GB" sz="1400" dirty="0">
                    <a:solidFill>
                      <a:schemeClr val="bg1"/>
                    </a:solidFill>
                  </a:rPr>
                  <a:t>Melting region</a:t>
                </a:r>
              </a:p>
            </p:txBody>
          </p:sp>
        </p:grpSp>
      </p:grpSp>
    </p:spTree>
    <p:extLst>
      <p:ext uri="{BB962C8B-B14F-4D97-AF65-F5344CB8AC3E}">
        <p14:creationId xmlns:p14="http://schemas.microsoft.com/office/powerpoint/2010/main" val="41563608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59B82E-B568-4AA3-916B-F15A8B72A2B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930144" y="0"/>
            <a:ext cx="9261856"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a:extLst>
              <a:ext uri="{FF2B5EF4-FFF2-40B4-BE49-F238E27FC236}">
                <a16:creationId xmlns:a16="http://schemas.microsoft.com/office/drawing/2014/main" id="{987934E0-2A44-43DA-8A72-5759E38C763B}"/>
              </a:ext>
            </a:extLst>
          </p:cNvPr>
          <p:cNvGrpSpPr/>
          <p:nvPr/>
        </p:nvGrpSpPr>
        <p:grpSpPr>
          <a:xfrm>
            <a:off x="3834949" y="787721"/>
            <a:ext cx="3792510" cy="1864293"/>
            <a:chOff x="3834949" y="787721"/>
            <a:chExt cx="3792510" cy="1864293"/>
          </a:xfrm>
        </p:grpSpPr>
        <p:cxnSp>
          <p:nvCxnSpPr>
            <p:cNvPr id="6" name="Straight Arrow Connector 5">
              <a:extLst>
                <a:ext uri="{FF2B5EF4-FFF2-40B4-BE49-F238E27FC236}">
                  <a16:creationId xmlns:a16="http://schemas.microsoft.com/office/drawing/2014/main" id="{96F5E3DF-76C3-4D61-BD8C-17BF8C1EF1C6}"/>
                </a:ext>
              </a:extLst>
            </p:cNvPr>
            <p:cNvCxnSpPr>
              <a:stCxn id="4" idx="2"/>
            </p:cNvCxnSpPr>
            <p:nvPr/>
          </p:nvCxnSpPr>
          <p:spPr>
            <a:xfrm flipH="1" flipV="1">
              <a:off x="3834949" y="2480356"/>
              <a:ext cx="564238" cy="171658"/>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B7C70E8-9DEA-4FFE-8C79-C21A2F95CB23}"/>
                </a:ext>
              </a:extLst>
            </p:cNvPr>
            <p:cNvSpPr txBox="1"/>
            <p:nvPr/>
          </p:nvSpPr>
          <p:spPr>
            <a:xfrm>
              <a:off x="4235958" y="787721"/>
              <a:ext cx="3391501" cy="1200329"/>
            </a:xfrm>
            <a:prstGeom prst="rect">
              <a:avLst/>
            </a:prstGeom>
            <a:solidFill>
              <a:schemeClr val="bg1"/>
            </a:solidFill>
          </p:spPr>
          <p:txBody>
            <a:bodyPr wrap="square" rtlCol="0">
              <a:spAutoFit/>
            </a:bodyPr>
            <a:lstStyle/>
            <a:p>
              <a:r>
                <a:rPr lang="en-GB" dirty="0"/>
                <a:t>2) Kimberlite magma rises towards the surface and pulls little chunks of mantle and diamonds up with it from the mantle.</a:t>
              </a:r>
            </a:p>
          </p:txBody>
        </p:sp>
      </p:grpSp>
      <p:grpSp>
        <p:nvGrpSpPr>
          <p:cNvPr id="28" name="Group 27">
            <a:extLst>
              <a:ext uri="{FF2B5EF4-FFF2-40B4-BE49-F238E27FC236}">
                <a16:creationId xmlns:a16="http://schemas.microsoft.com/office/drawing/2014/main" id="{A1341787-E7F3-4395-B0AE-F24484E53259}"/>
              </a:ext>
            </a:extLst>
          </p:cNvPr>
          <p:cNvGrpSpPr/>
          <p:nvPr/>
        </p:nvGrpSpPr>
        <p:grpSpPr>
          <a:xfrm>
            <a:off x="1774675" y="871452"/>
            <a:ext cx="2032854" cy="1743267"/>
            <a:chOff x="1774675" y="871452"/>
            <a:chExt cx="2032854" cy="1743267"/>
          </a:xfrm>
        </p:grpSpPr>
        <p:sp>
          <p:nvSpPr>
            <p:cNvPr id="7" name="Isosceles Triangle 6">
              <a:extLst>
                <a:ext uri="{FF2B5EF4-FFF2-40B4-BE49-F238E27FC236}">
                  <a16:creationId xmlns:a16="http://schemas.microsoft.com/office/drawing/2014/main" id="{BEEBCC37-2A86-4CC7-B924-F039072602DD}"/>
                </a:ext>
              </a:extLst>
            </p:cNvPr>
            <p:cNvSpPr/>
            <p:nvPr/>
          </p:nvSpPr>
          <p:spPr>
            <a:xfrm rot="17736408">
              <a:off x="3675008" y="2422078"/>
              <a:ext cx="172278" cy="92765"/>
            </a:xfrm>
            <a:prstGeom prst="triangl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Freeform: Shape 7">
              <a:extLst>
                <a:ext uri="{FF2B5EF4-FFF2-40B4-BE49-F238E27FC236}">
                  <a16:creationId xmlns:a16="http://schemas.microsoft.com/office/drawing/2014/main" id="{5F1DA06A-BC2D-4198-835F-52A507FA299B}"/>
                </a:ext>
              </a:extLst>
            </p:cNvPr>
            <p:cNvSpPr/>
            <p:nvPr/>
          </p:nvSpPr>
          <p:spPr>
            <a:xfrm>
              <a:off x="3074421" y="2102485"/>
              <a:ext cx="597223" cy="512234"/>
            </a:xfrm>
            <a:custGeom>
              <a:avLst/>
              <a:gdLst>
                <a:gd name="connsiteX0" fmla="*/ 571500 w 597223"/>
                <a:gd name="connsiteY0" fmla="*/ 249767 h 512234"/>
                <a:gd name="connsiteX1" fmla="*/ 533400 w 597223"/>
                <a:gd name="connsiteY1" fmla="*/ 292100 h 512234"/>
                <a:gd name="connsiteX2" fmla="*/ 520700 w 597223"/>
                <a:gd name="connsiteY2" fmla="*/ 296334 h 512234"/>
                <a:gd name="connsiteX3" fmla="*/ 423334 w 597223"/>
                <a:gd name="connsiteY3" fmla="*/ 287867 h 512234"/>
                <a:gd name="connsiteX4" fmla="*/ 406400 w 597223"/>
                <a:gd name="connsiteY4" fmla="*/ 266700 h 512234"/>
                <a:gd name="connsiteX5" fmla="*/ 385234 w 597223"/>
                <a:gd name="connsiteY5" fmla="*/ 245534 h 512234"/>
                <a:gd name="connsiteX6" fmla="*/ 364067 w 597223"/>
                <a:gd name="connsiteY6" fmla="*/ 186267 h 512234"/>
                <a:gd name="connsiteX7" fmla="*/ 368300 w 597223"/>
                <a:gd name="connsiteY7" fmla="*/ 131234 h 512234"/>
                <a:gd name="connsiteX8" fmla="*/ 376767 w 597223"/>
                <a:gd name="connsiteY8" fmla="*/ 114300 h 512234"/>
                <a:gd name="connsiteX9" fmla="*/ 397934 w 597223"/>
                <a:gd name="connsiteY9" fmla="*/ 105834 h 512234"/>
                <a:gd name="connsiteX10" fmla="*/ 444500 w 597223"/>
                <a:gd name="connsiteY10" fmla="*/ 80434 h 512234"/>
                <a:gd name="connsiteX11" fmla="*/ 469900 w 597223"/>
                <a:gd name="connsiteY11" fmla="*/ 71967 h 512234"/>
                <a:gd name="connsiteX12" fmla="*/ 486834 w 597223"/>
                <a:gd name="connsiteY12" fmla="*/ 76200 h 512234"/>
                <a:gd name="connsiteX13" fmla="*/ 503767 w 597223"/>
                <a:gd name="connsiteY13" fmla="*/ 88900 h 512234"/>
                <a:gd name="connsiteX14" fmla="*/ 520700 w 597223"/>
                <a:gd name="connsiteY14" fmla="*/ 139700 h 512234"/>
                <a:gd name="connsiteX15" fmla="*/ 516467 w 597223"/>
                <a:gd name="connsiteY15" fmla="*/ 262467 h 512234"/>
                <a:gd name="connsiteX16" fmla="*/ 512234 w 597223"/>
                <a:gd name="connsiteY16" fmla="*/ 245534 h 512234"/>
                <a:gd name="connsiteX17" fmla="*/ 516467 w 597223"/>
                <a:gd name="connsiteY17" fmla="*/ 190500 h 512234"/>
                <a:gd name="connsiteX18" fmla="*/ 520700 w 597223"/>
                <a:gd name="connsiteY18" fmla="*/ 173567 h 512234"/>
                <a:gd name="connsiteX19" fmla="*/ 537634 w 597223"/>
                <a:gd name="connsiteY19" fmla="*/ 165100 h 512234"/>
                <a:gd name="connsiteX20" fmla="*/ 571500 w 597223"/>
                <a:gd name="connsiteY20" fmla="*/ 148167 h 512234"/>
                <a:gd name="connsiteX21" fmla="*/ 592667 w 597223"/>
                <a:gd name="connsiteY21" fmla="*/ 173567 h 512234"/>
                <a:gd name="connsiteX22" fmla="*/ 596900 w 597223"/>
                <a:gd name="connsiteY22" fmla="*/ 207434 h 512234"/>
                <a:gd name="connsiteX23" fmla="*/ 567267 w 597223"/>
                <a:gd name="connsiteY23" fmla="*/ 338667 h 512234"/>
                <a:gd name="connsiteX24" fmla="*/ 541867 w 597223"/>
                <a:gd name="connsiteY24" fmla="*/ 385234 h 512234"/>
                <a:gd name="connsiteX25" fmla="*/ 499534 w 597223"/>
                <a:gd name="connsiteY25" fmla="*/ 474134 h 512234"/>
                <a:gd name="connsiteX26" fmla="*/ 486834 w 597223"/>
                <a:gd name="connsiteY26" fmla="*/ 512234 h 512234"/>
                <a:gd name="connsiteX27" fmla="*/ 448734 w 597223"/>
                <a:gd name="connsiteY27" fmla="*/ 474134 h 512234"/>
                <a:gd name="connsiteX28" fmla="*/ 423334 w 597223"/>
                <a:gd name="connsiteY28" fmla="*/ 376767 h 512234"/>
                <a:gd name="connsiteX29" fmla="*/ 457200 w 597223"/>
                <a:gd name="connsiteY29" fmla="*/ 182034 h 512234"/>
                <a:gd name="connsiteX30" fmla="*/ 469900 w 597223"/>
                <a:gd name="connsiteY30" fmla="*/ 169334 h 512234"/>
                <a:gd name="connsiteX31" fmla="*/ 486834 w 597223"/>
                <a:gd name="connsiteY31" fmla="*/ 165100 h 512234"/>
                <a:gd name="connsiteX32" fmla="*/ 503767 w 597223"/>
                <a:gd name="connsiteY32" fmla="*/ 169334 h 512234"/>
                <a:gd name="connsiteX33" fmla="*/ 508000 w 597223"/>
                <a:gd name="connsiteY33" fmla="*/ 186267 h 512234"/>
                <a:gd name="connsiteX34" fmla="*/ 520700 w 597223"/>
                <a:gd name="connsiteY34" fmla="*/ 237067 h 512234"/>
                <a:gd name="connsiteX35" fmla="*/ 516467 w 597223"/>
                <a:gd name="connsiteY35" fmla="*/ 292100 h 512234"/>
                <a:gd name="connsiteX36" fmla="*/ 512234 w 597223"/>
                <a:gd name="connsiteY36" fmla="*/ 317500 h 512234"/>
                <a:gd name="connsiteX37" fmla="*/ 499534 w 597223"/>
                <a:gd name="connsiteY37" fmla="*/ 334434 h 512234"/>
                <a:gd name="connsiteX38" fmla="*/ 486834 w 597223"/>
                <a:gd name="connsiteY38" fmla="*/ 347134 h 512234"/>
                <a:gd name="connsiteX39" fmla="*/ 469900 w 597223"/>
                <a:gd name="connsiteY39" fmla="*/ 351367 h 512234"/>
                <a:gd name="connsiteX40" fmla="*/ 427567 w 597223"/>
                <a:gd name="connsiteY40" fmla="*/ 325967 h 512234"/>
                <a:gd name="connsiteX41" fmla="*/ 427567 w 597223"/>
                <a:gd name="connsiteY41" fmla="*/ 279400 h 512234"/>
                <a:gd name="connsiteX42" fmla="*/ 461434 w 597223"/>
                <a:gd name="connsiteY42" fmla="*/ 254000 h 512234"/>
                <a:gd name="connsiteX43" fmla="*/ 508000 w 597223"/>
                <a:gd name="connsiteY43" fmla="*/ 241300 h 512234"/>
                <a:gd name="connsiteX44" fmla="*/ 537634 w 597223"/>
                <a:gd name="connsiteY44" fmla="*/ 245534 h 512234"/>
                <a:gd name="connsiteX45" fmla="*/ 537634 w 597223"/>
                <a:gd name="connsiteY45" fmla="*/ 279400 h 512234"/>
                <a:gd name="connsiteX46" fmla="*/ 503767 w 597223"/>
                <a:gd name="connsiteY46" fmla="*/ 313267 h 512234"/>
                <a:gd name="connsiteX47" fmla="*/ 461434 w 597223"/>
                <a:gd name="connsiteY47" fmla="*/ 347134 h 512234"/>
                <a:gd name="connsiteX48" fmla="*/ 444500 w 597223"/>
                <a:gd name="connsiteY48" fmla="*/ 355600 h 512234"/>
                <a:gd name="connsiteX49" fmla="*/ 364067 w 597223"/>
                <a:gd name="connsiteY49" fmla="*/ 351367 h 512234"/>
                <a:gd name="connsiteX50" fmla="*/ 338667 w 597223"/>
                <a:gd name="connsiteY50" fmla="*/ 342900 h 512234"/>
                <a:gd name="connsiteX51" fmla="*/ 300567 w 597223"/>
                <a:gd name="connsiteY51" fmla="*/ 304800 h 512234"/>
                <a:gd name="connsiteX52" fmla="*/ 292100 w 597223"/>
                <a:gd name="connsiteY52" fmla="*/ 275167 h 512234"/>
                <a:gd name="connsiteX53" fmla="*/ 287867 w 597223"/>
                <a:gd name="connsiteY53" fmla="*/ 258234 h 512234"/>
                <a:gd name="connsiteX54" fmla="*/ 300567 w 597223"/>
                <a:gd name="connsiteY54" fmla="*/ 190500 h 512234"/>
                <a:gd name="connsiteX55" fmla="*/ 376767 w 597223"/>
                <a:gd name="connsiteY55" fmla="*/ 131234 h 512234"/>
                <a:gd name="connsiteX56" fmla="*/ 406400 w 597223"/>
                <a:gd name="connsiteY56" fmla="*/ 127000 h 512234"/>
                <a:gd name="connsiteX57" fmla="*/ 436034 w 597223"/>
                <a:gd name="connsiteY57" fmla="*/ 139700 h 512234"/>
                <a:gd name="connsiteX58" fmla="*/ 440267 w 597223"/>
                <a:gd name="connsiteY58" fmla="*/ 169334 h 512234"/>
                <a:gd name="connsiteX59" fmla="*/ 410634 w 597223"/>
                <a:gd name="connsiteY59" fmla="*/ 232834 h 512234"/>
                <a:gd name="connsiteX60" fmla="*/ 368300 w 597223"/>
                <a:gd name="connsiteY60" fmla="*/ 266700 h 512234"/>
                <a:gd name="connsiteX61" fmla="*/ 325967 w 597223"/>
                <a:gd name="connsiteY61" fmla="*/ 283634 h 512234"/>
                <a:gd name="connsiteX62" fmla="*/ 249767 w 597223"/>
                <a:gd name="connsiteY62" fmla="*/ 266700 h 512234"/>
                <a:gd name="connsiteX63" fmla="*/ 228600 w 597223"/>
                <a:gd name="connsiteY63" fmla="*/ 237067 h 512234"/>
                <a:gd name="connsiteX64" fmla="*/ 207434 w 597223"/>
                <a:gd name="connsiteY64" fmla="*/ 190500 h 512234"/>
                <a:gd name="connsiteX65" fmla="*/ 207434 w 597223"/>
                <a:gd name="connsiteY65" fmla="*/ 114300 h 512234"/>
                <a:gd name="connsiteX66" fmla="*/ 266700 w 597223"/>
                <a:gd name="connsiteY66" fmla="*/ 80434 h 512234"/>
                <a:gd name="connsiteX67" fmla="*/ 270934 w 597223"/>
                <a:gd name="connsiteY67" fmla="*/ 97367 h 512234"/>
                <a:gd name="connsiteX68" fmla="*/ 266700 w 597223"/>
                <a:gd name="connsiteY68" fmla="*/ 114300 h 512234"/>
                <a:gd name="connsiteX69" fmla="*/ 249767 w 597223"/>
                <a:gd name="connsiteY69" fmla="*/ 88900 h 512234"/>
                <a:gd name="connsiteX70" fmla="*/ 249767 w 597223"/>
                <a:gd name="connsiteY70" fmla="*/ 50800 h 512234"/>
                <a:gd name="connsiteX71" fmla="*/ 262467 w 597223"/>
                <a:gd name="connsiteY71" fmla="*/ 46567 h 512234"/>
                <a:gd name="connsiteX72" fmla="*/ 258234 w 597223"/>
                <a:gd name="connsiteY72" fmla="*/ 80434 h 512234"/>
                <a:gd name="connsiteX73" fmla="*/ 207434 w 597223"/>
                <a:gd name="connsiteY73" fmla="*/ 165100 h 512234"/>
                <a:gd name="connsiteX74" fmla="*/ 198967 w 597223"/>
                <a:gd name="connsiteY74" fmla="*/ 177800 h 512234"/>
                <a:gd name="connsiteX75" fmla="*/ 186267 w 597223"/>
                <a:gd name="connsiteY75" fmla="*/ 182034 h 512234"/>
                <a:gd name="connsiteX76" fmla="*/ 173567 w 597223"/>
                <a:gd name="connsiteY76" fmla="*/ 190500 h 512234"/>
                <a:gd name="connsiteX77" fmla="*/ 110067 w 597223"/>
                <a:gd name="connsiteY77" fmla="*/ 165100 h 512234"/>
                <a:gd name="connsiteX78" fmla="*/ 101600 w 597223"/>
                <a:gd name="connsiteY78" fmla="*/ 152400 h 512234"/>
                <a:gd name="connsiteX79" fmla="*/ 105834 w 597223"/>
                <a:gd name="connsiteY79" fmla="*/ 93134 h 512234"/>
                <a:gd name="connsiteX80" fmla="*/ 135467 w 597223"/>
                <a:gd name="connsiteY80" fmla="*/ 67734 h 512234"/>
                <a:gd name="connsiteX81" fmla="*/ 160867 w 597223"/>
                <a:gd name="connsiteY81" fmla="*/ 46567 h 512234"/>
                <a:gd name="connsiteX82" fmla="*/ 249767 w 597223"/>
                <a:gd name="connsiteY82" fmla="*/ 12700 h 512234"/>
                <a:gd name="connsiteX83" fmla="*/ 262467 w 597223"/>
                <a:gd name="connsiteY83" fmla="*/ 21167 h 512234"/>
                <a:gd name="connsiteX84" fmla="*/ 241300 w 597223"/>
                <a:gd name="connsiteY84" fmla="*/ 67734 h 512234"/>
                <a:gd name="connsiteX85" fmla="*/ 203200 w 597223"/>
                <a:gd name="connsiteY85" fmla="*/ 105834 h 512234"/>
                <a:gd name="connsiteX86" fmla="*/ 105834 w 597223"/>
                <a:gd name="connsiteY86" fmla="*/ 143934 h 512234"/>
                <a:gd name="connsiteX87" fmla="*/ 76200 w 597223"/>
                <a:gd name="connsiteY87" fmla="*/ 148167 h 512234"/>
                <a:gd name="connsiteX88" fmla="*/ 4234 w 597223"/>
                <a:gd name="connsiteY88" fmla="*/ 122767 h 512234"/>
                <a:gd name="connsiteX89" fmla="*/ 0 w 597223"/>
                <a:gd name="connsiteY89" fmla="*/ 105834 h 512234"/>
                <a:gd name="connsiteX90" fmla="*/ 12700 w 597223"/>
                <a:gd name="connsiteY90" fmla="*/ 84667 h 512234"/>
                <a:gd name="connsiteX91" fmla="*/ 38100 w 597223"/>
                <a:gd name="connsiteY91" fmla="*/ 63500 h 512234"/>
                <a:gd name="connsiteX92" fmla="*/ 118534 w 597223"/>
                <a:gd name="connsiteY92" fmla="*/ 25400 h 512234"/>
                <a:gd name="connsiteX93" fmla="*/ 211667 w 597223"/>
                <a:gd name="connsiteY93" fmla="*/ 4234 h 512234"/>
                <a:gd name="connsiteX94" fmla="*/ 232834 w 597223"/>
                <a:gd name="connsiteY94" fmla="*/ 12700 h 512234"/>
                <a:gd name="connsiteX95" fmla="*/ 237067 w 597223"/>
                <a:gd name="connsiteY95" fmla="*/ 63500 h 512234"/>
                <a:gd name="connsiteX96" fmla="*/ 224367 w 597223"/>
                <a:gd name="connsiteY96" fmla="*/ 71967 h 512234"/>
                <a:gd name="connsiteX97" fmla="*/ 245534 w 597223"/>
                <a:gd name="connsiteY97" fmla="*/ 21167 h 512234"/>
                <a:gd name="connsiteX98" fmla="*/ 254000 w 597223"/>
                <a:gd name="connsiteY98" fmla="*/ 8467 h 512234"/>
                <a:gd name="connsiteX99" fmla="*/ 279400 w 597223"/>
                <a:gd name="connsiteY99" fmla="*/ 4234 h 512234"/>
                <a:gd name="connsiteX100" fmla="*/ 296334 w 597223"/>
                <a:gd name="connsiteY100" fmla="*/ 0 h 512234"/>
                <a:gd name="connsiteX101" fmla="*/ 338667 w 597223"/>
                <a:gd name="connsiteY101" fmla="*/ 8467 h 512234"/>
                <a:gd name="connsiteX102" fmla="*/ 342900 w 597223"/>
                <a:gd name="connsiteY102" fmla="*/ 25400 h 512234"/>
                <a:gd name="connsiteX103" fmla="*/ 321734 w 597223"/>
                <a:gd name="connsiteY103" fmla="*/ 110067 h 512234"/>
                <a:gd name="connsiteX104" fmla="*/ 270934 w 597223"/>
                <a:gd name="connsiteY104" fmla="*/ 207434 h 512234"/>
                <a:gd name="connsiteX105" fmla="*/ 258234 w 597223"/>
                <a:gd name="connsiteY105" fmla="*/ 220134 h 512234"/>
                <a:gd name="connsiteX106" fmla="*/ 283634 w 597223"/>
                <a:gd name="connsiteY106" fmla="*/ 211667 h 512234"/>
                <a:gd name="connsiteX107" fmla="*/ 351367 w 597223"/>
                <a:gd name="connsiteY107" fmla="*/ 156634 h 512234"/>
                <a:gd name="connsiteX108" fmla="*/ 402167 w 597223"/>
                <a:gd name="connsiteY108" fmla="*/ 127000 h 512234"/>
                <a:gd name="connsiteX109" fmla="*/ 431800 w 597223"/>
                <a:gd name="connsiteY109" fmla="*/ 143934 h 512234"/>
                <a:gd name="connsiteX110" fmla="*/ 393700 w 597223"/>
                <a:gd name="connsiteY110" fmla="*/ 262467 h 512234"/>
                <a:gd name="connsiteX111" fmla="*/ 296334 w 597223"/>
                <a:gd name="connsiteY111" fmla="*/ 414867 h 512234"/>
                <a:gd name="connsiteX112" fmla="*/ 279400 w 597223"/>
                <a:gd name="connsiteY112" fmla="*/ 448734 h 512234"/>
                <a:gd name="connsiteX113" fmla="*/ 254000 w 597223"/>
                <a:gd name="connsiteY113" fmla="*/ 491067 h 512234"/>
                <a:gd name="connsiteX114" fmla="*/ 258234 w 597223"/>
                <a:gd name="connsiteY114" fmla="*/ 381000 h 512234"/>
                <a:gd name="connsiteX115" fmla="*/ 266700 w 597223"/>
                <a:gd name="connsiteY115" fmla="*/ 364067 h 512234"/>
                <a:gd name="connsiteX116" fmla="*/ 275167 w 597223"/>
                <a:gd name="connsiteY116" fmla="*/ 351367 h 512234"/>
                <a:gd name="connsiteX117" fmla="*/ 237067 w 597223"/>
                <a:gd name="connsiteY117" fmla="*/ 359834 h 512234"/>
                <a:gd name="connsiteX118" fmla="*/ 182034 w 597223"/>
                <a:gd name="connsiteY118" fmla="*/ 351367 h 512234"/>
                <a:gd name="connsiteX119" fmla="*/ 156634 w 597223"/>
                <a:gd name="connsiteY119" fmla="*/ 338667 h 512234"/>
                <a:gd name="connsiteX120" fmla="*/ 114300 w 597223"/>
                <a:gd name="connsiteY120" fmla="*/ 296334 h 512234"/>
                <a:gd name="connsiteX121" fmla="*/ 101600 w 597223"/>
                <a:gd name="connsiteY121" fmla="*/ 275167 h 512234"/>
                <a:gd name="connsiteX122" fmla="*/ 97367 w 597223"/>
                <a:gd name="connsiteY122" fmla="*/ 249767 h 512234"/>
                <a:gd name="connsiteX123" fmla="*/ 97367 w 597223"/>
                <a:gd name="connsiteY123" fmla="*/ 207434 h 512234"/>
                <a:gd name="connsiteX124" fmla="*/ 114300 w 597223"/>
                <a:gd name="connsiteY124" fmla="*/ 194734 h 512234"/>
                <a:gd name="connsiteX125" fmla="*/ 177800 w 597223"/>
                <a:gd name="connsiteY125" fmla="*/ 198967 h 512234"/>
                <a:gd name="connsiteX126" fmla="*/ 186267 w 597223"/>
                <a:gd name="connsiteY126" fmla="*/ 211667 h 512234"/>
                <a:gd name="connsiteX127" fmla="*/ 165100 w 597223"/>
                <a:gd name="connsiteY127" fmla="*/ 266700 h 512234"/>
                <a:gd name="connsiteX128" fmla="*/ 148167 w 597223"/>
                <a:gd name="connsiteY128" fmla="*/ 249767 h 512234"/>
                <a:gd name="connsiteX129" fmla="*/ 143934 w 597223"/>
                <a:gd name="connsiteY129" fmla="*/ 232834 h 512234"/>
                <a:gd name="connsiteX130" fmla="*/ 169334 w 597223"/>
                <a:gd name="connsiteY130" fmla="*/ 127000 h 512234"/>
                <a:gd name="connsiteX131" fmla="*/ 156634 w 597223"/>
                <a:gd name="connsiteY131" fmla="*/ 152400 h 512234"/>
                <a:gd name="connsiteX132" fmla="*/ 93134 w 597223"/>
                <a:gd name="connsiteY132" fmla="*/ 194734 h 512234"/>
                <a:gd name="connsiteX133" fmla="*/ 59267 w 597223"/>
                <a:gd name="connsiteY133" fmla="*/ 198967 h 512234"/>
                <a:gd name="connsiteX134" fmla="*/ 33867 w 597223"/>
                <a:gd name="connsiteY134" fmla="*/ 194734 h 512234"/>
                <a:gd name="connsiteX135" fmla="*/ 21167 w 597223"/>
                <a:gd name="connsiteY135" fmla="*/ 173567 h 512234"/>
                <a:gd name="connsiteX136" fmla="*/ 8467 w 597223"/>
                <a:gd name="connsiteY136" fmla="*/ 160867 h 512234"/>
                <a:gd name="connsiteX137" fmla="*/ 4234 w 597223"/>
                <a:gd name="connsiteY137" fmla="*/ 127000 h 51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597223" h="512234">
                  <a:moveTo>
                    <a:pt x="571500" y="249767"/>
                  </a:moveTo>
                  <a:cubicBezTo>
                    <a:pt x="556110" y="271314"/>
                    <a:pt x="554304" y="280155"/>
                    <a:pt x="533400" y="292100"/>
                  </a:cubicBezTo>
                  <a:cubicBezTo>
                    <a:pt x="529526" y="294314"/>
                    <a:pt x="524933" y="294923"/>
                    <a:pt x="520700" y="296334"/>
                  </a:cubicBezTo>
                  <a:cubicBezTo>
                    <a:pt x="488245" y="293512"/>
                    <a:pt x="454869" y="296043"/>
                    <a:pt x="423334" y="287867"/>
                  </a:cubicBezTo>
                  <a:cubicBezTo>
                    <a:pt x="414587" y="285599"/>
                    <a:pt x="412445" y="273416"/>
                    <a:pt x="406400" y="266700"/>
                  </a:cubicBezTo>
                  <a:cubicBezTo>
                    <a:pt x="399725" y="259284"/>
                    <a:pt x="392289" y="252589"/>
                    <a:pt x="385234" y="245534"/>
                  </a:cubicBezTo>
                  <a:cubicBezTo>
                    <a:pt x="379645" y="232492"/>
                    <a:pt x="364821" y="201347"/>
                    <a:pt x="364067" y="186267"/>
                  </a:cubicBezTo>
                  <a:cubicBezTo>
                    <a:pt x="363148" y="167891"/>
                    <a:pt x="365103" y="149353"/>
                    <a:pt x="368300" y="131234"/>
                  </a:cubicBezTo>
                  <a:cubicBezTo>
                    <a:pt x="369397" y="125019"/>
                    <a:pt x="371975" y="118407"/>
                    <a:pt x="376767" y="114300"/>
                  </a:cubicBezTo>
                  <a:cubicBezTo>
                    <a:pt x="382537" y="109355"/>
                    <a:pt x="391137" y="109232"/>
                    <a:pt x="397934" y="105834"/>
                  </a:cubicBezTo>
                  <a:cubicBezTo>
                    <a:pt x="433896" y="87853"/>
                    <a:pt x="404056" y="97286"/>
                    <a:pt x="444500" y="80434"/>
                  </a:cubicBezTo>
                  <a:cubicBezTo>
                    <a:pt x="452738" y="77001"/>
                    <a:pt x="461433" y="74789"/>
                    <a:pt x="469900" y="71967"/>
                  </a:cubicBezTo>
                  <a:cubicBezTo>
                    <a:pt x="475545" y="73378"/>
                    <a:pt x="481630" y="73598"/>
                    <a:pt x="486834" y="76200"/>
                  </a:cubicBezTo>
                  <a:cubicBezTo>
                    <a:pt x="493145" y="79355"/>
                    <a:pt x="499979" y="82948"/>
                    <a:pt x="503767" y="88900"/>
                  </a:cubicBezTo>
                  <a:cubicBezTo>
                    <a:pt x="511862" y="101620"/>
                    <a:pt x="516751" y="123904"/>
                    <a:pt x="520700" y="139700"/>
                  </a:cubicBezTo>
                  <a:cubicBezTo>
                    <a:pt x="519289" y="180622"/>
                    <a:pt x="519732" y="221651"/>
                    <a:pt x="516467" y="262467"/>
                  </a:cubicBezTo>
                  <a:cubicBezTo>
                    <a:pt x="516003" y="268266"/>
                    <a:pt x="512234" y="251352"/>
                    <a:pt x="512234" y="245534"/>
                  </a:cubicBezTo>
                  <a:cubicBezTo>
                    <a:pt x="512234" y="227135"/>
                    <a:pt x="514317" y="208773"/>
                    <a:pt x="516467" y="190500"/>
                  </a:cubicBezTo>
                  <a:cubicBezTo>
                    <a:pt x="517147" y="184722"/>
                    <a:pt x="516975" y="178037"/>
                    <a:pt x="520700" y="173567"/>
                  </a:cubicBezTo>
                  <a:cubicBezTo>
                    <a:pt x="524740" y="168719"/>
                    <a:pt x="532499" y="168768"/>
                    <a:pt x="537634" y="165100"/>
                  </a:cubicBezTo>
                  <a:cubicBezTo>
                    <a:pt x="565304" y="145336"/>
                    <a:pt x="532587" y="155949"/>
                    <a:pt x="571500" y="148167"/>
                  </a:cubicBezTo>
                  <a:cubicBezTo>
                    <a:pt x="578556" y="156634"/>
                    <a:pt x="588326" y="163437"/>
                    <a:pt x="592667" y="173567"/>
                  </a:cubicBezTo>
                  <a:cubicBezTo>
                    <a:pt x="597149" y="184024"/>
                    <a:pt x="597740" y="196088"/>
                    <a:pt x="596900" y="207434"/>
                  </a:cubicBezTo>
                  <a:cubicBezTo>
                    <a:pt x="593749" y="249969"/>
                    <a:pt x="584673" y="298632"/>
                    <a:pt x="567267" y="338667"/>
                  </a:cubicBezTo>
                  <a:cubicBezTo>
                    <a:pt x="560217" y="354882"/>
                    <a:pt x="549774" y="369419"/>
                    <a:pt x="541867" y="385234"/>
                  </a:cubicBezTo>
                  <a:cubicBezTo>
                    <a:pt x="527189" y="414591"/>
                    <a:pt x="512584" y="444018"/>
                    <a:pt x="499534" y="474134"/>
                  </a:cubicBezTo>
                  <a:cubicBezTo>
                    <a:pt x="494211" y="486417"/>
                    <a:pt x="486834" y="512234"/>
                    <a:pt x="486834" y="512234"/>
                  </a:cubicBezTo>
                  <a:cubicBezTo>
                    <a:pt x="455728" y="501865"/>
                    <a:pt x="459544" y="510168"/>
                    <a:pt x="448734" y="474134"/>
                  </a:cubicBezTo>
                  <a:cubicBezTo>
                    <a:pt x="439096" y="442007"/>
                    <a:pt x="423334" y="376767"/>
                    <a:pt x="423334" y="376767"/>
                  </a:cubicBezTo>
                  <a:cubicBezTo>
                    <a:pt x="423527" y="374580"/>
                    <a:pt x="422888" y="216346"/>
                    <a:pt x="457200" y="182034"/>
                  </a:cubicBezTo>
                  <a:cubicBezTo>
                    <a:pt x="461433" y="177801"/>
                    <a:pt x="464702" y="172304"/>
                    <a:pt x="469900" y="169334"/>
                  </a:cubicBezTo>
                  <a:cubicBezTo>
                    <a:pt x="474952" y="166447"/>
                    <a:pt x="481189" y="166511"/>
                    <a:pt x="486834" y="165100"/>
                  </a:cubicBezTo>
                  <a:cubicBezTo>
                    <a:pt x="492478" y="166511"/>
                    <a:pt x="499653" y="165220"/>
                    <a:pt x="503767" y="169334"/>
                  </a:cubicBezTo>
                  <a:cubicBezTo>
                    <a:pt x="507881" y="173448"/>
                    <a:pt x="506469" y="180654"/>
                    <a:pt x="508000" y="186267"/>
                  </a:cubicBezTo>
                  <a:cubicBezTo>
                    <a:pt x="519750" y="229349"/>
                    <a:pt x="513538" y="201253"/>
                    <a:pt x="520700" y="237067"/>
                  </a:cubicBezTo>
                  <a:cubicBezTo>
                    <a:pt x="519289" y="255411"/>
                    <a:pt x="518393" y="273803"/>
                    <a:pt x="516467" y="292100"/>
                  </a:cubicBezTo>
                  <a:cubicBezTo>
                    <a:pt x="515569" y="300636"/>
                    <a:pt x="515422" y="309530"/>
                    <a:pt x="512234" y="317500"/>
                  </a:cubicBezTo>
                  <a:cubicBezTo>
                    <a:pt x="509614" y="324051"/>
                    <a:pt x="504126" y="329077"/>
                    <a:pt x="499534" y="334434"/>
                  </a:cubicBezTo>
                  <a:cubicBezTo>
                    <a:pt x="495638" y="338980"/>
                    <a:pt x="492032" y="344164"/>
                    <a:pt x="486834" y="347134"/>
                  </a:cubicBezTo>
                  <a:cubicBezTo>
                    <a:pt x="481782" y="350021"/>
                    <a:pt x="475545" y="349956"/>
                    <a:pt x="469900" y="351367"/>
                  </a:cubicBezTo>
                  <a:cubicBezTo>
                    <a:pt x="455789" y="342900"/>
                    <a:pt x="440209" y="336502"/>
                    <a:pt x="427567" y="325967"/>
                  </a:cubicBezTo>
                  <a:cubicBezTo>
                    <a:pt x="413825" y="314515"/>
                    <a:pt x="418474" y="291220"/>
                    <a:pt x="427567" y="279400"/>
                  </a:cubicBezTo>
                  <a:cubicBezTo>
                    <a:pt x="436171" y="268215"/>
                    <a:pt x="448983" y="260640"/>
                    <a:pt x="461434" y="254000"/>
                  </a:cubicBezTo>
                  <a:cubicBezTo>
                    <a:pt x="465867" y="251636"/>
                    <a:pt x="498541" y="243665"/>
                    <a:pt x="508000" y="241300"/>
                  </a:cubicBezTo>
                  <a:cubicBezTo>
                    <a:pt x="517878" y="242711"/>
                    <a:pt x="529651" y="239547"/>
                    <a:pt x="537634" y="245534"/>
                  </a:cubicBezTo>
                  <a:cubicBezTo>
                    <a:pt x="546820" y="252424"/>
                    <a:pt x="541613" y="271442"/>
                    <a:pt x="537634" y="279400"/>
                  </a:cubicBezTo>
                  <a:cubicBezTo>
                    <a:pt x="522186" y="310297"/>
                    <a:pt x="530504" y="293660"/>
                    <a:pt x="503767" y="313267"/>
                  </a:cubicBezTo>
                  <a:cubicBezTo>
                    <a:pt x="489194" y="323954"/>
                    <a:pt x="476139" y="336631"/>
                    <a:pt x="461434" y="347134"/>
                  </a:cubicBezTo>
                  <a:cubicBezTo>
                    <a:pt x="456299" y="350802"/>
                    <a:pt x="450145" y="352778"/>
                    <a:pt x="444500" y="355600"/>
                  </a:cubicBezTo>
                  <a:cubicBezTo>
                    <a:pt x="417689" y="354189"/>
                    <a:pt x="390724" y="354566"/>
                    <a:pt x="364067" y="351367"/>
                  </a:cubicBezTo>
                  <a:cubicBezTo>
                    <a:pt x="355206" y="350304"/>
                    <a:pt x="345864" y="348178"/>
                    <a:pt x="338667" y="342900"/>
                  </a:cubicBezTo>
                  <a:cubicBezTo>
                    <a:pt x="324184" y="332279"/>
                    <a:pt x="313267" y="317500"/>
                    <a:pt x="300567" y="304800"/>
                  </a:cubicBezTo>
                  <a:cubicBezTo>
                    <a:pt x="297745" y="294922"/>
                    <a:pt x="294803" y="285078"/>
                    <a:pt x="292100" y="275167"/>
                  </a:cubicBezTo>
                  <a:cubicBezTo>
                    <a:pt x="290569" y="269554"/>
                    <a:pt x="287288" y="264023"/>
                    <a:pt x="287867" y="258234"/>
                  </a:cubicBezTo>
                  <a:cubicBezTo>
                    <a:pt x="290153" y="235377"/>
                    <a:pt x="289676" y="210726"/>
                    <a:pt x="300567" y="190500"/>
                  </a:cubicBezTo>
                  <a:cubicBezTo>
                    <a:pt x="308196" y="176332"/>
                    <a:pt x="354602" y="139150"/>
                    <a:pt x="376767" y="131234"/>
                  </a:cubicBezTo>
                  <a:cubicBezTo>
                    <a:pt x="386164" y="127878"/>
                    <a:pt x="396522" y="128411"/>
                    <a:pt x="406400" y="127000"/>
                  </a:cubicBezTo>
                  <a:cubicBezTo>
                    <a:pt x="416278" y="131233"/>
                    <a:pt x="429320" y="131308"/>
                    <a:pt x="436034" y="139700"/>
                  </a:cubicBezTo>
                  <a:cubicBezTo>
                    <a:pt x="442267" y="147492"/>
                    <a:pt x="441433" y="159424"/>
                    <a:pt x="440267" y="169334"/>
                  </a:cubicBezTo>
                  <a:cubicBezTo>
                    <a:pt x="437218" y="195249"/>
                    <a:pt x="429259" y="215540"/>
                    <a:pt x="410634" y="232834"/>
                  </a:cubicBezTo>
                  <a:cubicBezTo>
                    <a:pt x="397392" y="245130"/>
                    <a:pt x="383796" y="257403"/>
                    <a:pt x="368300" y="266700"/>
                  </a:cubicBezTo>
                  <a:cubicBezTo>
                    <a:pt x="355268" y="274519"/>
                    <a:pt x="325967" y="283634"/>
                    <a:pt x="325967" y="283634"/>
                  </a:cubicBezTo>
                  <a:cubicBezTo>
                    <a:pt x="300567" y="277989"/>
                    <a:pt x="273240" y="277926"/>
                    <a:pt x="249767" y="266700"/>
                  </a:cubicBezTo>
                  <a:cubicBezTo>
                    <a:pt x="238816" y="261463"/>
                    <a:pt x="234962" y="247405"/>
                    <a:pt x="228600" y="237067"/>
                  </a:cubicBezTo>
                  <a:cubicBezTo>
                    <a:pt x="219399" y="222116"/>
                    <a:pt x="213878" y="206611"/>
                    <a:pt x="207434" y="190500"/>
                  </a:cubicBezTo>
                  <a:cubicBezTo>
                    <a:pt x="204434" y="169501"/>
                    <a:pt x="196926" y="133215"/>
                    <a:pt x="207434" y="114300"/>
                  </a:cubicBezTo>
                  <a:cubicBezTo>
                    <a:pt x="223243" y="85843"/>
                    <a:pt x="242266" y="85321"/>
                    <a:pt x="266700" y="80434"/>
                  </a:cubicBezTo>
                  <a:cubicBezTo>
                    <a:pt x="268111" y="86078"/>
                    <a:pt x="270934" y="91549"/>
                    <a:pt x="270934" y="97367"/>
                  </a:cubicBezTo>
                  <a:cubicBezTo>
                    <a:pt x="270934" y="103185"/>
                    <a:pt x="272102" y="116461"/>
                    <a:pt x="266700" y="114300"/>
                  </a:cubicBezTo>
                  <a:cubicBezTo>
                    <a:pt x="257252" y="110521"/>
                    <a:pt x="255411" y="97367"/>
                    <a:pt x="249767" y="88900"/>
                  </a:cubicBezTo>
                  <a:cubicBezTo>
                    <a:pt x="246554" y="76049"/>
                    <a:pt x="240973" y="63991"/>
                    <a:pt x="249767" y="50800"/>
                  </a:cubicBezTo>
                  <a:cubicBezTo>
                    <a:pt x="252242" y="47087"/>
                    <a:pt x="258234" y="47978"/>
                    <a:pt x="262467" y="46567"/>
                  </a:cubicBezTo>
                  <a:cubicBezTo>
                    <a:pt x="268668" y="65171"/>
                    <a:pt x="269098" y="57347"/>
                    <a:pt x="258234" y="80434"/>
                  </a:cubicBezTo>
                  <a:cubicBezTo>
                    <a:pt x="219720" y="162278"/>
                    <a:pt x="249264" y="102357"/>
                    <a:pt x="207434" y="165100"/>
                  </a:cubicBezTo>
                  <a:cubicBezTo>
                    <a:pt x="204612" y="169333"/>
                    <a:pt x="202940" y="174622"/>
                    <a:pt x="198967" y="177800"/>
                  </a:cubicBezTo>
                  <a:cubicBezTo>
                    <a:pt x="195482" y="180588"/>
                    <a:pt x="190258" y="180038"/>
                    <a:pt x="186267" y="182034"/>
                  </a:cubicBezTo>
                  <a:cubicBezTo>
                    <a:pt x="181716" y="184309"/>
                    <a:pt x="177800" y="187678"/>
                    <a:pt x="173567" y="190500"/>
                  </a:cubicBezTo>
                  <a:cubicBezTo>
                    <a:pt x="118830" y="181378"/>
                    <a:pt x="131824" y="195561"/>
                    <a:pt x="110067" y="165100"/>
                  </a:cubicBezTo>
                  <a:cubicBezTo>
                    <a:pt x="107110" y="160960"/>
                    <a:pt x="104422" y="156633"/>
                    <a:pt x="101600" y="152400"/>
                  </a:cubicBezTo>
                  <a:cubicBezTo>
                    <a:pt x="97162" y="125770"/>
                    <a:pt x="92970" y="121434"/>
                    <a:pt x="105834" y="93134"/>
                  </a:cubicBezTo>
                  <a:cubicBezTo>
                    <a:pt x="109019" y="86127"/>
                    <a:pt x="130837" y="71438"/>
                    <a:pt x="135467" y="67734"/>
                  </a:cubicBezTo>
                  <a:cubicBezTo>
                    <a:pt x="144073" y="60849"/>
                    <a:pt x="151096" y="51665"/>
                    <a:pt x="160867" y="46567"/>
                  </a:cubicBezTo>
                  <a:cubicBezTo>
                    <a:pt x="206904" y="22548"/>
                    <a:pt x="214687" y="21471"/>
                    <a:pt x="249767" y="12700"/>
                  </a:cubicBezTo>
                  <a:cubicBezTo>
                    <a:pt x="254000" y="15522"/>
                    <a:pt x="261069" y="16275"/>
                    <a:pt x="262467" y="21167"/>
                  </a:cubicBezTo>
                  <a:cubicBezTo>
                    <a:pt x="266515" y="35334"/>
                    <a:pt x="247693" y="60358"/>
                    <a:pt x="241300" y="67734"/>
                  </a:cubicBezTo>
                  <a:cubicBezTo>
                    <a:pt x="229537" y="81306"/>
                    <a:pt x="219708" y="98759"/>
                    <a:pt x="203200" y="105834"/>
                  </a:cubicBezTo>
                  <a:cubicBezTo>
                    <a:pt x="171123" y="119581"/>
                    <a:pt x="139383" y="133724"/>
                    <a:pt x="105834" y="143934"/>
                  </a:cubicBezTo>
                  <a:cubicBezTo>
                    <a:pt x="96288" y="146839"/>
                    <a:pt x="86078" y="146756"/>
                    <a:pt x="76200" y="148167"/>
                  </a:cubicBezTo>
                  <a:cubicBezTo>
                    <a:pt x="41580" y="141243"/>
                    <a:pt x="16690" y="151831"/>
                    <a:pt x="4234" y="122767"/>
                  </a:cubicBezTo>
                  <a:cubicBezTo>
                    <a:pt x="1942" y="117419"/>
                    <a:pt x="1411" y="111478"/>
                    <a:pt x="0" y="105834"/>
                  </a:cubicBezTo>
                  <a:cubicBezTo>
                    <a:pt x="4233" y="98778"/>
                    <a:pt x="7196" y="90783"/>
                    <a:pt x="12700" y="84667"/>
                  </a:cubicBezTo>
                  <a:cubicBezTo>
                    <a:pt x="20073" y="76475"/>
                    <a:pt x="28484" y="68885"/>
                    <a:pt x="38100" y="63500"/>
                  </a:cubicBezTo>
                  <a:cubicBezTo>
                    <a:pt x="63985" y="49005"/>
                    <a:pt x="90723" y="35730"/>
                    <a:pt x="118534" y="25400"/>
                  </a:cubicBezTo>
                  <a:cubicBezTo>
                    <a:pt x="149491" y="13902"/>
                    <a:pt x="179946" y="9520"/>
                    <a:pt x="211667" y="4234"/>
                  </a:cubicBezTo>
                  <a:cubicBezTo>
                    <a:pt x="218723" y="7056"/>
                    <a:pt x="227064" y="7755"/>
                    <a:pt x="232834" y="12700"/>
                  </a:cubicBezTo>
                  <a:cubicBezTo>
                    <a:pt x="246443" y="24365"/>
                    <a:pt x="241981" y="51214"/>
                    <a:pt x="237067" y="63500"/>
                  </a:cubicBezTo>
                  <a:cubicBezTo>
                    <a:pt x="235177" y="68224"/>
                    <a:pt x="228600" y="69145"/>
                    <a:pt x="224367" y="71967"/>
                  </a:cubicBezTo>
                  <a:cubicBezTo>
                    <a:pt x="237018" y="15041"/>
                    <a:pt x="222307" y="49040"/>
                    <a:pt x="245534" y="21167"/>
                  </a:cubicBezTo>
                  <a:cubicBezTo>
                    <a:pt x="248791" y="17258"/>
                    <a:pt x="249449" y="10742"/>
                    <a:pt x="254000" y="8467"/>
                  </a:cubicBezTo>
                  <a:cubicBezTo>
                    <a:pt x="261677" y="4628"/>
                    <a:pt x="270983" y="5917"/>
                    <a:pt x="279400" y="4234"/>
                  </a:cubicBezTo>
                  <a:cubicBezTo>
                    <a:pt x="285105" y="3093"/>
                    <a:pt x="290689" y="1411"/>
                    <a:pt x="296334" y="0"/>
                  </a:cubicBezTo>
                  <a:cubicBezTo>
                    <a:pt x="310445" y="2822"/>
                    <a:pt x="326034" y="1576"/>
                    <a:pt x="338667" y="8467"/>
                  </a:cubicBezTo>
                  <a:cubicBezTo>
                    <a:pt x="343775" y="11253"/>
                    <a:pt x="342900" y="19582"/>
                    <a:pt x="342900" y="25400"/>
                  </a:cubicBezTo>
                  <a:cubicBezTo>
                    <a:pt x="342900" y="68302"/>
                    <a:pt x="340101" y="73333"/>
                    <a:pt x="321734" y="110067"/>
                  </a:cubicBezTo>
                  <a:cubicBezTo>
                    <a:pt x="305363" y="142810"/>
                    <a:pt x="296819" y="181549"/>
                    <a:pt x="270934" y="207434"/>
                  </a:cubicBezTo>
                  <a:cubicBezTo>
                    <a:pt x="266701" y="211667"/>
                    <a:pt x="252554" y="218241"/>
                    <a:pt x="258234" y="220134"/>
                  </a:cubicBezTo>
                  <a:lnTo>
                    <a:pt x="283634" y="211667"/>
                  </a:lnTo>
                  <a:cubicBezTo>
                    <a:pt x="362043" y="155659"/>
                    <a:pt x="255273" y="233509"/>
                    <a:pt x="351367" y="156634"/>
                  </a:cubicBezTo>
                  <a:cubicBezTo>
                    <a:pt x="369857" y="141842"/>
                    <a:pt x="381421" y="137373"/>
                    <a:pt x="402167" y="127000"/>
                  </a:cubicBezTo>
                  <a:cubicBezTo>
                    <a:pt x="412045" y="132645"/>
                    <a:pt x="430191" y="132672"/>
                    <a:pt x="431800" y="143934"/>
                  </a:cubicBezTo>
                  <a:cubicBezTo>
                    <a:pt x="435251" y="168090"/>
                    <a:pt x="408259" y="238028"/>
                    <a:pt x="393700" y="262467"/>
                  </a:cubicBezTo>
                  <a:cubicBezTo>
                    <a:pt x="362847" y="314256"/>
                    <a:pt x="323294" y="360949"/>
                    <a:pt x="296334" y="414867"/>
                  </a:cubicBezTo>
                  <a:cubicBezTo>
                    <a:pt x="290689" y="426156"/>
                    <a:pt x="285340" y="437597"/>
                    <a:pt x="279400" y="448734"/>
                  </a:cubicBezTo>
                  <a:cubicBezTo>
                    <a:pt x="266426" y="473060"/>
                    <a:pt x="265878" y="473250"/>
                    <a:pt x="254000" y="491067"/>
                  </a:cubicBezTo>
                  <a:cubicBezTo>
                    <a:pt x="242926" y="446769"/>
                    <a:pt x="245386" y="464512"/>
                    <a:pt x="258234" y="381000"/>
                  </a:cubicBezTo>
                  <a:cubicBezTo>
                    <a:pt x="259194" y="374763"/>
                    <a:pt x="263569" y="369546"/>
                    <a:pt x="266700" y="364067"/>
                  </a:cubicBezTo>
                  <a:cubicBezTo>
                    <a:pt x="269224" y="359649"/>
                    <a:pt x="279400" y="354189"/>
                    <a:pt x="275167" y="351367"/>
                  </a:cubicBezTo>
                  <a:cubicBezTo>
                    <a:pt x="273700" y="350389"/>
                    <a:pt x="240439" y="358991"/>
                    <a:pt x="237067" y="359834"/>
                  </a:cubicBezTo>
                  <a:cubicBezTo>
                    <a:pt x="218723" y="357012"/>
                    <a:pt x="199983" y="356091"/>
                    <a:pt x="182034" y="351367"/>
                  </a:cubicBezTo>
                  <a:cubicBezTo>
                    <a:pt x="172880" y="348958"/>
                    <a:pt x="164510" y="343918"/>
                    <a:pt x="156634" y="338667"/>
                  </a:cubicBezTo>
                  <a:cubicBezTo>
                    <a:pt x="138180" y="326364"/>
                    <a:pt x="126734" y="314097"/>
                    <a:pt x="114300" y="296334"/>
                  </a:cubicBezTo>
                  <a:cubicBezTo>
                    <a:pt x="109581" y="289593"/>
                    <a:pt x="105833" y="282223"/>
                    <a:pt x="101600" y="275167"/>
                  </a:cubicBezTo>
                  <a:cubicBezTo>
                    <a:pt x="100189" y="266700"/>
                    <a:pt x="99229" y="258146"/>
                    <a:pt x="97367" y="249767"/>
                  </a:cubicBezTo>
                  <a:cubicBezTo>
                    <a:pt x="93357" y="231722"/>
                    <a:pt x="84949" y="232271"/>
                    <a:pt x="97367" y="207434"/>
                  </a:cubicBezTo>
                  <a:cubicBezTo>
                    <a:pt x="100522" y="201123"/>
                    <a:pt x="108656" y="198967"/>
                    <a:pt x="114300" y="194734"/>
                  </a:cubicBezTo>
                  <a:cubicBezTo>
                    <a:pt x="135467" y="196145"/>
                    <a:pt x="157150" y="194108"/>
                    <a:pt x="177800" y="198967"/>
                  </a:cubicBezTo>
                  <a:cubicBezTo>
                    <a:pt x="182753" y="200132"/>
                    <a:pt x="185904" y="206592"/>
                    <a:pt x="186267" y="211667"/>
                  </a:cubicBezTo>
                  <a:cubicBezTo>
                    <a:pt x="189747" y="260377"/>
                    <a:pt x="192621" y="252941"/>
                    <a:pt x="165100" y="266700"/>
                  </a:cubicBezTo>
                  <a:cubicBezTo>
                    <a:pt x="159456" y="261056"/>
                    <a:pt x="152398" y="256536"/>
                    <a:pt x="148167" y="249767"/>
                  </a:cubicBezTo>
                  <a:cubicBezTo>
                    <a:pt x="145083" y="244833"/>
                    <a:pt x="143710" y="238648"/>
                    <a:pt x="143934" y="232834"/>
                  </a:cubicBezTo>
                  <a:cubicBezTo>
                    <a:pt x="147630" y="136730"/>
                    <a:pt x="128686" y="157485"/>
                    <a:pt x="169334" y="127000"/>
                  </a:cubicBezTo>
                  <a:cubicBezTo>
                    <a:pt x="165101" y="135467"/>
                    <a:pt x="162202" y="144744"/>
                    <a:pt x="156634" y="152400"/>
                  </a:cubicBezTo>
                  <a:cubicBezTo>
                    <a:pt x="143734" y="170137"/>
                    <a:pt x="113682" y="192166"/>
                    <a:pt x="93134" y="194734"/>
                  </a:cubicBezTo>
                  <a:lnTo>
                    <a:pt x="59267" y="198967"/>
                  </a:lnTo>
                  <a:cubicBezTo>
                    <a:pt x="50800" y="197556"/>
                    <a:pt x="41009" y="199495"/>
                    <a:pt x="33867" y="194734"/>
                  </a:cubicBezTo>
                  <a:cubicBezTo>
                    <a:pt x="27021" y="190170"/>
                    <a:pt x="26104" y="180150"/>
                    <a:pt x="21167" y="173567"/>
                  </a:cubicBezTo>
                  <a:cubicBezTo>
                    <a:pt x="17575" y="168778"/>
                    <a:pt x="12700" y="165100"/>
                    <a:pt x="8467" y="160867"/>
                  </a:cubicBezTo>
                  <a:cubicBezTo>
                    <a:pt x="13356" y="131530"/>
                    <a:pt x="18769" y="141537"/>
                    <a:pt x="4234" y="127000"/>
                  </a:cubicBezTo>
                </a:path>
              </a:pathLst>
            </a:cu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458D5EF7-294A-49F6-AE42-07A2E9E5087C}"/>
                </a:ext>
              </a:extLst>
            </p:cNvPr>
            <p:cNvSpPr txBox="1"/>
            <p:nvPr/>
          </p:nvSpPr>
          <p:spPr>
            <a:xfrm>
              <a:off x="1774675" y="871452"/>
              <a:ext cx="1971675" cy="1477328"/>
            </a:xfrm>
            <a:prstGeom prst="rect">
              <a:avLst/>
            </a:prstGeom>
            <a:noFill/>
          </p:spPr>
          <p:txBody>
            <a:bodyPr wrap="square" rtlCol="0">
              <a:spAutoFit/>
            </a:bodyPr>
            <a:lstStyle/>
            <a:p>
              <a:r>
                <a:rPr lang="en-GB" dirty="0"/>
                <a:t>3) Kimberlite magma erupts, bringing diamonds and peridotite to the surface </a:t>
              </a:r>
            </a:p>
          </p:txBody>
        </p:sp>
      </p:grpSp>
      <p:grpSp>
        <p:nvGrpSpPr>
          <p:cNvPr id="26" name="Group 25">
            <a:extLst>
              <a:ext uri="{FF2B5EF4-FFF2-40B4-BE49-F238E27FC236}">
                <a16:creationId xmlns:a16="http://schemas.microsoft.com/office/drawing/2014/main" id="{AB8FEFE9-5262-49CD-8656-67EAF48C4C15}"/>
              </a:ext>
            </a:extLst>
          </p:cNvPr>
          <p:cNvGrpSpPr/>
          <p:nvPr/>
        </p:nvGrpSpPr>
        <p:grpSpPr>
          <a:xfrm>
            <a:off x="4378288" y="2238699"/>
            <a:ext cx="4101683" cy="1102659"/>
            <a:chOff x="4378288" y="2238699"/>
            <a:chExt cx="4101683" cy="1102659"/>
          </a:xfrm>
        </p:grpSpPr>
        <p:sp>
          <p:nvSpPr>
            <p:cNvPr id="9" name="TextBox 8">
              <a:extLst>
                <a:ext uri="{FF2B5EF4-FFF2-40B4-BE49-F238E27FC236}">
                  <a16:creationId xmlns:a16="http://schemas.microsoft.com/office/drawing/2014/main" id="{FD98CC8E-96B1-4A28-A226-20297B84473C}"/>
                </a:ext>
              </a:extLst>
            </p:cNvPr>
            <p:cNvSpPr txBox="1"/>
            <p:nvPr/>
          </p:nvSpPr>
          <p:spPr>
            <a:xfrm>
              <a:off x="5458296" y="2660677"/>
              <a:ext cx="3021675" cy="646331"/>
            </a:xfrm>
            <a:prstGeom prst="rect">
              <a:avLst/>
            </a:prstGeom>
            <a:solidFill>
              <a:schemeClr val="bg1"/>
            </a:solidFill>
          </p:spPr>
          <p:txBody>
            <a:bodyPr wrap="square" rtlCol="0">
              <a:spAutoFit/>
            </a:bodyPr>
            <a:lstStyle/>
            <a:p>
              <a:r>
                <a:rPr lang="en-GB" dirty="0"/>
                <a:t>1) Kimberlite magma forms by melting deep in the mantle.</a:t>
              </a:r>
            </a:p>
          </p:txBody>
        </p:sp>
        <p:grpSp>
          <p:nvGrpSpPr>
            <p:cNvPr id="25" name="Group 24">
              <a:extLst>
                <a:ext uri="{FF2B5EF4-FFF2-40B4-BE49-F238E27FC236}">
                  <a16:creationId xmlns:a16="http://schemas.microsoft.com/office/drawing/2014/main" id="{CEF46BB3-38DF-486B-8C38-7DA0F3E03C99}"/>
                </a:ext>
              </a:extLst>
            </p:cNvPr>
            <p:cNvGrpSpPr/>
            <p:nvPr/>
          </p:nvGrpSpPr>
          <p:grpSpPr>
            <a:xfrm>
              <a:off x="4378288" y="2238699"/>
              <a:ext cx="932330" cy="1102659"/>
              <a:chOff x="4378288" y="2238699"/>
              <a:chExt cx="932330" cy="1102659"/>
            </a:xfrm>
          </p:grpSpPr>
          <p:sp>
            <p:nvSpPr>
              <p:cNvPr id="4" name="Oval 3">
                <a:extLst>
                  <a:ext uri="{FF2B5EF4-FFF2-40B4-BE49-F238E27FC236}">
                    <a16:creationId xmlns:a16="http://schemas.microsoft.com/office/drawing/2014/main" id="{91D39BD0-CD63-4B04-BEB7-D2B8E6602E36}"/>
                  </a:ext>
                </a:extLst>
              </p:cNvPr>
              <p:cNvSpPr/>
              <p:nvPr/>
            </p:nvSpPr>
            <p:spPr>
              <a:xfrm rot="1033281">
                <a:off x="4378288" y="2238699"/>
                <a:ext cx="932330" cy="1102659"/>
              </a:xfrm>
              <a:prstGeom prst="ellipse">
                <a:avLst/>
              </a:prstGeom>
              <a:solidFill>
                <a:srgbClr val="19FF81">
                  <a:alpha val="27059"/>
                </a:srgbClr>
              </a:solidFill>
              <a:ln w="5715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B5EFB599-20EF-4D8B-BD85-CD313527B4E1}"/>
                  </a:ext>
                </a:extLst>
              </p:cNvPr>
              <p:cNvSpPr txBox="1"/>
              <p:nvPr/>
            </p:nvSpPr>
            <p:spPr>
              <a:xfrm>
                <a:off x="4399187" y="2528418"/>
                <a:ext cx="838200" cy="523220"/>
              </a:xfrm>
              <a:prstGeom prst="rect">
                <a:avLst/>
              </a:prstGeom>
              <a:noFill/>
            </p:spPr>
            <p:txBody>
              <a:bodyPr wrap="square" rtlCol="0">
                <a:spAutoFit/>
              </a:bodyPr>
              <a:lstStyle/>
              <a:p>
                <a:pPr algn="ctr"/>
                <a:r>
                  <a:rPr lang="en-GB" sz="1400" dirty="0">
                    <a:solidFill>
                      <a:schemeClr val="bg1"/>
                    </a:solidFill>
                  </a:rPr>
                  <a:t>Melting region</a:t>
                </a:r>
              </a:p>
            </p:txBody>
          </p:sp>
        </p:grpSp>
      </p:grpSp>
    </p:spTree>
    <p:extLst>
      <p:ext uri="{BB962C8B-B14F-4D97-AF65-F5344CB8AC3E}">
        <p14:creationId xmlns:p14="http://schemas.microsoft.com/office/powerpoint/2010/main" val="29650484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59B82E-B568-4AA3-916B-F15A8B72A2B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930144" y="0"/>
            <a:ext cx="9261856"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a:extLst>
              <a:ext uri="{FF2B5EF4-FFF2-40B4-BE49-F238E27FC236}">
                <a16:creationId xmlns:a16="http://schemas.microsoft.com/office/drawing/2014/main" id="{987934E0-2A44-43DA-8A72-5759E38C763B}"/>
              </a:ext>
            </a:extLst>
          </p:cNvPr>
          <p:cNvGrpSpPr/>
          <p:nvPr/>
        </p:nvGrpSpPr>
        <p:grpSpPr>
          <a:xfrm>
            <a:off x="3834949" y="787721"/>
            <a:ext cx="3792510" cy="1864293"/>
            <a:chOff x="3834949" y="787721"/>
            <a:chExt cx="3792510" cy="1864293"/>
          </a:xfrm>
        </p:grpSpPr>
        <p:cxnSp>
          <p:nvCxnSpPr>
            <p:cNvPr id="6" name="Straight Arrow Connector 5">
              <a:extLst>
                <a:ext uri="{FF2B5EF4-FFF2-40B4-BE49-F238E27FC236}">
                  <a16:creationId xmlns:a16="http://schemas.microsoft.com/office/drawing/2014/main" id="{96F5E3DF-76C3-4D61-BD8C-17BF8C1EF1C6}"/>
                </a:ext>
              </a:extLst>
            </p:cNvPr>
            <p:cNvCxnSpPr>
              <a:stCxn id="4" idx="2"/>
            </p:cNvCxnSpPr>
            <p:nvPr/>
          </p:nvCxnSpPr>
          <p:spPr>
            <a:xfrm flipH="1" flipV="1">
              <a:off x="3834949" y="2480356"/>
              <a:ext cx="564238" cy="171658"/>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B7C70E8-9DEA-4FFE-8C79-C21A2F95CB23}"/>
                </a:ext>
              </a:extLst>
            </p:cNvPr>
            <p:cNvSpPr txBox="1"/>
            <p:nvPr/>
          </p:nvSpPr>
          <p:spPr>
            <a:xfrm>
              <a:off x="4235958" y="787721"/>
              <a:ext cx="3391501" cy="1200329"/>
            </a:xfrm>
            <a:prstGeom prst="rect">
              <a:avLst/>
            </a:prstGeom>
            <a:solidFill>
              <a:schemeClr val="bg1"/>
            </a:solidFill>
          </p:spPr>
          <p:txBody>
            <a:bodyPr wrap="square" rtlCol="0">
              <a:spAutoFit/>
            </a:bodyPr>
            <a:lstStyle/>
            <a:p>
              <a:r>
                <a:rPr lang="en-GB" dirty="0"/>
                <a:t>2) Kimberlite magma rises towards the surface and pulls little chunks of mantle and diamonds up with it from the mantle.</a:t>
              </a:r>
            </a:p>
          </p:txBody>
        </p:sp>
      </p:grpSp>
      <p:grpSp>
        <p:nvGrpSpPr>
          <p:cNvPr id="28" name="Group 27">
            <a:extLst>
              <a:ext uri="{FF2B5EF4-FFF2-40B4-BE49-F238E27FC236}">
                <a16:creationId xmlns:a16="http://schemas.microsoft.com/office/drawing/2014/main" id="{A1341787-E7F3-4395-B0AE-F24484E53259}"/>
              </a:ext>
            </a:extLst>
          </p:cNvPr>
          <p:cNvGrpSpPr/>
          <p:nvPr/>
        </p:nvGrpSpPr>
        <p:grpSpPr>
          <a:xfrm>
            <a:off x="1774675" y="871452"/>
            <a:ext cx="2032854" cy="1743267"/>
            <a:chOff x="1774675" y="871452"/>
            <a:chExt cx="2032854" cy="1743267"/>
          </a:xfrm>
        </p:grpSpPr>
        <p:sp>
          <p:nvSpPr>
            <p:cNvPr id="7" name="Isosceles Triangle 6">
              <a:extLst>
                <a:ext uri="{FF2B5EF4-FFF2-40B4-BE49-F238E27FC236}">
                  <a16:creationId xmlns:a16="http://schemas.microsoft.com/office/drawing/2014/main" id="{BEEBCC37-2A86-4CC7-B924-F039072602DD}"/>
                </a:ext>
              </a:extLst>
            </p:cNvPr>
            <p:cNvSpPr/>
            <p:nvPr/>
          </p:nvSpPr>
          <p:spPr>
            <a:xfrm rot="17736408">
              <a:off x="3675008" y="2422078"/>
              <a:ext cx="172278" cy="92765"/>
            </a:xfrm>
            <a:prstGeom prst="triangl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Freeform: Shape 7">
              <a:extLst>
                <a:ext uri="{FF2B5EF4-FFF2-40B4-BE49-F238E27FC236}">
                  <a16:creationId xmlns:a16="http://schemas.microsoft.com/office/drawing/2014/main" id="{5F1DA06A-BC2D-4198-835F-52A507FA299B}"/>
                </a:ext>
              </a:extLst>
            </p:cNvPr>
            <p:cNvSpPr/>
            <p:nvPr/>
          </p:nvSpPr>
          <p:spPr>
            <a:xfrm>
              <a:off x="3074421" y="2102485"/>
              <a:ext cx="597223" cy="512234"/>
            </a:xfrm>
            <a:custGeom>
              <a:avLst/>
              <a:gdLst>
                <a:gd name="connsiteX0" fmla="*/ 571500 w 597223"/>
                <a:gd name="connsiteY0" fmla="*/ 249767 h 512234"/>
                <a:gd name="connsiteX1" fmla="*/ 533400 w 597223"/>
                <a:gd name="connsiteY1" fmla="*/ 292100 h 512234"/>
                <a:gd name="connsiteX2" fmla="*/ 520700 w 597223"/>
                <a:gd name="connsiteY2" fmla="*/ 296334 h 512234"/>
                <a:gd name="connsiteX3" fmla="*/ 423334 w 597223"/>
                <a:gd name="connsiteY3" fmla="*/ 287867 h 512234"/>
                <a:gd name="connsiteX4" fmla="*/ 406400 w 597223"/>
                <a:gd name="connsiteY4" fmla="*/ 266700 h 512234"/>
                <a:gd name="connsiteX5" fmla="*/ 385234 w 597223"/>
                <a:gd name="connsiteY5" fmla="*/ 245534 h 512234"/>
                <a:gd name="connsiteX6" fmla="*/ 364067 w 597223"/>
                <a:gd name="connsiteY6" fmla="*/ 186267 h 512234"/>
                <a:gd name="connsiteX7" fmla="*/ 368300 w 597223"/>
                <a:gd name="connsiteY7" fmla="*/ 131234 h 512234"/>
                <a:gd name="connsiteX8" fmla="*/ 376767 w 597223"/>
                <a:gd name="connsiteY8" fmla="*/ 114300 h 512234"/>
                <a:gd name="connsiteX9" fmla="*/ 397934 w 597223"/>
                <a:gd name="connsiteY9" fmla="*/ 105834 h 512234"/>
                <a:gd name="connsiteX10" fmla="*/ 444500 w 597223"/>
                <a:gd name="connsiteY10" fmla="*/ 80434 h 512234"/>
                <a:gd name="connsiteX11" fmla="*/ 469900 w 597223"/>
                <a:gd name="connsiteY11" fmla="*/ 71967 h 512234"/>
                <a:gd name="connsiteX12" fmla="*/ 486834 w 597223"/>
                <a:gd name="connsiteY12" fmla="*/ 76200 h 512234"/>
                <a:gd name="connsiteX13" fmla="*/ 503767 w 597223"/>
                <a:gd name="connsiteY13" fmla="*/ 88900 h 512234"/>
                <a:gd name="connsiteX14" fmla="*/ 520700 w 597223"/>
                <a:gd name="connsiteY14" fmla="*/ 139700 h 512234"/>
                <a:gd name="connsiteX15" fmla="*/ 516467 w 597223"/>
                <a:gd name="connsiteY15" fmla="*/ 262467 h 512234"/>
                <a:gd name="connsiteX16" fmla="*/ 512234 w 597223"/>
                <a:gd name="connsiteY16" fmla="*/ 245534 h 512234"/>
                <a:gd name="connsiteX17" fmla="*/ 516467 w 597223"/>
                <a:gd name="connsiteY17" fmla="*/ 190500 h 512234"/>
                <a:gd name="connsiteX18" fmla="*/ 520700 w 597223"/>
                <a:gd name="connsiteY18" fmla="*/ 173567 h 512234"/>
                <a:gd name="connsiteX19" fmla="*/ 537634 w 597223"/>
                <a:gd name="connsiteY19" fmla="*/ 165100 h 512234"/>
                <a:gd name="connsiteX20" fmla="*/ 571500 w 597223"/>
                <a:gd name="connsiteY20" fmla="*/ 148167 h 512234"/>
                <a:gd name="connsiteX21" fmla="*/ 592667 w 597223"/>
                <a:gd name="connsiteY21" fmla="*/ 173567 h 512234"/>
                <a:gd name="connsiteX22" fmla="*/ 596900 w 597223"/>
                <a:gd name="connsiteY22" fmla="*/ 207434 h 512234"/>
                <a:gd name="connsiteX23" fmla="*/ 567267 w 597223"/>
                <a:gd name="connsiteY23" fmla="*/ 338667 h 512234"/>
                <a:gd name="connsiteX24" fmla="*/ 541867 w 597223"/>
                <a:gd name="connsiteY24" fmla="*/ 385234 h 512234"/>
                <a:gd name="connsiteX25" fmla="*/ 499534 w 597223"/>
                <a:gd name="connsiteY25" fmla="*/ 474134 h 512234"/>
                <a:gd name="connsiteX26" fmla="*/ 486834 w 597223"/>
                <a:gd name="connsiteY26" fmla="*/ 512234 h 512234"/>
                <a:gd name="connsiteX27" fmla="*/ 448734 w 597223"/>
                <a:gd name="connsiteY27" fmla="*/ 474134 h 512234"/>
                <a:gd name="connsiteX28" fmla="*/ 423334 w 597223"/>
                <a:gd name="connsiteY28" fmla="*/ 376767 h 512234"/>
                <a:gd name="connsiteX29" fmla="*/ 457200 w 597223"/>
                <a:gd name="connsiteY29" fmla="*/ 182034 h 512234"/>
                <a:gd name="connsiteX30" fmla="*/ 469900 w 597223"/>
                <a:gd name="connsiteY30" fmla="*/ 169334 h 512234"/>
                <a:gd name="connsiteX31" fmla="*/ 486834 w 597223"/>
                <a:gd name="connsiteY31" fmla="*/ 165100 h 512234"/>
                <a:gd name="connsiteX32" fmla="*/ 503767 w 597223"/>
                <a:gd name="connsiteY32" fmla="*/ 169334 h 512234"/>
                <a:gd name="connsiteX33" fmla="*/ 508000 w 597223"/>
                <a:gd name="connsiteY33" fmla="*/ 186267 h 512234"/>
                <a:gd name="connsiteX34" fmla="*/ 520700 w 597223"/>
                <a:gd name="connsiteY34" fmla="*/ 237067 h 512234"/>
                <a:gd name="connsiteX35" fmla="*/ 516467 w 597223"/>
                <a:gd name="connsiteY35" fmla="*/ 292100 h 512234"/>
                <a:gd name="connsiteX36" fmla="*/ 512234 w 597223"/>
                <a:gd name="connsiteY36" fmla="*/ 317500 h 512234"/>
                <a:gd name="connsiteX37" fmla="*/ 499534 w 597223"/>
                <a:gd name="connsiteY37" fmla="*/ 334434 h 512234"/>
                <a:gd name="connsiteX38" fmla="*/ 486834 w 597223"/>
                <a:gd name="connsiteY38" fmla="*/ 347134 h 512234"/>
                <a:gd name="connsiteX39" fmla="*/ 469900 w 597223"/>
                <a:gd name="connsiteY39" fmla="*/ 351367 h 512234"/>
                <a:gd name="connsiteX40" fmla="*/ 427567 w 597223"/>
                <a:gd name="connsiteY40" fmla="*/ 325967 h 512234"/>
                <a:gd name="connsiteX41" fmla="*/ 427567 w 597223"/>
                <a:gd name="connsiteY41" fmla="*/ 279400 h 512234"/>
                <a:gd name="connsiteX42" fmla="*/ 461434 w 597223"/>
                <a:gd name="connsiteY42" fmla="*/ 254000 h 512234"/>
                <a:gd name="connsiteX43" fmla="*/ 508000 w 597223"/>
                <a:gd name="connsiteY43" fmla="*/ 241300 h 512234"/>
                <a:gd name="connsiteX44" fmla="*/ 537634 w 597223"/>
                <a:gd name="connsiteY44" fmla="*/ 245534 h 512234"/>
                <a:gd name="connsiteX45" fmla="*/ 537634 w 597223"/>
                <a:gd name="connsiteY45" fmla="*/ 279400 h 512234"/>
                <a:gd name="connsiteX46" fmla="*/ 503767 w 597223"/>
                <a:gd name="connsiteY46" fmla="*/ 313267 h 512234"/>
                <a:gd name="connsiteX47" fmla="*/ 461434 w 597223"/>
                <a:gd name="connsiteY47" fmla="*/ 347134 h 512234"/>
                <a:gd name="connsiteX48" fmla="*/ 444500 w 597223"/>
                <a:gd name="connsiteY48" fmla="*/ 355600 h 512234"/>
                <a:gd name="connsiteX49" fmla="*/ 364067 w 597223"/>
                <a:gd name="connsiteY49" fmla="*/ 351367 h 512234"/>
                <a:gd name="connsiteX50" fmla="*/ 338667 w 597223"/>
                <a:gd name="connsiteY50" fmla="*/ 342900 h 512234"/>
                <a:gd name="connsiteX51" fmla="*/ 300567 w 597223"/>
                <a:gd name="connsiteY51" fmla="*/ 304800 h 512234"/>
                <a:gd name="connsiteX52" fmla="*/ 292100 w 597223"/>
                <a:gd name="connsiteY52" fmla="*/ 275167 h 512234"/>
                <a:gd name="connsiteX53" fmla="*/ 287867 w 597223"/>
                <a:gd name="connsiteY53" fmla="*/ 258234 h 512234"/>
                <a:gd name="connsiteX54" fmla="*/ 300567 w 597223"/>
                <a:gd name="connsiteY54" fmla="*/ 190500 h 512234"/>
                <a:gd name="connsiteX55" fmla="*/ 376767 w 597223"/>
                <a:gd name="connsiteY55" fmla="*/ 131234 h 512234"/>
                <a:gd name="connsiteX56" fmla="*/ 406400 w 597223"/>
                <a:gd name="connsiteY56" fmla="*/ 127000 h 512234"/>
                <a:gd name="connsiteX57" fmla="*/ 436034 w 597223"/>
                <a:gd name="connsiteY57" fmla="*/ 139700 h 512234"/>
                <a:gd name="connsiteX58" fmla="*/ 440267 w 597223"/>
                <a:gd name="connsiteY58" fmla="*/ 169334 h 512234"/>
                <a:gd name="connsiteX59" fmla="*/ 410634 w 597223"/>
                <a:gd name="connsiteY59" fmla="*/ 232834 h 512234"/>
                <a:gd name="connsiteX60" fmla="*/ 368300 w 597223"/>
                <a:gd name="connsiteY60" fmla="*/ 266700 h 512234"/>
                <a:gd name="connsiteX61" fmla="*/ 325967 w 597223"/>
                <a:gd name="connsiteY61" fmla="*/ 283634 h 512234"/>
                <a:gd name="connsiteX62" fmla="*/ 249767 w 597223"/>
                <a:gd name="connsiteY62" fmla="*/ 266700 h 512234"/>
                <a:gd name="connsiteX63" fmla="*/ 228600 w 597223"/>
                <a:gd name="connsiteY63" fmla="*/ 237067 h 512234"/>
                <a:gd name="connsiteX64" fmla="*/ 207434 w 597223"/>
                <a:gd name="connsiteY64" fmla="*/ 190500 h 512234"/>
                <a:gd name="connsiteX65" fmla="*/ 207434 w 597223"/>
                <a:gd name="connsiteY65" fmla="*/ 114300 h 512234"/>
                <a:gd name="connsiteX66" fmla="*/ 266700 w 597223"/>
                <a:gd name="connsiteY66" fmla="*/ 80434 h 512234"/>
                <a:gd name="connsiteX67" fmla="*/ 270934 w 597223"/>
                <a:gd name="connsiteY67" fmla="*/ 97367 h 512234"/>
                <a:gd name="connsiteX68" fmla="*/ 266700 w 597223"/>
                <a:gd name="connsiteY68" fmla="*/ 114300 h 512234"/>
                <a:gd name="connsiteX69" fmla="*/ 249767 w 597223"/>
                <a:gd name="connsiteY69" fmla="*/ 88900 h 512234"/>
                <a:gd name="connsiteX70" fmla="*/ 249767 w 597223"/>
                <a:gd name="connsiteY70" fmla="*/ 50800 h 512234"/>
                <a:gd name="connsiteX71" fmla="*/ 262467 w 597223"/>
                <a:gd name="connsiteY71" fmla="*/ 46567 h 512234"/>
                <a:gd name="connsiteX72" fmla="*/ 258234 w 597223"/>
                <a:gd name="connsiteY72" fmla="*/ 80434 h 512234"/>
                <a:gd name="connsiteX73" fmla="*/ 207434 w 597223"/>
                <a:gd name="connsiteY73" fmla="*/ 165100 h 512234"/>
                <a:gd name="connsiteX74" fmla="*/ 198967 w 597223"/>
                <a:gd name="connsiteY74" fmla="*/ 177800 h 512234"/>
                <a:gd name="connsiteX75" fmla="*/ 186267 w 597223"/>
                <a:gd name="connsiteY75" fmla="*/ 182034 h 512234"/>
                <a:gd name="connsiteX76" fmla="*/ 173567 w 597223"/>
                <a:gd name="connsiteY76" fmla="*/ 190500 h 512234"/>
                <a:gd name="connsiteX77" fmla="*/ 110067 w 597223"/>
                <a:gd name="connsiteY77" fmla="*/ 165100 h 512234"/>
                <a:gd name="connsiteX78" fmla="*/ 101600 w 597223"/>
                <a:gd name="connsiteY78" fmla="*/ 152400 h 512234"/>
                <a:gd name="connsiteX79" fmla="*/ 105834 w 597223"/>
                <a:gd name="connsiteY79" fmla="*/ 93134 h 512234"/>
                <a:gd name="connsiteX80" fmla="*/ 135467 w 597223"/>
                <a:gd name="connsiteY80" fmla="*/ 67734 h 512234"/>
                <a:gd name="connsiteX81" fmla="*/ 160867 w 597223"/>
                <a:gd name="connsiteY81" fmla="*/ 46567 h 512234"/>
                <a:gd name="connsiteX82" fmla="*/ 249767 w 597223"/>
                <a:gd name="connsiteY82" fmla="*/ 12700 h 512234"/>
                <a:gd name="connsiteX83" fmla="*/ 262467 w 597223"/>
                <a:gd name="connsiteY83" fmla="*/ 21167 h 512234"/>
                <a:gd name="connsiteX84" fmla="*/ 241300 w 597223"/>
                <a:gd name="connsiteY84" fmla="*/ 67734 h 512234"/>
                <a:gd name="connsiteX85" fmla="*/ 203200 w 597223"/>
                <a:gd name="connsiteY85" fmla="*/ 105834 h 512234"/>
                <a:gd name="connsiteX86" fmla="*/ 105834 w 597223"/>
                <a:gd name="connsiteY86" fmla="*/ 143934 h 512234"/>
                <a:gd name="connsiteX87" fmla="*/ 76200 w 597223"/>
                <a:gd name="connsiteY87" fmla="*/ 148167 h 512234"/>
                <a:gd name="connsiteX88" fmla="*/ 4234 w 597223"/>
                <a:gd name="connsiteY88" fmla="*/ 122767 h 512234"/>
                <a:gd name="connsiteX89" fmla="*/ 0 w 597223"/>
                <a:gd name="connsiteY89" fmla="*/ 105834 h 512234"/>
                <a:gd name="connsiteX90" fmla="*/ 12700 w 597223"/>
                <a:gd name="connsiteY90" fmla="*/ 84667 h 512234"/>
                <a:gd name="connsiteX91" fmla="*/ 38100 w 597223"/>
                <a:gd name="connsiteY91" fmla="*/ 63500 h 512234"/>
                <a:gd name="connsiteX92" fmla="*/ 118534 w 597223"/>
                <a:gd name="connsiteY92" fmla="*/ 25400 h 512234"/>
                <a:gd name="connsiteX93" fmla="*/ 211667 w 597223"/>
                <a:gd name="connsiteY93" fmla="*/ 4234 h 512234"/>
                <a:gd name="connsiteX94" fmla="*/ 232834 w 597223"/>
                <a:gd name="connsiteY94" fmla="*/ 12700 h 512234"/>
                <a:gd name="connsiteX95" fmla="*/ 237067 w 597223"/>
                <a:gd name="connsiteY95" fmla="*/ 63500 h 512234"/>
                <a:gd name="connsiteX96" fmla="*/ 224367 w 597223"/>
                <a:gd name="connsiteY96" fmla="*/ 71967 h 512234"/>
                <a:gd name="connsiteX97" fmla="*/ 245534 w 597223"/>
                <a:gd name="connsiteY97" fmla="*/ 21167 h 512234"/>
                <a:gd name="connsiteX98" fmla="*/ 254000 w 597223"/>
                <a:gd name="connsiteY98" fmla="*/ 8467 h 512234"/>
                <a:gd name="connsiteX99" fmla="*/ 279400 w 597223"/>
                <a:gd name="connsiteY99" fmla="*/ 4234 h 512234"/>
                <a:gd name="connsiteX100" fmla="*/ 296334 w 597223"/>
                <a:gd name="connsiteY100" fmla="*/ 0 h 512234"/>
                <a:gd name="connsiteX101" fmla="*/ 338667 w 597223"/>
                <a:gd name="connsiteY101" fmla="*/ 8467 h 512234"/>
                <a:gd name="connsiteX102" fmla="*/ 342900 w 597223"/>
                <a:gd name="connsiteY102" fmla="*/ 25400 h 512234"/>
                <a:gd name="connsiteX103" fmla="*/ 321734 w 597223"/>
                <a:gd name="connsiteY103" fmla="*/ 110067 h 512234"/>
                <a:gd name="connsiteX104" fmla="*/ 270934 w 597223"/>
                <a:gd name="connsiteY104" fmla="*/ 207434 h 512234"/>
                <a:gd name="connsiteX105" fmla="*/ 258234 w 597223"/>
                <a:gd name="connsiteY105" fmla="*/ 220134 h 512234"/>
                <a:gd name="connsiteX106" fmla="*/ 283634 w 597223"/>
                <a:gd name="connsiteY106" fmla="*/ 211667 h 512234"/>
                <a:gd name="connsiteX107" fmla="*/ 351367 w 597223"/>
                <a:gd name="connsiteY107" fmla="*/ 156634 h 512234"/>
                <a:gd name="connsiteX108" fmla="*/ 402167 w 597223"/>
                <a:gd name="connsiteY108" fmla="*/ 127000 h 512234"/>
                <a:gd name="connsiteX109" fmla="*/ 431800 w 597223"/>
                <a:gd name="connsiteY109" fmla="*/ 143934 h 512234"/>
                <a:gd name="connsiteX110" fmla="*/ 393700 w 597223"/>
                <a:gd name="connsiteY110" fmla="*/ 262467 h 512234"/>
                <a:gd name="connsiteX111" fmla="*/ 296334 w 597223"/>
                <a:gd name="connsiteY111" fmla="*/ 414867 h 512234"/>
                <a:gd name="connsiteX112" fmla="*/ 279400 w 597223"/>
                <a:gd name="connsiteY112" fmla="*/ 448734 h 512234"/>
                <a:gd name="connsiteX113" fmla="*/ 254000 w 597223"/>
                <a:gd name="connsiteY113" fmla="*/ 491067 h 512234"/>
                <a:gd name="connsiteX114" fmla="*/ 258234 w 597223"/>
                <a:gd name="connsiteY114" fmla="*/ 381000 h 512234"/>
                <a:gd name="connsiteX115" fmla="*/ 266700 w 597223"/>
                <a:gd name="connsiteY115" fmla="*/ 364067 h 512234"/>
                <a:gd name="connsiteX116" fmla="*/ 275167 w 597223"/>
                <a:gd name="connsiteY116" fmla="*/ 351367 h 512234"/>
                <a:gd name="connsiteX117" fmla="*/ 237067 w 597223"/>
                <a:gd name="connsiteY117" fmla="*/ 359834 h 512234"/>
                <a:gd name="connsiteX118" fmla="*/ 182034 w 597223"/>
                <a:gd name="connsiteY118" fmla="*/ 351367 h 512234"/>
                <a:gd name="connsiteX119" fmla="*/ 156634 w 597223"/>
                <a:gd name="connsiteY119" fmla="*/ 338667 h 512234"/>
                <a:gd name="connsiteX120" fmla="*/ 114300 w 597223"/>
                <a:gd name="connsiteY120" fmla="*/ 296334 h 512234"/>
                <a:gd name="connsiteX121" fmla="*/ 101600 w 597223"/>
                <a:gd name="connsiteY121" fmla="*/ 275167 h 512234"/>
                <a:gd name="connsiteX122" fmla="*/ 97367 w 597223"/>
                <a:gd name="connsiteY122" fmla="*/ 249767 h 512234"/>
                <a:gd name="connsiteX123" fmla="*/ 97367 w 597223"/>
                <a:gd name="connsiteY123" fmla="*/ 207434 h 512234"/>
                <a:gd name="connsiteX124" fmla="*/ 114300 w 597223"/>
                <a:gd name="connsiteY124" fmla="*/ 194734 h 512234"/>
                <a:gd name="connsiteX125" fmla="*/ 177800 w 597223"/>
                <a:gd name="connsiteY125" fmla="*/ 198967 h 512234"/>
                <a:gd name="connsiteX126" fmla="*/ 186267 w 597223"/>
                <a:gd name="connsiteY126" fmla="*/ 211667 h 512234"/>
                <a:gd name="connsiteX127" fmla="*/ 165100 w 597223"/>
                <a:gd name="connsiteY127" fmla="*/ 266700 h 512234"/>
                <a:gd name="connsiteX128" fmla="*/ 148167 w 597223"/>
                <a:gd name="connsiteY128" fmla="*/ 249767 h 512234"/>
                <a:gd name="connsiteX129" fmla="*/ 143934 w 597223"/>
                <a:gd name="connsiteY129" fmla="*/ 232834 h 512234"/>
                <a:gd name="connsiteX130" fmla="*/ 169334 w 597223"/>
                <a:gd name="connsiteY130" fmla="*/ 127000 h 512234"/>
                <a:gd name="connsiteX131" fmla="*/ 156634 w 597223"/>
                <a:gd name="connsiteY131" fmla="*/ 152400 h 512234"/>
                <a:gd name="connsiteX132" fmla="*/ 93134 w 597223"/>
                <a:gd name="connsiteY132" fmla="*/ 194734 h 512234"/>
                <a:gd name="connsiteX133" fmla="*/ 59267 w 597223"/>
                <a:gd name="connsiteY133" fmla="*/ 198967 h 512234"/>
                <a:gd name="connsiteX134" fmla="*/ 33867 w 597223"/>
                <a:gd name="connsiteY134" fmla="*/ 194734 h 512234"/>
                <a:gd name="connsiteX135" fmla="*/ 21167 w 597223"/>
                <a:gd name="connsiteY135" fmla="*/ 173567 h 512234"/>
                <a:gd name="connsiteX136" fmla="*/ 8467 w 597223"/>
                <a:gd name="connsiteY136" fmla="*/ 160867 h 512234"/>
                <a:gd name="connsiteX137" fmla="*/ 4234 w 597223"/>
                <a:gd name="connsiteY137" fmla="*/ 127000 h 51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597223" h="512234">
                  <a:moveTo>
                    <a:pt x="571500" y="249767"/>
                  </a:moveTo>
                  <a:cubicBezTo>
                    <a:pt x="556110" y="271314"/>
                    <a:pt x="554304" y="280155"/>
                    <a:pt x="533400" y="292100"/>
                  </a:cubicBezTo>
                  <a:cubicBezTo>
                    <a:pt x="529526" y="294314"/>
                    <a:pt x="524933" y="294923"/>
                    <a:pt x="520700" y="296334"/>
                  </a:cubicBezTo>
                  <a:cubicBezTo>
                    <a:pt x="488245" y="293512"/>
                    <a:pt x="454869" y="296043"/>
                    <a:pt x="423334" y="287867"/>
                  </a:cubicBezTo>
                  <a:cubicBezTo>
                    <a:pt x="414587" y="285599"/>
                    <a:pt x="412445" y="273416"/>
                    <a:pt x="406400" y="266700"/>
                  </a:cubicBezTo>
                  <a:cubicBezTo>
                    <a:pt x="399725" y="259284"/>
                    <a:pt x="392289" y="252589"/>
                    <a:pt x="385234" y="245534"/>
                  </a:cubicBezTo>
                  <a:cubicBezTo>
                    <a:pt x="379645" y="232492"/>
                    <a:pt x="364821" y="201347"/>
                    <a:pt x="364067" y="186267"/>
                  </a:cubicBezTo>
                  <a:cubicBezTo>
                    <a:pt x="363148" y="167891"/>
                    <a:pt x="365103" y="149353"/>
                    <a:pt x="368300" y="131234"/>
                  </a:cubicBezTo>
                  <a:cubicBezTo>
                    <a:pt x="369397" y="125019"/>
                    <a:pt x="371975" y="118407"/>
                    <a:pt x="376767" y="114300"/>
                  </a:cubicBezTo>
                  <a:cubicBezTo>
                    <a:pt x="382537" y="109355"/>
                    <a:pt x="391137" y="109232"/>
                    <a:pt x="397934" y="105834"/>
                  </a:cubicBezTo>
                  <a:cubicBezTo>
                    <a:pt x="433896" y="87853"/>
                    <a:pt x="404056" y="97286"/>
                    <a:pt x="444500" y="80434"/>
                  </a:cubicBezTo>
                  <a:cubicBezTo>
                    <a:pt x="452738" y="77001"/>
                    <a:pt x="461433" y="74789"/>
                    <a:pt x="469900" y="71967"/>
                  </a:cubicBezTo>
                  <a:cubicBezTo>
                    <a:pt x="475545" y="73378"/>
                    <a:pt x="481630" y="73598"/>
                    <a:pt x="486834" y="76200"/>
                  </a:cubicBezTo>
                  <a:cubicBezTo>
                    <a:pt x="493145" y="79355"/>
                    <a:pt x="499979" y="82948"/>
                    <a:pt x="503767" y="88900"/>
                  </a:cubicBezTo>
                  <a:cubicBezTo>
                    <a:pt x="511862" y="101620"/>
                    <a:pt x="516751" y="123904"/>
                    <a:pt x="520700" y="139700"/>
                  </a:cubicBezTo>
                  <a:cubicBezTo>
                    <a:pt x="519289" y="180622"/>
                    <a:pt x="519732" y="221651"/>
                    <a:pt x="516467" y="262467"/>
                  </a:cubicBezTo>
                  <a:cubicBezTo>
                    <a:pt x="516003" y="268266"/>
                    <a:pt x="512234" y="251352"/>
                    <a:pt x="512234" y="245534"/>
                  </a:cubicBezTo>
                  <a:cubicBezTo>
                    <a:pt x="512234" y="227135"/>
                    <a:pt x="514317" y="208773"/>
                    <a:pt x="516467" y="190500"/>
                  </a:cubicBezTo>
                  <a:cubicBezTo>
                    <a:pt x="517147" y="184722"/>
                    <a:pt x="516975" y="178037"/>
                    <a:pt x="520700" y="173567"/>
                  </a:cubicBezTo>
                  <a:cubicBezTo>
                    <a:pt x="524740" y="168719"/>
                    <a:pt x="532499" y="168768"/>
                    <a:pt x="537634" y="165100"/>
                  </a:cubicBezTo>
                  <a:cubicBezTo>
                    <a:pt x="565304" y="145336"/>
                    <a:pt x="532587" y="155949"/>
                    <a:pt x="571500" y="148167"/>
                  </a:cubicBezTo>
                  <a:cubicBezTo>
                    <a:pt x="578556" y="156634"/>
                    <a:pt x="588326" y="163437"/>
                    <a:pt x="592667" y="173567"/>
                  </a:cubicBezTo>
                  <a:cubicBezTo>
                    <a:pt x="597149" y="184024"/>
                    <a:pt x="597740" y="196088"/>
                    <a:pt x="596900" y="207434"/>
                  </a:cubicBezTo>
                  <a:cubicBezTo>
                    <a:pt x="593749" y="249969"/>
                    <a:pt x="584673" y="298632"/>
                    <a:pt x="567267" y="338667"/>
                  </a:cubicBezTo>
                  <a:cubicBezTo>
                    <a:pt x="560217" y="354882"/>
                    <a:pt x="549774" y="369419"/>
                    <a:pt x="541867" y="385234"/>
                  </a:cubicBezTo>
                  <a:cubicBezTo>
                    <a:pt x="527189" y="414591"/>
                    <a:pt x="512584" y="444018"/>
                    <a:pt x="499534" y="474134"/>
                  </a:cubicBezTo>
                  <a:cubicBezTo>
                    <a:pt x="494211" y="486417"/>
                    <a:pt x="486834" y="512234"/>
                    <a:pt x="486834" y="512234"/>
                  </a:cubicBezTo>
                  <a:cubicBezTo>
                    <a:pt x="455728" y="501865"/>
                    <a:pt x="459544" y="510168"/>
                    <a:pt x="448734" y="474134"/>
                  </a:cubicBezTo>
                  <a:cubicBezTo>
                    <a:pt x="439096" y="442007"/>
                    <a:pt x="423334" y="376767"/>
                    <a:pt x="423334" y="376767"/>
                  </a:cubicBezTo>
                  <a:cubicBezTo>
                    <a:pt x="423527" y="374580"/>
                    <a:pt x="422888" y="216346"/>
                    <a:pt x="457200" y="182034"/>
                  </a:cubicBezTo>
                  <a:cubicBezTo>
                    <a:pt x="461433" y="177801"/>
                    <a:pt x="464702" y="172304"/>
                    <a:pt x="469900" y="169334"/>
                  </a:cubicBezTo>
                  <a:cubicBezTo>
                    <a:pt x="474952" y="166447"/>
                    <a:pt x="481189" y="166511"/>
                    <a:pt x="486834" y="165100"/>
                  </a:cubicBezTo>
                  <a:cubicBezTo>
                    <a:pt x="492478" y="166511"/>
                    <a:pt x="499653" y="165220"/>
                    <a:pt x="503767" y="169334"/>
                  </a:cubicBezTo>
                  <a:cubicBezTo>
                    <a:pt x="507881" y="173448"/>
                    <a:pt x="506469" y="180654"/>
                    <a:pt x="508000" y="186267"/>
                  </a:cubicBezTo>
                  <a:cubicBezTo>
                    <a:pt x="519750" y="229349"/>
                    <a:pt x="513538" y="201253"/>
                    <a:pt x="520700" y="237067"/>
                  </a:cubicBezTo>
                  <a:cubicBezTo>
                    <a:pt x="519289" y="255411"/>
                    <a:pt x="518393" y="273803"/>
                    <a:pt x="516467" y="292100"/>
                  </a:cubicBezTo>
                  <a:cubicBezTo>
                    <a:pt x="515569" y="300636"/>
                    <a:pt x="515422" y="309530"/>
                    <a:pt x="512234" y="317500"/>
                  </a:cubicBezTo>
                  <a:cubicBezTo>
                    <a:pt x="509614" y="324051"/>
                    <a:pt x="504126" y="329077"/>
                    <a:pt x="499534" y="334434"/>
                  </a:cubicBezTo>
                  <a:cubicBezTo>
                    <a:pt x="495638" y="338980"/>
                    <a:pt x="492032" y="344164"/>
                    <a:pt x="486834" y="347134"/>
                  </a:cubicBezTo>
                  <a:cubicBezTo>
                    <a:pt x="481782" y="350021"/>
                    <a:pt x="475545" y="349956"/>
                    <a:pt x="469900" y="351367"/>
                  </a:cubicBezTo>
                  <a:cubicBezTo>
                    <a:pt x="455789" y="342900"/>
                    <a:pt x="440209" y="336502"/>
                    <a:pt x="427567" y="325967"/>
                  </a:cubicBezTo>
                  <a:cubicBezTo>
                    <a:pt x="413825" y="314515"/>
                    <a:pt x="418474" y="291220"/>
                    <a:pt x="427567" y="279400"/>
                  </a:cubicBezTo>
                  <a:cubicBezTo>
                    <a:pt x="436171" y="268215"/>
                    <a:pt x="448983" y="260640"/>
                    <a:pt x="461434" y="254000"/>
                  </a:cubicBezTo>
                  <a:cubicBezTo>
                    <a:pt x="465867" y="251636"/>
                    <a:pt x="498541" y="243665"/>
                    <a:pt x="508000" y="241300"/>
                  </a:cubicBezTo>
                  <a:cubicBezTo>
                    <a:pt x="517878" y="242711"/>
                    <a:pt x="529651" y="239547"/>
                    <a:pt x="537634" y="245534"/>
                  </a:cubicBezTo>
                  <a:cubicBezTo>
                    <a:pt x="546820" y="252424"/>
                    <a:pt x="541613" y="271442"/>
                    <a:pt x="537634" y="279400"/>
                  </a:cubicBezTo>
                  <a:cubicBezTo>
                    <a:pt x="522186" y="310297"/>
                    <a:pt x="530504" y="293660"/>
                    <a:pt x="503767" y="313267"/>
                  </a:cubicBezTo>
                  <a:cubicBezTo>
                    <a:pt x="489194" y="323954"/>
                    <a:pt x="476139" y="336631"/>
                    <a:pt x="461434" y="347134"/>
                  </a:cubicBezTo>
                  <a:cubicBezTo>
                    <a:pt x="456299" y="350802"/>
                    <a:pt x="450145" y="352778"/>
                    <a:pt x="444500" y="355600"/>
                  </a:cubicBezTo>
                  <a:cubicBezTo>
                    <a:pt x="417689" y="354189"/>
                    <a:pt x="390724" y="354566"/>
                    <a:pt x="364067" y="351367"/>
                  </a:cubicBezTo>
                  <a:cubicBezTo>
                    <a:pt x="355206" y="350304"/>
                    <a:pt x="345864" y="348178"/>
                    <a:pt x="338667" y="342900"/>
                  </a:cubicBezTo>
                  <a:cubicBezTo>
                    <a:pt x="324184" y="332279"/>
                    <a:pt x="313267" y="317500"/>
                    <a:pt x="300567" y="304800"/>
                  </a:cubicBezTo>
                  <a:cubicBezTo>
                    <a:pt x="297745" y="294922"/>
                    <a:pt x="294803" y="285078"/>
                    <a:pt x="292100" y="275167"/>
                  </a:cubicBezTo>
                  <a:cubicBezTo>
                    <a:pt x="290569" y="269554"/>
                    <a:pt x="287288" y="264023"/>
                    <a:pt x="287867" y="258234"/>
                  </a:cubicBezTo>
                  <a:cubicBezTo>
                    <a:pt x="290153" y="235377"/>
                    <a:pt x="289676" y="210726"/>
                    <a:pt x="300567" y="190500"/>
                  </a:cubicBezTo>
                  <a:cubicBezTo>
                    <a:pt x="308196" y="176332"/>
                    <a:pt x="354602" y="139150"/>
                    <a:pt x="376767" y="131234"/>
                  </a:cubicBezTo>
                  <a:cubicBezTo>
                    <a:pt x="386164" y="127878"/>
                    <a:pt x="396522" y="128411"/>
                    <a:pt x="406400" y="127000"/>
                  </a:cubicBezTo>
                  <a:cubicBezTo>
                    <a:pt x="416278" y="131233"/>
                    <a:pt x="429320" y="131308"/>
                    <a:pt x="436034" y="139700"/>
                  </a:cubicBezTo>
                  <a:cubicBezTo>
                    <a:pt x="442267" y="147492"/>
                    <a:pt x="441433" y="159424"/>
                    <a:pt x="440267" y="169334"/>
                  </a:cubicBezTo>
                  <a:cubicBezTo>
                    <a:pt x="437218" y="195249"/>
                    <a:pt x="429259" y="215540"/>
                    <a:pt x="410634" y="232834"/>
                  </a:cubicBezTo>
                  <a:cubicBezTo>
                    <a:pt x="397392" y="245130"/>
                    <a:pt x="383796" y="257403"/>
                    <a:pt x="368300" y="266700"/>
                  </a:cubicBezTo>
                  <a:cubicBezTo>
                    <a:pt x="355268" y="274519"/>
                    <a:pt x="325967" y="283634"/>
                    <a:pt x="325967" y="283634"/>
                  </a:cubicBezTo>
                  <a:cubicBezTo>
                    <a:pt x="300567" y="277989"/>
                    <a:pt x="273240" y="277926"/>
                    <a:pt x="249767" y="266700"/>
                  </a:cubicBezTo>
                  <a:cubicBezTo>
                    <a:pt x="238816" y="261463"/>
                    <a:pt x="234962" y="247405"/>
                    <a:pt x="228600" y="237067"/>
                  </a:cubicBezTo>
                  <a:cubicBezTo>
                    <a:pt x="219399" y="222116"/>
                    <a:pt x="213878" y="206611"/>
                    <a:pt x="207434" y="190500"/>
                  </a:cubicBezTo>
                  <a:cubicBezTo>
                    <a:pt x="204434" y="169501"/>
                    <a:pt x="196926" y="133215"/>
                    <a:pt x="207434" y="114300"/>
                  </a:cubicBezTo>
                  <a:cubicBezTo>
                    <a:pt x="223243" y="85843"/>
                    <a:pt x="242266" y="85321"/>
                    <a:pt x="266700" y="80434"/>
                  </a:cubicBezTo>
                  <a:cubicBezTo>
                    <a:pt x="268111" y="86078"/>
                    <a:pt x="270934" y="91549"/>
                    <a:pt x="270934" y="97367"/>
                  </a:cubicBezTo>
                  <a:cubicBezTo>
                    <a:pt x="270934" y="103185"/>
                    <a:pt x="272102" y="116461"/>
                    <a:pt x="266700" y="114300"/>
                  </a:cubicBezTo>
                  <a:cubicBezTo>
                    <a:pt x="257252" y="110521"/>
                    <a:pt x="255411" y="97367"/>
                    <a:pt x="249767" y="88900"/>
                  </a:cubicBezTo>
                  <a:cubicBezTo>
                    <a:pt x="246554" y="76049"/>
                    <a:pt x="240973" y="63991"/>
                    <a:pt x="249767" y="50800"/>
                  </a:cubicBezTo>
                  <a:cubicBezTo>
                    <a:pt x="252242" y="47087"/>
                    <a:pt x="258234" y="47978"/>
                    <a:pt x="262467" y="46567"/>
                  </a:cubicBezTo>
                  <a:cubicBezTo>
                    <a:pt x="268668" y="65171"/>
                    <a:pt x="269098" y="57347"/>
                    <a:pt x="258234" y="80434"/>
                  </a:cubicBezTo>
                  <a:cubicBezTo>
                    <a:pt x="219720" y="162278"/>
                    <a:pt x="249264" y="102357"/>
                    <a:pt x="207434" y="165100"/>
                  </a:cubicBezTo>
                  <a:cubicBezTo>
                    <a:pt x="204612" y="169333"/>
                    <a:pt x="202940" y="174622"/>
                    <a:pt x="198967" y="177800"/>
                  </a:cubicBezTo>
                  <a:cubicBezTo>
                    <a:pt x="195482" y="180588"/>
                    <a:pt x="190258" y="180038"/>
                    <a:pt x="186267" y="182034"/>
                  </a:cubicBezTo>
                  <a:cubicBezTo>
                    <a:pt x="181716" y="184309"/>
                    <a:pt x="177800" y="187678"/>
                    <a:pt x="173567" y="190500"/>
                  </a:cubicBezTo>
                  <a:cubicBezTo>
                    <a:pt x="118830" y="181378"/>
                    <a:pt x="131824" y="195561"/>
                    <a:pt x="110067" y="165100"/>
                  </a:cubicBezTo>
                  <a:cubicBezTo>
                    <a:pt x="107110" y="160960"/>
                    <a:pt x="104422" y="156633"/>
                    <a:pt x="101600" y="152400"/>
                  </a:cubicBezTo>
                  <a:cubicBezTo>
                    <a:pt x="97162" y="125770"/>
                    <a:pt x="92970" y="121434"/>
                    <a:pt x="105834" y="93134"/>
                  </a:cubicBezTo>
                  <a:cubicBezTo>
                    <a:pt x="109019" y="86127"/>
                    <a:pt x="130837" y="71438"/>
                    <a:pt x="135467" y="67734"/>
                  </a:cubicBezTo>
                  <a:cubicBezTo>
                    <a:pt x="144073" y="60849"/>
                    <a:pt x="151096" y="51665"/>
                    <a:pt x="160867" y="46567"/>
                  </a:cubicBezTo>
                  <a:cubicBezTo>
                    <a:pt x="206904" y="22548"/>
                    <a:pt x="214687" y="21471"/>
                    <a:pt x="249767" y="12700"/>
                  </a:cubicBezTo>
                  <a:cubicBezTo>
                    <a:pt x="254000" y="15522"/>
                    <a:pt x="261069" y="16275"/>
                    <a:pt x="262467" y="21167"/>
                  </a:cubicBezTo>
                  <a:cubicBezTo>
                    <a:pt x="266515" y="35334"/>
                    <a:pt x="247693" y="60358"/>
                    <a:pt x="241300" y="67734"/>
                  </a:cubicBezTo>
                  <a:cubicBezTo>
                    <a:pt x="229537" y="81306"/>
                    <a:pt x="219708" y="98759"/>
                    <a:pt x="203200" y="105834"/>
                  </a:cubicBezTo>
                  <a:cubicBezTo>
                    <a:pt x="171123" y="119581"/>
                    <a:pt x="139383" y="133724"/>
                    <a:pt x="105834" y="143934"/>
                  </a:cubicBezTo>
                  <a:cubicBezTo>
                    <a:pt x="96288" y="146839"/>
                    <a:pt x="86078" y="146756"/>
                    <a:pt x="76200" y="148167"/>
                  </a:cubicBezTo>
                  <a:cubicBezTo>
                    <a:pt x="41580" y="141243"/>
                    <a:pt x="16690" y="151831"/>
                    <a:pt x="4234" y="122767"/>
                  </a:cubicBezTo>
                  <a:cubicBezTo>
                    <a:pt x="1942" y="117419"/>
                    <a:pt x="1411" y="111478"/>
                    <a:pt x="0" y="105834"/>
                  </a:cubicBezTo>
                  <a:cubicBezTo>
                    <a:pt x="4233" y="98778"/>
                    <a:pt x="7196" y="90783"/>
                    <a:pt x="12700" y="84667"/>
                  </a:cubicBezTo>
                  <a:cubicBezTo>
                    <a:pt x="20073" y="76475"/>
                    <a:pt x="28484" y="68885"/>
                    <a:pt x="38100" y="63500"/>
                  </a:cubicBezTo>
                  <a:cubicBezTo>
                    <a:pt x="63985" y="49005"/>
                    <a:pt x="90723" y="35730"/>
                    <a:pt x="118534" y="25400"/>
                  </a:cubicBezTo>
                  <a:cubicBezTo>
                    <a:pt x="149491" y="13902"/>
                    <a:pt x="179946" y="9520"/>
                    <a:pt x="211667" y="4234"/>
                  </a:cubicBezTo>
                  <a:cubicBezTo>
                    <a:pt x="218723" y="7056"/>
                    <a:pt x="227064" y="7755"/>
                    <a:pt x="232834" y="12700"/>
                  </a:cubicBezTo>
                  <a:cubicBezTo>
                    <a:pt x="246443" y="24365"/>
                    <a:pt x="241981" y="51214"/>
                    <a:pt x="237067" y="63500"/>
                  </a:cubicBezTo>
                  <a:cubicBezTo>
                    <a:pt x="235177" y="68224"/>
                    <a:pt x="228600" y="69145"/>
                    <a:pt x="224367" y="71967"/>
                  </a:cubicBezTo>
                  <a:cubicBezTo>
                    <a:pt x="237018" y="15041"/>
                    <a:pt x="222307" y="49040"/>
                    <a:pt x="245534" y="21167"/>
                  </a:cubicBezTo>
                  <a:cubicBezTo>
                    <a:pt x="248791" y="17258"/>
                    <a:pt x="249449" y="10742"/>
                    <a:pt x="254000" y="8467"/>
                  </a:cubicBezTo>
                  <a:cubicBezTo>
                    <a:pt x="261677" y="4628"/>
                    <a:pt x="270983" y="5917"/>
                    <a:pt x="279400" y="4234"/>
                  </a:cubicBezTo>
                  <a:cubicBezTo>
                    <a:pt x="285105" y="3093"/>
                    <a:pt x="290689" y="1411"/>
                    <a:pt x="296334" y="0"/>
                  </a:cubicBezTo>
                  <a:cubicBezTo>
                    <a:pt x="310445" y="2822"/>
                    <a:pt x="326034" y="1576"/>
                    <a:pt x="338667" y="8467"/>
                  </a:cubicBezTo>
                  <a:cubicBezTo>
                    <a:pt x="343775" y="11253"/>
                    <a:pt x="342900" y="19582"/>
                    <a:pt x="342900" y="25400"/>
                  </a:cubicBezTo>
                  <a:cubicBezTo>
                    <a:pt x="342900" y="68302"/>
                    <a:pt x="340101" y="73333"/>
                    <a:pt x="321734" y="110067"/>
                  </a:cubicBezTo>
                  <a:cubicBezTo>
                    <a:pt x="305363" y="142810"/>
                    <a:pt x="296819" y="181549"/>
                    <a:pt x="270934" y="207434"/>
                  </a:cubicBezTo>
                  <a:cubicBezTo>
                    <a:pt x="266701" y="211667"/>
                    <a:pt x="252554" y="218241"/>
                    <a:pt x="258234" y="220134"/>
                  </a:cubicBezTo>
                  <a:lnTo>
                    <a:pt x="283634" y="211667"/>
                  </a:lnTo>
                  <a:cubicBezTo>
                    <a:pt x="362043" y="155659"/>
                    <a:pt x="255273" y="233509"/>
                    <a:pt x="351367" y="156634"/>
                  </a:cubicBezTo>
                  <a:cubicBezTo>
                    <a:pt x="369857" y="141842"/>
                    <a:pt x="381421" y="137373"/>
                    <a:pt x="402167" y="127000"/>
                  </a:cubicBezTo>
                  <a:cubicBezTo>
                    <a:pt x="412045" y="132645"/>
                    <a:pt x="430191" y="132672"/>
                    <a:pt x="431800" y="143934"/>
                  </a:cubicBezTo>
                  <a:cubicBezTo>
                    <a:pt x="435251" y="168090"/>
                    <a:pt x="408259" y="238028"/>
                    <a:pt x="393700" y="262467"/>
                  </a:cubicBezTo>
                  <a:cubicBezTo>
                    <a:pt x="362847" y="314256"/>
                    <a:pt x="323294" y="360949"/>
                    <a:pt x="296334" y="414867"/>
                  </a:cubicBezTo>
                  <a:cubicBezTo>
                    <a:pt x="290689" y="426156"/>
                    <a:pt x="285340" y="437597"/>
                    <a:pt x="279400" y="448734"/>
                  </a:cubicBezTo>
                  <a:cubicBezTo>
                    <a:pt x="266426" y="473060"/>
                    <a:pt x="265878" y="473250"/>
                    <a:pt x="254000" y="491067"/>
                  </a:cubicBezTo>
                  <a:cubicBezTo>
                    <a:pt x="242926" y="446769"/>
                    <a:pt x="245386" y="464512"/>
                    <a:pt x="258234" y="381000"/>
                  </a:cubicBezTo>
                  <a:cubicBezTo>
                    <a:pt x="259194" y="374763"/>
                    <a:pt x="263569" y="369546"/>
                    <a:pt x="266700" y="364067"/>
                  </a:cubicBezTo>
                  <a:cubicBezTo>
                    <a:pt x="269224" y="359649"/>
                    <a:pt x="279400" y="354189"/>
                    <a:pt x="275167" y="351367"/>
                  </a:cubicBezTo>
                  <a:cubicBezTo>
                    <a:pt x="273700" y="350389"/>
                    <a:pt x="240439" y="358991"/>
                    <a:pt x="237067" y="359834"/>
                  </a:cubicBezTo>
                  <a:cubicBezTo>
                    <a:pt x="218723" y="357012"/>
                    <a:pt x="199983" y="356091"/>
                    <a:pt x="182034" y="351367"/>
                  </a:cubicBezTo>
                  <a:cubicBezTo>
                    <a:pt x="172880" y="348958"/>
                    <a:pt x="164510" y="343918"/>
                    <a:pt x="156634" y="338667"/>
                  </a:cubicBezTo>
                  <a:cubicBezTo>
                    <a:pt x="138180" y="326364"/>
                    <a:pt x="126734" y="314097"/>
                    <a:pt x="114300" y="296334"/>
                  </a:cubicBezTo>
                  <a:cubicBezTo>
                    <a:pt x="109581" y="289593"/>
                    <a:pt x="105833" y="282223"/>
                    <a:pt x="101600" y="275167"/>
                  </a:cubicBezTo>
                  <a:cubicBezTo>
                    <a:pt x="100189" y="266700"/>
                    <a:pt x="99229" y="258146"/>
                    <a:pt x="97367" y="249767"/>
                  </a:cubicBezTo>
                  <a:cubicBezTo>
                    <a:pt x="93357" y="231722"/>
                    <a:pt x="84949" y="232271"/>
                    <a:pt x="97367" y="207434"/>
                  </a:cubicBezTo>
                  <a:cubicBezTo>
                    <a:pt x="100522" y="201123"/>
                    <a:pt x="108656" y="198967"/>
                    <a:pt x="114300" y="194734"/>
                  </a:cubicBezTo>
                  <a:cubicBezTo>
                    <a:pt x="135467" y="196145"/>
                    <a:pt x="157150" y="194108"/>
                    <a:pt x="177800" y="198967"/>
                  </a:cubicBezTo>
                  <a:cubicBezTo>
                    <a:pt x="182753" y="200132"/>
                    <a:pt x="185904" y="206592"/>
                    <a:pt x="186267" y="211667"/>
                  </a:cubicBezTo>
                  <a:cubicBezTo>
                    <a:pt x="189747" y="260377"/>
                    <a:pt x="192621" y="252941"/>
                    <a:pt x="165100" y="266700"/>
                  </a:cubicBezTo>
                  <a:cubicBezTo>
                    <a:pt x="159456" y="261056"/>
                    <a:pt x="152398" y="256536"/>
                    <a:pt x="148167" y="249767"/>
                  </a:cubicBezTo>
                  <a:cubicBezTo>
                    <a:pt x="145083" y="244833"/>
                    <a:pt x="143710" y="238648"/>
                    <a:pt x="143934" y="232834"/>
                  </a:cubicBezTo>
                  <a:cubicBezTo>
                    <a:pt x="147630" y="136730"/>
                    <a:pt x="128686" y="157485"/>
                    <a:pt x="169334" y="127000"/>
                  </a:cubicBezTo>
                  <a:cubicBezTo>
                    <a:pt x="165101" y="135467"/>
                    <a:pt x="162202" y="144744"/>
                    <a:pt x="156634" y="152400"/>
                  </a:cubicBezTo>
                  <a:cubicBezTo>
                    <a:pt x="143734" y="170137"/>
                    <a:pt x="113682" y="192166"/>
                    <a:pt x="93134" y="194734"/>
                  </a:cubicBezTo>
                  <a:lnTo>
                    <a:pt x="59267" y="198967"/>
                  </a:lnTo>
                  <a:cubicBezTo>
                    <a:pt x="50800" y="197556"/>
                    <a:pt x="41009" y="199495"/>
                    <a:pt x="33867" y="194734"/>
                  </a:cubicBezTo>
                  <a:cubicBezTo>
                    <a:pt x="27021" y="190170"/>
                    <a:pt x="26104" y="180150"/>
                    <a:pt x="21167" y="173567"/>
                  </a:cubicBezTo>
                  <a:cubicBezTo>
                    <a:pt x="17575" y="168778"/>
                    <a:pt x="12700" y="165100"/>
                    <a:pt x="8467" y="160867"/>
                  </a:cubicBezTo>
                  <a:cubicBezTo>
                    <a:pt x="13356" y="131530"/>
                    <a:pt x="18769" y="141537"/>
                    <a:pt x="4234" y="127000"/>
                  </a:cubicBezTo>
                </a:path>
              </a:pathLst>
            </a:cu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458D5EF7-294A-49F6-AE42-07A2E9E5087C}"/>
                </a:ext>
              </a:extLst>
            </p:cNvPr>
            <p:cNvSpPr txBox="1"/>
            <p:nvPr/>
          </p:nvSpPr>
          <p:spPr>
            <a:xfrm>
              <a:off x="1774675" y="871452"/>
              <a:ext cx="1971675" cy="1477328"/>
            </a:xfrm>
            <a:prstGeom prst="rect">
              <a:avLst/>
            </a:prstGeom>
            <a:noFill/>
          </p:spPr>
          <p:txBody>
            <a:bodyPr wrap="square" rtlCol="0">
              <a:spAutoFit/>
            </a:bodyPr>
            <a:lstStyle/>
            <a:p>
              <a:r>
                <a:rPr lang="en-GB" dirty="0"/>
                <a:t>3) Kimberlite magma erupts, bringing diamonds and peridotite to the surface </a:t>
              </a:r>
            </a:p>
          </p:txBody>
        </p:sp>
      </p:grpSp>
      <p:grpSp>
        <p:nvGrpSpPr>
          <p:cNvPr id="26" name="Group 25">
            <a:extLst>
              <a:ext uri="{FF2B5EF4-FFF2-40B4-BE49-F238E27FC236}">
                <a16:creationId xmlns:a16="http://schemas.microsoft.com/office/drawing/2014/main" id="{AB8FEFE9-5262-49CD-8656-67EAF48C4C15}"/>
              </a:ext>
            </a:extLst>
          </p:cNvPr>
          <p:cNvGrpSpPr/>
          <p:nvPr/>
        </p:nvGrpSpPr>
        <p:grpSpPr>
          <a:xfrm>
            <a:off x="4378288" y="2238699"/>
            <a:ext cx="4101683" cy="1102659"/>
            <a:chOff x="4378288" y="2238699"/>
            <a:chExt cx="4101683" cy="1102659"/>
          </a:xfrm>
        </p:grpSpPr>
        <p:sp>
          <p:nvSpPr>
            <p:cNvPr id="9" name="TextBox 8">
              <a:extLst>
                <a:ext uri="{FF2B5EF4-FFF2-40B4-BE49-F238E27FC236}">
                  <a16:creationId xmlns:a16="http://schemas.microsoft.com/office/drawing/2014/main" id="{FD98CC8E-96B1-4A28-A226-20297B84473C}"/>
                </a:ext>
              </a:extLst>
            </p:cNvPr>
            <p:cNvSpPr txBox="1"/>
            <p:nvPr/>
          </p:nvSpPr>
          <p:spPr>
            <a:xfrm>
              <a:off x="5458296" y="2660677"/>
              <a:ext cx="3021675" cy="646331"/>
            </a:xfrm>
            <a:prstGeom prst="rect">
              <a:avLst/>
            </a:prstGeom>
            <a:solidFill>
              <a:schemeClr val="bg1"/>
            </a:solidFill>
          </p:spPr>
          <p:txBody>
            <a:bodyPr wrap="square" rtlCol="0">
              <a:spAutoFit/>
            </a:bodyPr>
            <a:lstStyle/>
            <a:p>
              <a:r>
                <a:rPr lang="en-GB" dirty="0"/>
                <a:t>1) Kimberlite magma forms by melting deep in the mantle.</a:t>
              </a:r>
            </a:p>
          </p:txBody>
        </p:sp>
        <p:grpSp>
          <p:nvGrpSpPr>
            <p:cNvPr id="25" name="Group 24">
              <a:extLst>
                <a:ext uri="{FF2B5EF4-FFF2-40B4-BE49-F238E27FC236}">
                  <a16:creationId xmlns:a16="http://schemas.microsoft.com/office/drawing/2014/main" id="{CEF46BB3-38DF-486B-8C38-7DA0F3E03C99}"/>
                </a:ext>
              </a:extLst>
            </p:cNvPr>
            <p:cNvGrpSpPr/>
            <p:nvPr/>
          </p:nvGrpSpPr>
          <p:grpSpPr>
            <a:xfrm>
              <a:off x="4378288" y="2238699"/>
              <a:ext cx="932330" cy="1102659"/>
              <a:chOff x="4378288" y="2238699"/>
              <a:chExt cx="932330" cy="1102659"/>
            </a:xfrm>
          </p:grpSpPr>
          <p:sp>
            <p:nvSpPr>
              <p:cNvPr id="4" name="Oval 3">
                <a:extLst>
                  <a:ext uri="{FF2B5EF4-FFF2-40B4-BE49-F238E27FC236}">
                    <a16:creationId xmlns:a16="http://schemas.microsoft.com/office/drawing/2014/main" id="{91D39BD0-CD63-4B04-BEB7-D2B8E6602E36}"/>
                  </a:ext>
                </a:extLst>
              </p:cNvPr>
              <p:cNvSpPr/>
              <p:nvPr/>
            </p:nvSpPr>
            <p:spPr>
              <a:xfrm rot="1033281">
                <a:off x="4378288" y="2238699"/>
                <a:ext cx="932330" cy="1102659"/>
              </a:xfrm>
              <a:prstGeom prst="ellipse">
                <a:avLst/>
              </a:prstGeom>
              <a:solidFill>
                <a:srgbClr val="19FF81">
                  <a:alpha val="27059"/>
                </a:srgbClr>
              </a:solidFill>
              <a:ln w="5715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B5EFB599-20EF-4D8B-BD85-CD313527B4E1}"/>
                  </a:ext>
                </a:extLst>
              </p:cNvPr>
              <p:cNvSpPr txBox="1"/>
              <p:nvPr/>
            </p:nvSpPr>
            <p:spPr>
              <a:xfrm>
                <a:off x="4399187" y="2528418"/>
                <a:ext cx="838200" cy="523220"/>
              </a:xfrm>
              <a:prstGeom prst="rect">
                <a:avLst/>
              </a:prstGeom>
              <a:noFill/>
            </p:spPr>
            <p:txBody>
              <a:bodyPr wrap="square" rtlCol="0">
                <a:spAutoFit/>
              </a:bodyPr>
              <a:lstStyle/>
              <a:p>
                <a:pPr algn="ctr"/>
                <a:r>
                  <a:rPr lang="en-GB" sz="1400" dirty="0">
                    <a:solidFill>
                      <a:schemeClr val="bg1"/>
                    </a:solidFill>
                  </a:rPr>
                  <a:t>Melting region</a:t>
                </a:r>
              </a:p>
            </p:txBody>
          </p:sp>
        </p:grpSp>
      </p:grpSp>
      <p:grpSp>
        <p:nvGrpSpPr>
          <p:cNvPr id="31" name="Group 30">
            <a:extLst>
              <a:ext uri="{FF2B5EF4-FFF2-40B4-BE49-F238E27FC236}">
                <a16:creationId xmlns:a16="http://schemas.microsoft.com/office/drawing/2014/main" id="{3E8A71E5-D634-4FAD-BE9E-0C4735E3FDDB}"/>
              </a:ext>
            </a:extLst>
          </p:cNvPr>
          <p:cNvGrpSpPr/>
          <p:nvPr/>
        </p:nvGrpSpPr>
        <p:grpSpPr>
          <a:xfrm>
            <a:off x="3390793" y="3970177"/>
            <a:ext cx="3578340" cy="1964835"/>
            <a:chOff x="3390793" y="3970177"/>
            <a:chExt cx="3578340" cy="1964835"/>
          </a:xfrm>
        </p:grpSpPr>
        <p:sp>
          <p:nvSpPr>
            <p:cNvPr id="15" name="Oval 14">
              <a:extLst>
                <a:ext uri="{FF2B5EF4-FFF2-40B4-BE49-F238E27FC236}">
                  <a16:creationId xmlns:a16="http://schemas.microsoft.com/office/drawing/2014/main" id="{A96E54DE-3D85-45ED-A487-A4535E7F55C8}"/>
                </a:ext>
              </a:extLst>
            </p:cNvPr>
            <p:cNvSpPr/>
            <p:nvPr/>
          </p:nvSpPr>
          <p:spPr>
            <a:xfrm rot="529577">
              <a:off x="3390793" y="4306892"/>
              <a:ext cx="276874" cy="899730"/>
            </a:xfrm>
            <a:prstGeom prst="ellipse">
              <a:avLst/>
            </a:prstGeom>
            <a:solidFill>
              <a:srgbClr val="19FF81">
                <a:alpha val="27059"/>
              </a:srgbClr>
            </a:solidFill>
            <a:ln w="5715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a:extLst>
                <a:ext uri="{FF2B5EF4-FFF2-40B4-BE49-F238E27FC236}">
                  <a16:creationId xmlns:a16="http://schemas.microsoft.com/office/drawing/2014/main" id="{F32CD3ED-621C-4618-9898-32400F8BE793}"/>
                </a:ext>
              </a:extLst>
            </p:cNvPr>
            <p:cNvSpPr txBox="1"/>
            <p:nvPr/>
          </p:nvSpPr>
          <p:spPr>
            <a:xfrm>
              <a:off x="3671644" y="3970177"/>
              <a:ext cx="838200" cy="523220"/>
            </a:xfrm>
            <a:prstGeom prst="rect">
              <a:avLst/>
            </a:prstGeom>
            <a:noFill/>
          </p:spPr>
          <p:txBody>
            <a:bodyPr wrap="square" rtlCol="0">
              <a:spAutoFit/>
            </a:bodyPr>
            <a:lstStyle/>
            <a:p>
              <a:pPr algn="ctr"/>
              <a:r>
                <a:rPr lang="en-GB" sz="1400" dirty="0">
                  <a:solidFill>
                    <a:schemeClr val="bg1"/>
                  </a:solidFill>
                </a:rPr>
                <a:t>Melting region</a:t>
              </a:r>
            </a:p>
          </p:txBody>
        </p:sp>
        <p:cxnSp>
          <p:nvCxnSpPr>
            <p:cNvPr id="21" name="Straight Arrow Connector 20">
              <a:extLst>
                <a:ext uri="{FF2B5EF4-FFF2-40B4-BE49-F238E27FC236}">
                  <a16:creationId xmlns:a16="http://schemas.microsoft.com/office/drawing/2014/main" id="{46C57F91-0E94-4538-9D27-ED070EDB7DE7}"/>
                </a:ext>
              </a:extLst>
            </p:cNvPr>
            <p:cNvCxnSpPr>
              <a:cxnSpLocks/>
            </p:cNvCxnSpPr>
            <p:nvPr/>
          </p:nvCxnSpPr>
          <p:spPr>
            <a:xfrm flipH="1">
              <a:off x="3529231" y="4242444"/>
              <a:ext cx="261166" cy="360946"/>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CE5F517F-B58B-4DDF-A325-A728DC22A51D}"/>
                </a:ext>
              </a:extLst>
            </p:cNvPr>
            <p:cNvSpPr txBox="1"/>
            <p:nvPr/>
          </p:nvSpPr>
          <p:spPr>
            <a:xfrm>
              <a:off x="3718557" y="5288681"/>
              <a:ext cx="3250576" cy="646331"/>
            </a:xfrm>
            <a:prstGeom prst="rect">
              <a:avLst/>
            </a:prstGeom>
            <a:solidFill>
              <a:srgbClr val="92D050"/>
            </a:solidFill>
          </p:spPr>
          <p:txBody>
            <a:bodyPr wrap="square" rtlCol="0">
              <a:spAutoFit/>
            </a:bodyPr>
            <a:lstStyle/>
            <a:p>
              <a:r>
                <a:rPr lang="en-GB" dirty="0"/>
                <a:t>Ordinary magma forms by melting at the top of the mantle.</a:t>
              </a:r>
            </a:p>
          </p:txBody>
        </p:sp>
      </p:grpSp>
    </p:spTree>
    <p:extLst>
      <p:ext uri="{BB962C8B-B14F-4D97-AF65-F5344CB8AC3E}">
        <p14:creationId xmlns:p14="http://schemas.microsoft.com/office/powerpoint/2010/main" val="15049761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59B82E-B568-4AA3-916B-F15A8B72A2B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930144" y="0"/>
            <a:ext cx="9261856"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a:extLst>
              <a:ext uri="{FF2B5EF4-FFF2-40B4-BE49-F238E27FC236}">
                <a16:creationId xmlns:a16="http://schemas.microsoft.com/office/drawing/2014/main" id="{987934E0-2A44-43DA-8A72-5759E38C763B}"/>
              </a:ext>
            </a:extLst>
          </p:cNvPr>
          <p:cNvGrpSpPr/>
          <p:nvPr/>
        </p:nvGrpSpPr>
        <p:grpSpPr>
          <a:xfrm>
            <a:off x="3834949" y="787721"/>
            <a:ext cx="3792510" cy="1864293"/>
            <a:chOff x="3834949" y="787721"/>
            <a:chExt cx="3792510" cy="1864293"/>
          </a:xfrm>
        </p:grpSpPr>
        <p:cxnSp>
          <p:nvCxnSpPr>
            <p:cNvPr id="6" name="Straight Arrow Connector 5">
              <a:extLst>
                <a:ext uri="{FF2B5EF4-FFF2-40B4-BE49-F238E27FC236}">
                  <a16:creationId xmlns:a16="http://schemas.microsoft.com/office/drawing/2014/main" id="{96F5E3DF-76C3-4D61-BD8C-17BF8C1EF1C6}"/>
                </a:ext>
              </a:extLst>
            </p:cNvPr>
            <p:cNvCxnSpPr>
              <a:stCxn id="4" idx="2"/>
            </p:cNvCxnSpPr>
            <p:nvPr/>
          </p:nvCxnSpPr>
          <p:spPr>
            <a:xfrm flipH="1" flipV="1">
              <a:off x="3834949" y="2480356"/>
              <a:ext cx="564238" cy="171658"/>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B7C70E8-9DEA-4FFE-8C79-C21A2F95CB23}"/>
                </a:ext>
              </a:extLst>
            </p:cNvPr>
            <p:cNvSpPr txBox="1"/>
            <p:nvPr/>
          </p:nvSpPr>
          <p:spPr>
            <a:xfrm>
              <a:off x="4235958" y="787721"/>
              <a:ext cx="3391501" cy="1200329"/>
            </a:xfrm>
            <a:prstGeom prst="rect">
              <a:avLst/>
            </a:prstGeom>
            <a:solidFill>
              <a:schemeClr val="bg1"/>
            </a:solidFill>
          </p:spPr>
          <p:txBody>
            <a:bodyPr wrap="square" rtlCol="0">
              <a:spAutoFit/>
            </a:bodyPr>
            <a:lstStyle/>
            <a:p>
              <a:r>
                <a:rPr lang="en-GB" dirty="0"/>
                <a:t>2) Kimberlite magma rises towards the surface and pulls little chunks of mantle and diamonds up with it from the mantle.</a:t>
              </a:r>
            </a:p>
          </p:txBody>
        </p:sp>
      </p:grpSp>
      <p:grpSp>
        <p:nvGrpSpPr>
          <p:cNvPr id="28" name="Group 27">
            <a:extLst>
              <a:ext uri="{FF2B5EF4-FFF2-40B4-BE49-F238E27FC236}">
                <a16:creationId xmlns:a16="http://schemas.microsoft.com/office/drawing/2014/main" id="{A1341787-E7F3-4395-B0AE-F24484E53259}"/>
              </a:ext>
            </a:extLst>
          </p:cNvPr>
          <p:cNvGrpSpPr/>
          <p:nvPr/>
        </p:nvGrpSpPr>
        <p:grpSpPr>
          <a:xfrm>
            <a:off x="1774675" y="871452"/>
            <a:ext cx="2032854" cy="1743267"/>
            <a:chOff x="1774675" y="871452"/>
            <a:chExt cx="2032854" cy="1743267"/>
          </a:xfrm>
        </p:grpSpPr>
        <p:sp>
          <p:nvSpPr>
            <p:cNvPr id="7" name="Isosceles Triangle 6">
              <a:extLst>
                <a:ext uri="{FF2B5EF4-FFF2-40B4-BE49-F238E27FC236}">
                  <a16:creationId xmlns:a16="http://schemas.microsoft.com/office/drawing/2014/main" id="{BEEBCC37-2A86-4CC7-B924-F039072602DD}"/>
                </a:ext>
              </a:extLst>
            </p:cNvPr>
            <p:cNvSpPr/>
            <p:nvPr/>
          </p:nvSpPr>
          <p:spPr>
            <a:xfrm rot="17736408">
              <a:off x="3675008" y="2422078"/>
              <a:ext cx="172278" cy="92765"/>
            </a:xfrm>
            <a:prstGeom prst="triangl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Freeform: Shape 7">
              <a:extLst>
                <a:ext uri="{FF2B5EF4-FFF2-40B4-BE49-F238E27FC236}">
                  <a16:creationId xmlns:a16="http://schemas.microsoft.com/office/drawing/2014/main" id="{5F1DA06A-BC2D-4198-835F-52A507FA299B}"/>
                </a:ext>
              </a:extLst>
            </p:cNvPr>
            <p:cNvSpPr/>
            <p:nvPr/>
          </p:nvSpPr>
          <p:spPr>
            <a:xfrm>
              <a:off x="3074421" y="2102485"/>
              <a:ext cx="597223" cy="512234"/>
            </a:xfrm>
            <a:custGeom>
              <a:avLst/>
              <a:gdLst>
                <a:gd name="connsiteX0" fmla="*/ 571500 w 597223"/>
                <a:gd name="connsiteY0" fmla="*/ 249767 h 512234"/>
                <a:gd name="connsiteX1" fmla="*/ 533400 w 597223"/>
                <a:gd name="connsiteY1" fmla="*/ 292100 h 512234"/>
                <a:gd name="connsiteX2" fmla="*/ 520700 w 597223"/>
                <a:gd name="connsiteY2" fmla="*/ 296334 h 512234"/>
                <a:gd name="connsiteX3" fmla="*/ 423334 w 597223"/>
                <a:gd name="connsiteY3" fmla="*/ 287867 h 512234"/>
                <a:gd name="connsiteX4" fmla="*/ 406400 w 597223"/>
                <a:gd name="connsiteY4" fmla="*/ 266700 h 512234"/>
                <a:gd name="connsiteX5" fmla="*/ 385234 w 597223"/>
                <a:gd name="connsiteY5" fmla="*/ 245534 h 512234"/>
                <a:gd name="connsiteX6" fmla="*/ 364067 w 597223"/>
                <a:gd name="connsiteY6" fmla="*/ 186267 h 512234"/>
                <a:gd name="connsiteX7" fmla="*/ 368300 w 597223"/>
                <a:gd name="connsiteY7" fmla="*/ 131234 h 512234"/>
                <a:gd name="connsiteX8" fmla="*/ 376767 w 597223"/>
                <a:gd name="connsiteY8" fmla="*/ 114300 h 512234"/>
                <a:gd name="connsiteX9" fmla="*/ 397934 w 597223"/>
                <a:gd name="connsiteY9" fmla="*/ 105834 h 512234"/>
                <a:gd name="connsiteX10" fmla="*/ 444500 w 597223"/>
                <a:gd name="connsiteY10" fmla="*/ 80434 h 512234"/>
                <a:gd name="connsiteX11" fmla="*/ 469900 w 597223"/>
                <a:gd name="connsiteY11" fmla="*/ 71967 h 512234"/>
                <a:gd name="connsiteX12" fmla="*/ 486834 w 597223"/>
                <a:gd name="connsiteY12" fmla="*/ 76200 h 512234"/>
                <a:gd name="connsiteX13" fmla="*/ 503767 w 597223"/>
                <a:gd name="connsiteY13" fmla="*/ 88900 h 512234"/>
                <a:gd name="connsiteX14" fmla="*/ 520700 w 597223"/>
                <a:gd name="connsiteY14" fmla="*/ 139700 h 512234"/>
                <a:gd name="connsiteX15" fmla="*/ 516467 w 597223"/>
                <a:gd name="connsiteY15" fmla="*/ 262467 h 512234"/>
                <a:gd name="connsiteX16" fmla="*/ 512234 w 597223"/>
                <a:gd name="connsiteY16" fmla="*/ 245534 h 512234"/>
                <a:gd name="connsiteX17" fmla="*/ 516467 w 597223"/>
                <a:gd name="connsiteY17" fmla="*/ 190500 h 512234"/>
                <a:gd name="connsiteX18" fmla="*/ 520700 w 597223"/>
                <a:gd name="connsiteY18" fmla="*/ 173567 h 512234"/>
                <a:gd name="connsiteX19" fmla="*/ 537634 w 597223"/>
                <a:gd name="connsiteY19" fmla="*/ 165100 h 512234"/>
                <a:gd name="connsiteX20" fmla="*/ 571500 w 597223"/>
                <a:gd name="connsiteY20" fmla="*/ 148167 h 512234"/>
                <a:gd name="connsiteX21" fmla="*/ 592667 w 597223"/>
                <a:gd name="connsiteY21" fmla="*/ 173567 h 512234"/>
                <a:gd name="connsiteX22" fmla="*/ 596900 w 597223"/>
                <a:gd name="connsiteY22" fmla="*/ 207434 h 512234"/>
                <a:gd name="connsiteX23" fmla="*/ 567267 w 597223"/>
                <a:gd name="connsiteY23" fmla="*/ 338667 h 512234"/>
                <a:gd name="connsiteX24" fmla="*/ 541867 w 597223"/>
                <a:gd name="connsiteY24" fmla="*/ 385234 h 512234"/>
                <a:gd name="connsiteX25" fmla="*/ 499534 w 597223"/>
                <a:gd name="connsiteY25" fmla="*/ 474134 h 512234"/>
                <a:gd name="connsiteX26" fmla="*/ 486834 w 597223"/>
                <a:gd name="connsiteY26" fmla="*/ 512234 h 512234"/>
                <a:gd name="connsiteX27" fmla="*/ 448734 w 597223"/>
                <a:gd name="connsiteY27" fmla="*/ 474134 h 512234"/>
                <a:gd name="connsiteX28" fmla="*/ 423334 w 597223"/>
                <a:gd name="connsiteY28" fmla="*/ 376767 h 512234"/>
                <a:gd name="connsiteX29" fmla="*/ 457200 w 597223"/>
                <a:gd name="connsiteY29" fmla="*/ 182034 h 512234"/>
                <a:gd name="connsiteX30" fmla="*/ 469900 w 597223"/>
                <a:gd name="connsiteY30" fmla="*/ 169334 h 512234"/>
                <a:gd name="connsiteX31" fmla="*/ 486834 w 597223"/>
                <a:gd name="connsiteY31" fmla="*/ 165100 h 512234"/>
                <a:gd name="connsiteX32" fmla="*/ 503767 w 597223"/>
                <a:gd name="connsiteY32" fmla="*/ 169334 h 512234"/>
                <a:gd name="connsiteX33" fmla="*/ 508000 w 597223"/>
                <a:gd name="connsiteY33" fmla="*/ 186267 h 512234"/>
                <a:gd name="connsiteX34" fmla="*/ 520700 w 597223"/>
                <a:gd name="connsiteY34" fmla="*/ 237067 h 512234"/>
                <a:gd name="connsiteX35" fmla="*/ 516467 w 597223"/>
                <a:gd name="connsiteY35" fmla="*/ 292100 h 512234"/>
                <a:gd name="connsiteX36" fmla="*/ 512234 w 597223"/>
                <a:gd name="connsiteY36" fmla="*/ 317500 h 512234"/>
                <a:gd name="connsiteX37" fmla="*/ 499534 w 597223"/>
                <a:gd name="connsiteY37" fmla="*/ 334434 h 512234"/>
                <a:gd name="connsiteX38" fmla="*/ 486834 w 597223"/>
                <a:gd name="connsiteY38" fmla="*/ 347134 h 512234"/>
                <a:gd name="connsiteX39" fmla="*/ 469900 w 597223"/>
                <a:gd name="connsiteY39" fmla="*/ 351367 h 512234"/>
                <a:gd name="connsiteX40" fmla="*/ 427567 w 597223"/>
                <a:gd name="connsiteY40" fmla="*/ 325967 h 512234"/>
                <a:gd name="connsiteX41" fmla="*/ 427567 w 597223"/>
                <a:gd name="connsiteY41" fmla="*/ 279400 h 512234"/>
                <a:gd name="connsiteX42" fmla="*/ 461434 w 597223"/>
                <a:gd name="connsiteY42" fmla="*/ 254000 h 512234"/>
                <a:gd name="connsiteX43" fmla="*/ 508000 w 597223"/>
                <a:gd name="connsiteY43" fmla="*/ 241300 h 512234"/>
                <a:gd name="connsiteX44" fmla="*/ 537634 w 597223"/>
                <a:gd name="connsiteY44" fmla="*/ 245534 h 512234"/>
                <a:gd name="connsiteX45" fmla="*/ 537634 w 597223"/>
                <a:gd name="connsiteY45" fmla="*/ 279400 h 512234"/>
                <a:gd name="connsiteX46" fmla="*/ 503767 w 597223"/>
                <a:gd name="connsiteY46" fmla="*/ 313267 h 512234"/>
                <a:gd name="connsiteX47" fmla="*/ 461434 w 597223"/>
                <a:gd name="connsiteY47" fmla="*/ 347134 h 512234"/>
                <a:gd name="connsiteX48" fmla="*/ 444500 w 597223"/>
                <a:gd name="connsiteY48" fmla="*/ 355600 h 512234"/>
                <a:gd name="connsiteX49" fmla="*/ 364067 w 597223"/>
                <a:gd name="connsiteY49" fmla="*/ 351367 h 512234"/>
                <a:gd name="connsiteX50" fmla="*/ 338667 w 597223"/>
                <a:gd name="connsiteY50" fmla="*/ 342900 h 512234"/>
                <a:gd name="connsiteX51" fmla="*/ 300567 w 597223"/>
                <a:gd name="connsiteY51" fmla="*/ 304800 h 512234"/>
                <a:gd name="connsiteX52" fmla="*/ 292100 w 597223"/>
                <a:gd name="connsiteY52" fmla="*/ 275167 h 512234"/>
                <a:gd name="connsiteX53" fmla="*/ 287867 w 597223"/>
                <a:gd name="connsiteY53" fmla="*/ 258234 h 512234"/>
                <a:gd name="connsiteX54" fmla="*/ 300567 w 597223"/>
                <a:gd name="connsiteY54" fmla="*/ 190500 h 512234"/>
                <a:gd name="connsiteX55" fmla="*/ 376767 w 597223"/>
                <a:gd name="connsiteY55" fmla="*/ 131234 h 512234"/>
                <a:gd name="connsiteX56" fmla="*/ 406400 w 597223"/>
                <a:gd name="connsiteY56" fmla="*/ 127000 h 512234"/>
                <a:gd name="connsiteX57" fmla="*/ 436034 w 597223"/>
                <a:gd name="connsiteY57" fmla="*/ 139700 h 512234"/>
                <a:gd name="connsiteX58" fmla="*/ 440267 w 597223"/>
                <a:gd name="connsiteY58" fmla="*/ 169334 h 512234"/>
                <a:gd name="connsiteX59" fmla="*/ 410634 w 597223"/>
                <a:gd name="connsiteY59" fmla="*/ 232834 h 512234"/>
                <a:gd name="connsiteX60" fmla="*/ 368300 w 597223"/>
                <a:gd name="connsiteY60" fmla="*/ 266700 h 512234"/>
                <a:gd name="connsiteX61" fmla="*/ 325967 w 597223"/>
                <a:gd name="connsiteY61" fmla="*/ 283634 h 512234"/>
                <a:gd name="connsiteX62" fmla="*/ 249767 w 597223"/>
                <a:gd name="connsiteY62" fmla="*/ 266700 h 512234"/>
                <a:gd name="connsiteX63" fmla="*/ 228600 w 597223"/>
                <a:gd name="connsiteY63" fmla="*/ 237067 h 512234"/>
                <a:gd name="connsiteX64" fmla="*/ 207434 w 597223"/>
                <a:gd name="connsiteY64" fmla="*/ 190500 h 512234"/>
                <a:gd name="connsiteX65" fmla="*/ 207434 w 597223"/>
                <a:gd name="connsiteY65" fmla="*/ 114300 h 512234"/>
                <a:gd name="connsiteX66" fmla="*/ 266700 w 597223"/>
                <a:gd name="connsiteY66" fmla="*/ 80434 h 512234"/>
                <a:gd name="connsiteX67" fmla="*/ 270934 w 597223"/>
                <a:gd name="connsiteY67" fmla="*/ 97367 h 512234"/>
                <a:gd name="connsiteX68" fmla="*/ 266700 w 597223"/>
                <a:gd name="connsiteY68" fmla="*/ 114300 h 512234"/>
                <a:gd name="connsiteX69" fmla="*/ 249767 w 597223"/>
                <a:gd name="connsiteY69" fmla="*/ 88900 h 512234"/>
                <a:gd name="connsiteX70" fmla="*/ 249767 w 597223"/>
                <a:gd name="connsiteY70" fmla="*/ 50800 h 512234"/>
                <a:gd name="connsiteX71" fmla="*/ 262467 w 597223"/>
                <a:gd name="connsiteY71" fmla="*/ 46567 h 512234"/>
                <a:gd name="connsiteX72" fmla="*/ 258234 w 597223"/>
                <a:gd name="connsiteY72" fmla="*/ 80434 h 512234"/>
                <a:gd name="connsiteX73" fmla="*/ 207434 w 597223"/>
                <a:gd name="connsiteY73" fmla="*/ 165100 h 512234"/>
                <a:gd name="connsiteX74" fmla="*/ 198967 w 597223"/>
                <a:gd name="connsiteY74" fmla="*/ 177800 h 512234"/>
                <a:gd name="connsiteX75" fmla="*/ 186267 w 597223"/>
                <a:gd name="connsiteY75" fmla="*/ 182034 h 512234"/>
                <a:gd name="connsiteX76" fmla="*/ 173567 w 597223"/>
                <a:gd name="connsiteY76" fmla="*/ 190500 h 512234"/>
                <a:gd name="connsiteX77" fmla="*/ 110067 w 597223"/>
                <a:gd name="connsiteY77" fmla="*/ 165100 h 512234"/>
                <a:gd name="connsiteX78" fmla="*/ 101600 w 597223"/>
                <a:gd name="connsiteY78" fmla="*/ 152400 h 512234"/>
                <a:gd name="connsiteX79" fmla="*/ 105834 w 597223"/>
                <a:gd name="connsiteY79" fmla="*/ 93134 h 512234"/>
                <a:gd name="connsiteX80" fmla="*/ 135467 w 597223"/>
                <a:gd name="connsiteY80" fmla="*/ 67734 h 512234"/>
                <a:gd name="connsiteX81" fmla="*/ 160867 w 597223"/>
                <a:gd name="connsiteY81" fmla="*/ 46567 h 512234"/>
                <a:gd name="connsiteX82" fmla="*/ 249767 w 597223"/>
                <a:gd name="connsiteY82" fmla="*/ 12700 h 512234"/>
                <a:gd name="connsiteX83" fmla="*/ 262467 w 597223"/>
                <a:gd name="connsiteY83" fmla="*/ 21167 h 512234"/>
                <a:gd name="connsiteX84" fmla="*/ 241300 w 597223"/>
                <a:gd name="connsiteY84" fmla="*/ 67734 h 512234"/>
                <a:gd name="connsiteX85" fmla="*/ 203200 w 597223"/>
                <a:gd name="connsiteY85" fmla="*/ 105834 h 512234"/>
                <a:gd name="connsiteX86" fmla="*/ 105834 w 597223"/>
                <a:gd name="connsiteY86" fmla="*/ 143934 h 512234"/>
                <a:gd name="connsiteX87" fmla="*/ 76200 w 597223"/>
                <a:gd name="connsiteY87" fmla="*/ 148167 h 512234"/>
                <a:gd name="connsiteX88" fmla="*/ 4234 w 597223"/>
                <a:gd name="connsiteY88" fmla="*/ 122767 h 512234"/>
                <a:gd name="connsiteX89" fmla="*/ 0 w 597223"/>
                <a:gd name="connsiteY89" fmla="*/ 105834 h 512234"/>
                <a:gd name="connsiteX90" fmla="*/ 12700 w 597223"/>
                <a:gd name="connsiteY90" fmla="*/ 84667 h 512234"/>
                <a:gd name="connsiteX91" fmla="*/ 38100 w 597223"/>
                <a:gd name="connsiteY91" fmla="*/ 63500 h 512234"/>
                <a:gd name="connsiteX92" fmla="*/ 118534 w 597223"/>
                <a:gd name="connsiteY92" fmla="*/ 25400 h 512234"/>
                <a:gd name="connsiteX93" fmla="*/ 211667 w 597223"/>
                <a:gd name="connsiteY93" fmla="*/ 4234 h 512234"/>
                <a:gd name="connsiteX94" fmla="*/ 232834 w 597223"/>
                <a:gd name="connsiteY94" fmla="*/ 12700 h 512234"/>
                <a:gd name="connsiteX95" fmla="*/ 237067 w 597223"/>
                <a:gd name="connsiteY95" fmla="*/ 63500 h 512234"/>
                <a:gd name="connsiteX96" fmla="*/ 224367 w 597223"/>
                <a:gd name="connsiteY96" fmla="*/ 71967 h 512234"/>
                <a:gd name="connsiteX97" fmla="*/ 245534 w 597223"/>
                <a:gd name="connsiteY97" fmla="*/ 21167 h 512234"/>
                <a:gd name="connsiteX98" fmla="*/ 254000 w 597223"/>
                <a:gd name="connsiteY98" fmla="*/ 8467 h 512234"/>
                <a:gd name="connsiteX99" fmla="*/ 279400 w 597223"/>
                <a:gd name="connsiteY99" fmla="*/ 4234 h 512234"/>
                <a:gd name="connsiteX100" fmla="*/ 296334 w 597223"/>
                <a:gd name="connsiteY100" fmla="*/ 0 h 512234"/>
                <a:gd name="connsiteX101" fmla="*/ 338667 w 597223"/>
                <a:gd name="connsiteY101" fmla="*/ 8467 h 512234"/>
                <a:gd name="connsiteX102" fmla="*/ 342900 w 597223"/>
                <a:gd name="connsiteY102" fmla="*/ 25400 h 512234"/>
                <a:gd name="connsiteX103" fmla="*/ 321734 w 597223"/>
                <a:gd name="connsiteY103" fmla="*/ 110067 h 512234"/>
                <a:gd name="connsiteX104" fmla="*/ 270934 w 597223"/>
                <a:gd name="connsiteY104" fmla="*/ 207434 h 512234"/>
                <a:gd name="connsiteX105" fmla="*/ 258234 w 597223"/>
                <a:gd name="connsiteY105" fmla="*/ 220134 h 512234"/>
                <a:gd name="connsiteX106" fmla="*/ 283634 w 597223"/>
                <a:gd name="connsiteY106" fmla="*/ 211667 h 512234"/>
                <a:gd name="connsiteX107" fmla="*/ 351367 w 597223"/>
                <a:gd name="connsiteY107" fmla="*/ 156634 h 512234"/>
                <a:gd name="connsiteX108" fmla="*/ 402167 w 597223"/>
                <a:gd name="connsiteY108" fmla="*/ 127000 h 512234"/>
                <a:gd name="connsiteX109" fmla="*/ 431800 w 597223"/>
                <a:gd name="connsiteY109" fmla="*/ 143934 h 512234"/>
                <a:gd name="connsiteX110" fmla="*/ 393700 w 597223"/>
                <a:gd name="connsiteY110" fmla="*/ 262467 h 512234"/>
                <a:gd name="connsiteX111" fmla="*/ 296334 w 597223"/>
                <a:gd name="connsiteY111" fmla="*/ 414867 h 512234"/>
                <a:gd name="connsiteX112" fmla="*/ 279400 w 597223"/>
                <a:gd name="connsiteY112" fmla="*/ 448734 h 512234"/>
                <a:gd name="connsiteX113" fmla="*/ 254000 w 597223"/>
                <a:gd name="connsiteY113" fmla="*/ 491067 h 512234"/>
                <a:gd name="connsiteX114" fmla="*/ 258234 w 597223"/>
                <a:gd name="connsiteY114" fmla="*/ 381000 h 512234"/>
                <a:gd name="connsiteX115" fmla="*/ 266700 w 597223"/>
                <a:gd name="connsiteY115" fmla="*/ 364067 h 512234"/>
                <a:gd name="connsiteX116" fmla="*/ 275167 w 597223"/>
                <a:gd name="connsiteY116" fmla="*/ 351367 h 512234"/>
                <a:gd name="connsiteX117" fmla="*/ 237067 w 597223"/>
                <a:gd name="connsiteY117" fmla="*/ 359834 h 512234"/>
                <a:gd name="connsiteX118" fmla="*/ 182034 w 597223"/>
                <a:gd name="connsiteY118" fmla="*/ 351367 h 512234"/>
                <a:gd name="connsiteX119" fmla="*/ 156634 w 597223"/>
                <a:gd name="connsiteY119" fmla="*/ 338667 h 512234"/>
                <a:gd name="connsiteX120" fmla="*/ 114300 w 597223"/>
                <a:gd name="connsiteY120" fmla="*/ 296334 h 512234"/>
                <a:gd name="connsiteX121" fmla="*/ 101600 w 597223"/>
                <a:gd name="connsiteY121" fmla="*/ 275167 h 512234"/>
                <a:gd name="connsiteX122" fmla="*/ 97367 w 597223"/>
                <a:gd name="connsiteY122" fmla="*/ 249767 h 512234"/>
                <a:gd name="connsiteX123" fmla="*/ 97367 w 597223"/>
                <a:gd name="connsiteY123" fmla="*/ 207434 h 512234"/>
                <a:gd name="connsiteX124" fmla="*/ 114300 w 597223"/>
                <a:gd name="connsiteY124" fmla="*/ 194734 h 512234"/>
                <a:gd name="connsiteX125" fmla="*/ 177800 w 597223"/>
                <a:gd name="connsiteY125" fmla="*/ 198967 h 512234"/>
                <a:gd name="connsiteX126" fmla="*/ 186267 w 597223"/>
                <a:gd name="connsiteY126" fmla="*/ 211667 h 512234"/>
                <a:gd name="connsiteX127" fmla="*/ 165100 w 597223"/>
                <a:gd name="connsiteY127" fmla="*/ 266700 h 512234"/>
                <a:gd name="connsiteX128" fmla="*/ 148167 w 597223"/>
                <a:gd name="connsiteY128" fmla="*/ 249767 h 512234"/>
                <a:gd name="connsiteX129" fmla="*/ 143934 w 597223"/>
                <a:gd name="connsiteY129" fmla="*/ 232834 h 512234"/>
                <a:gd name="connsiteX130" fmla="*/ 169334 w 597223"/>
                <a:gd name="connsiteY130" fmla="*/ 127000 h 512234"/>
                <a:gd name="connsiteX131" fmla="*/ 156634 w 597223"/>
                <a:gd name="connsiteY131" fmla="*/ 152400 h 512234"/>
                <a:gd name="connsiteX132" fmla="*/ 93134 w 597223"/>
                <a:gd name="connsiteY132" fmla="*/ 194734 h 512234"/>
                <a:gd name="connsiteX133" fmla="*/ 59267 w 597223"/>
                <a:gd name="connsiteY133" fmla="*/ 198967 h 512234"/>
                <a:gd name="connsiteX134" fmla="*/ 33867 w 597223"/>
                <a:gd name="connsiteY134" fmla="*/ 194734 h 512234"/>
                <a:gd name="connsiteX135" fmla="*/ 21167 w 597223"/>
                <a:gd name="connsiteY135" fmla="*/ 173567 h 512234"/>
                <a:gd name="connsiteX136" fmla="*/ 8467 w 597223"/>
                <a:gd name="connsiteY136" fmla="*/ 160867 h 512234"/>
                <a:gd name="connsiteX137" fmla="*/ 4234 w 597223"/>
                <a:gd name="connsiteY137" fmla="*/ 127000 h 51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597223" h="512234">
                  <a:moveTo>
                    <a:pt x="571500" y="249767"/>
                  </a:moveTo>
                  <a:cubicBezTo>
                    <a:pt x="556110" y="271314"/>
                    <a:pt x="554304" y="280155"/>
                    <a:pt x="533400" y="292100"/>
                  </a:cubicBezTo>
                  <a:cubicBezTo>
                    <a:pt x="529526" y="294314"/>
                    <a:pt x="524933" y="294923"/>
                    <a:pt x="520700" y="296334"/>
                  </a:cubicBezTo>
                  <a:cubicBezTo>
                    <a:pt x="488245" y="293512"/>
                    <a:pt x="454869" y="296043"/>
                    <a:pt x="423334" y="287867"/>
                  </a:cubicBezTo>
                  <a:cubicBezTo>
                    <a:pt x="414587" y="285599"/>
                    <a:pt x="412445" y="273416"/>
                    <a:pt x="406400" y="266700"/>
                  </a:cubicBezTo>
                  <a:cubicBezTo>
                    <a:pt x="399725" y="259284"/>
                    <a:pt x="392289" y="252589"/>
                    <a:pt x="385234" y="245534"/>
                  </a:cubicBezTo>
                  <a:cubicBezTo>
                    <a:pt x="379645" y="232492"/>
                    <a:pt x="364821" y="201347"/>
                    <a:pt x="364067" y="186267"/>
                  </a:cubicBezTo>
                  <a:cubicBezTo>
                    <a:pt x="363148" y="167891"/>
                    <a:pt x="365103" y="149353"/>
                    <a:pt x="368300" y="131234"/>
                  </a:cubicBezTo>
                  <a:cubicBezTo>
                    <a:pt x="369397" y="125019"/>
                    <a:pt x="371975" y="118407"/>
                    <a:pt x="376767" y="114300"/>
                  </a:cubicBezTo>
                  <a:cubicBezTo>
                    <a:pt x="382537" y="109355"/>
                    <a:pt x="391137" y="109232"/>
                    <a:pt x="397934" y="105834"/>
                  </a:cubicBezTo>
                  <a:cubicBezTo>
                    <a:pt x="433896" y="87853"/>
                    <a:pt x="404056" y="97286"/>
                    <a:pt x="444500" y="80434"/>
                  </a:cubicBezTo>
                  <a:cubicBezTo>
                    <a:pt x="452738" y="77001"/>
                    <a:pt x="461433" y="74789"/>
                    <a:pt x="469900" y="71967"/>
                  </a:cubicBezTo>
                  <a:cubicBezTo>
                    <a:pt x="475545" y="73378"/>
                    <a:pt x="481630" y="73598"/>
                    <a:pt x="486834" y="76200"/>
                  </a:cubicBezTo>
                  <a:cubicBezTo>
                    <a:pt x="493145" y="79355"/>
                    <a:pt x="499979" y="82948"/>
                    <a:pt x="503767" y="88900"/>
                  </a:cubicBezTo>
                  <a:cubicBezTo>
                    <a:pt x="511862" y="101620"/>
                    <a:pt x="516751" y="123904"/>
                    <a:pt x="520700" y="139700"/>
                  </a:cubicBezTo>
                  <a:cubicBezTo>
                    <a:pt x="519289" y="180622"/>
                    <a:pt x="519732" y="221651"/>
                    <a:pt x="516467" y="262467"/>
                  </a:cubicBezTo>
                  <a:cubicBezTo>
                    <a:pt x="516003" y="268266"/>
                    <a:pt x="512234" y="251352"/>
                    <a:pt x="512234" y="245534"/>
                  </a:cubicBezTo>
                  <a:cubicBezTo>
                    <a:pt x="512234" y="227135"/>
                    <a:pt x="514317" y="208773"/>
                    <a:pt x="516467" y="190500"/>
                  </a:cubicBezTo>
                  <a:cubicBezTo>
                    <a:pt x="517147" y="184722"/>
                    <a:pt x="516975" y="178037"/>
                    <a:pt x="520700" y="173567"/>
                  </a:cubicBezTo>
                  <a:cubicBezTo>
                    <a:pt x="524740" y="168719"/>
                    <a:pt x="532499" y="168768"/>
                    <a:pt x="537634" y="165100"/>
                  </a:cubicBezTo>
                  <a:cubicBezTo>
                    <a:pt x="565304" y="145336"/>
                    <a:pt x="532587" y="155949"/>
                    <a:pt x="571500" y="148167"/>
                  </a:cubicBezTo>
                  <a:cubicBezTo>
                    <a:pt x="578556" y="156634"/>
                    <a:pt x="588326" y="163437"/>
                    <a:pt x="592667" y="173567"/>
                  </a:cubicBezTo>
                  <a:cubicBezTo>
                    <a:pt x="597149" y="184024"/>
                    <a:pt x="597740" y="196088"/>
                    <a:pt x="596900" y="207434"/>
                  </a:cubicBezTo>
                  <a:cubicBezTo>
                    <a:pt x="593749" y="249969"/>
                    <a:pt x="584673" y="298632"/>
                    <a:pt x="567267" y="338667"/>
                  </a:cubicBezTo>
                  <a:cubicBezTo>
                    <a:pt x="560217" y="354882"/>
                    <a:pt x="549774" y="369419"/>
                    <a:pt x="541867" y="385234"/>
                  </a:cubicBezTo>
                  <a:cubicBezTo>
                    <a:pt x="527189" y="414591"/>
                    <a:pt x="512584" y="444018"/>
                    <a:pt x="499534" y="474134"/>
                  </a:cubicBezTo>
                  <a:cubicBezTo>
                    <a:pt x="494211" y="486417"/>
                    <a:pt x="486834" y="512234"/>
                    <a:pt x="486834" y="512234"/>
                  </a:cubicBezTo>
                  <a:cubicBezTo>
                    <a:pt x="455728" y="501865"/>
                    <a:pt x="459544" y="510168"/>
                    <a:pt x="448734" y="474134"/>
                  </a:cubicBezTo>
                  <a:cubicBezTo>
                    <a:pt x="439096" y="442007"/>
                    <a:pt x="423334" y="376767"/>
                    <a:pt x="423334" y="376767"/>
                  </a:cubicBezTo>
                  <a:cubicBezTo>
                    <a:pt x="423527" y="374580"/>
                    <a:pt x="422888" y="216346"/>
                    <a:pt x="457200" y="182034"/>
                  </a:cubicBezTo>
                  <a:cubicBezTo>
                    <a:pt x="461433" y="177801"/>
                    <a:pt x="464702" y="172304"/>
                    <a:pt x="469900" y="169334"/>
                  </a:cubicBezTo>
                  <a:cubicBezTo>
                    <a:pt x="474952" y="166447"/>
                    <a:pt x="481189" y="166511"/>
                    <a:pt x="486834" y="165100"/>
                  </a:cubicBezTo>
                  <a:cubicBezTo>
                    <a:pt x="492478" y="166511"/>
                    <a:pt x="499653" y="165220"/>
                    <a:pt x="503767" y="169334"/>
                  </a:cubicBezTo>
                  <a:cubicBezTo>
                    <a:pt x="507881" y="173448"/>
                    <a:pt x="506469" y="180654"/>
                    <a:pt x="508000" y="186267"/>
                  </a:cubicBezTo>
                  <a:cubicBezTo>
                    <a:pt x="519750" y="229349"/>
                    <a:pt x="513538" y="201253"/>
                    <a:pt x="520700" y="237067"/>
                  </a:cubicBezTo>
                  <a:cubicBezTo>
                    <a:pt x="519289" y="255411"/>
                    <a:pt x="518393" y="273803"/>
                    <a:pt x="516467" y="292100"/>
                  </a:cubicBezTo>
                  <a:cubicBezTo>
                    <a:pt x="515569" y="300636"/>
                    <a:pt x="515422" y="309530"/>
                    <a:pt x="512234" y="317500"/>
                  </a:cubicBezTo>
                  <a:cubicBezTo>
                    <a:pt x="509614" y="324051"/>
                    <a:pt x="504126" y="329077"/>
                    <a:pt x="499534" y="334434"/>
                  </a:cubicBezTo>
                  <a:cubicBezTo>
                    <a:pt x="495638" y="338980"/>
                    <a:pt x="492032" y="344164"/>
                    <a:pt x="486834" y="347134"/>
                  </a:cubicBezTo>
                  <a:cubicBezTo>
                    <a:pt x="481782" y="350021"/>
                    <a:pt x="475545" y="349956"/>
                    <a:pt x="469900" y="351367"/>
                  </a:cubicBezTo>
                  <a:cubicBezTo>
                    <a:pt x="455789" y="342900"/>
                    <a:pt x="440209" y="336502"/>
                    <a:pt x="427567" y="325967"/>
                  </a:cubicBezTo>
                  <a:cubicBezTo>
                    <a:pt x="413825" y="314515"/>
                    <a:pt x="418474" y="291220"/>
                    <a:pt x="427567" y="279400"/>
                  </a:cubicBezTo>
                  <a:cubicBezTo>
                    <a:pt x="436171" y="268215"/>
                    <a:pt x="448983" y="260640"/>
                    <a:pt x="461434" y="254000"/>
                  </a:cubicBezTo>
                  <a:cubicBezTo>
                    <a:pt x="465867" y="251636"/>
                    <a:pt x="498541" y="243665"/>
                    <a:pt x="508000" y="241300"/>
                  </a:cubicBezTo>
                  <a:cubicBezTo>
                    <a:pt x="517878" y="242711"/>
                    <a:pt x="529651" y="239547"/>
                    <a:pt x="537634" y="245534"/>
                  </a:cubicBezTo>
                  <a:cubicBezTo>
                    <a:pt x="546820" y="252424"/>
                    <a:pt x="541613" y="271442"/>
                    <a:pt x="537634" y="279400"/>
                  </a:cubicBezTo>
                  <a:cubicBezTo>
                    <a:pt x="522186" y="310297"/>
                    <a:pt x="530504" y="293660"/>
                    <a:pt x="503767" y="313267"/>
                  </a:cubicBezTo>
                  <a:cubicBezTo>
                    <a:pt x="489194" y="323954"/>
                    <a:pt x="476139" y="336631"/>
                    <a:pt x="461434" y="347134"/>
                  </a:cubicBezTo>
                  <a:cubicBezTo>
                    <a:pt x="456299" y="350802"/>
                    <a:pt x="450145" y="352778"/>
                    <a:pt x="444500" y="355600"/>
                  </a:cubicBezTo>
                  <a:cubicBezTo>
                    <a:pt x="417689" y="354189"/>
                    <a:pt x="390724" y="354566"/>
                    <a:pt x="364067" y="351367"/>
                  </a:cubicBezTo>
                  <a:cubicBezTo>
                    <a:pt x="355206" y="350304"/>
                    <a:pt x="345864" y="348178"/>
                    <a:pt x="338667" y="342900"/>
                  </a:cubicBezTo>
                  <a:cubicBezTo>
                    <a:pt x="324184" y="332279"/>
                    <a:pt x="313267" y="317500"/>
                    <a:pt x="300567" y="304800"/>
                  </a:cubicBezTo>
                  <a:cubicBezTo>
                    <a:pt x="297745" y="294922"/>
                    <a:pt x="294803" y="285078"/>
                    <a:pt x="292100" y="275167"/>
                  </a:cubicBezTo>
                  <a:cubicBezTo>
                    <a:pt x="290569" y="269554"/>
                    <a:pt x="287288" y="264023"/>
                    <a:pt x="287867" y="258234"/>
                  </a:cubicBezTo>
                  <a:cubicBezTo>
                    <a:pt x="290153" y="235377"/>
                    <a:pt x="289676" y="210726"/>
                    <a:pt x="300567" y="190500"/>
                  </a:cubicBezTo>
                  <a:cubicBezTo>
                    <a:pt x="308196" y="176332"/>
                    <a:pt x="354602" y="139150"/>
                    <a:pt x="376767" y="131234"/>
                  </a:cubicBezTo>
                  <a:cubicBezTo>
                    <a:pt x="386164" y="127878"/>
                    <a:pt x="396522" y="128411"/>
                    <a:pt x="406400" y="127000"/>
                  </a:cubicBezTo>
                  <a:cubicBezTo>
                    <a:pt x="416278" y="131233"/>
                    <a:pt x="429320" y="131308"/>
                    <a:pt x="436034" y="139700"/>
                  </a:cubicBezTo>
                  <a:cubicBezTo>
                    <a:pt x="442267" y="147492"/>
                    <a:pt x="441433" y="159424"/>
                    <a:pt x="440267" y="169334"/>
                  </a:cubicBezTo>
                  <a:cubicBezTo>
                    <a:pt x="437218" y="195249"/>
                    <a:pt x="429259" y="215540"/>
                    <a:pt x="410634" y="232834"/>
                  </a:cubicBezTo>
                  <a:cubicBezTo>
                    <a:pt x="397392" y="245130"/>
                    <a:pt x="383796" y="257403"/>
                    <a:pt x="368300" y="266700"/>
                  </a:cubicBezTo>
                  <a:cubicBezTo>
                    <a:pt x="355268" y="274519"/>
                    <a:pt x="325967" y="283634"/>
                    <a:pt x="325967" y="283634"/>
                  </a:cubicBezTo>
                  <a:cubicBezTo>
                    <a:pt x="300567" y="277989"/>
                    <a:pt x="273240" y="277926"/>
                    <a:pt x="249767" y="266700"/>
                  </a:cubicBezTo>
                  <a:cubicBezTo>
                    <a:pt x="238816" y="261463"/>
                    <a:pt x="234962" y="247405"/>
                    <a:pt x="228600" y="237067"/>
                  </a:cubicBezTo>
                  <a:cubicBezTo>
                    <a:pt x="219399" y="222116"/>
                    <a:pt x="213878" y="206611"/>
                    <a:pt x="207434" y="190500"/>
                  </a:cubicBezTo>
                  <a:cubicBezTo>
                    <a:pt x="204434" y="169501"/>
                    <a:pt x="196926" y="133215"/>
                    <a:pt x="207434" y="114300"/>
                  </a:cubicBezTo>
                  <a:cubicBezTo>
                    <a:pt x="223243" y="85843"/>
                    <a:pt x="242266" y="85321"/>
                    <a:pt x="266700" y="80434"/>
                  </a:cubicBezTo>
                  <a:cubicBezTo>
                    <a:pt x="268111" y="86078"/>
                    <a:pt x="270934" y="91549"/>
                    <a:pt x="270934" y="97367"/>
                  </a:cubicBezTo>
                  <a:cubicBezTo>
                    <a:pt x="270934" y="103185"/>
                    <a:pt x="272102" y="116461"/>
                    <a:pt x="266700" y="114300"/>
                  </a:cubicBezTo>
                  <a:cubicBezTo>
                    <a:pt x="257252" y="110521"/>
                    <a:pt x="255411" y="97367"/>
                    <a:pt x="249767" y="88900"/>
                  </a:cubicBezTo>
                  <a:cubicBezTo>
                    <a:pt x="246554" y="76049"/>
                    <a:pt x="240973" y="63991"/>
                    <a:pt x="249767" y="50800"/>
                  </a:cubicBezTo>
                  <a:cubicBezTo>
                    <a:pt x="252242" y="47087"/>
                    <a:pt x="258234" y="47978"/>
                    <a:pt x="262467" y="46567"/>
                  </a:cubicBezTo>
                  <a:cubicBezTo>
                    <a:pt x="268668" y="65171"/>
                    <a:pt x="269098" y="57347"/>
                    <a:pt x="258234" y="80434"/>
                  </a:cubicBezTo>
                  <a:cubicBezTo>
                    <a:pt x="219720" y="162278"/>
                    <a:pt x="249264" y="102357"/>
                    <a:pt x="207434" y="165100"/>
                  </a:cubicBezTo>
                  <a:cubicBezTo>
                    <a:pt x="204612" y="169333"/>
                    <a:pt x="202940" y="174622"/>
                    <a:pt x="198967" y="177800"/>
                  </a:cubicBezTo>
                  <a:cubicBezTo>
                    <a:pt x="195482" y="180588"/>
                    <a:pt x="190258" y="180038"/>
                    <a:pt x="186267" y="182034"/>
                  </a:cubicBezTo>
                  <a:cubicBezTo>
                    <a:pt x="181716" y="184309"/>
                    <a:pt x="177800" y="187678"/>
                    <a:pt x="173567" y="190500"/>
                  </a:cubicBezTo>
                  <a:cubicBezTo>
                    <a:pt x="118830" y="181378"/>
                    <a:pt x="131824" y="195561"/>
                    <a:pt x="110067" y="165100"/>
                  </a:cubicBezTo>
                  <a:cubicBezTo>
                    <a:pt x="107110" y="160960"/>
                    <a:pt x="104422" y="156633"/>
                    <a:pt x="101600" y="152400"/>
                  </a:cubicBezTo>
                  <a:cubicBezTo>
                    <a:pt x="97162" y="125770"/>
                    <a:pt x="92970" y="121434"/>
                    <a:pt x="105834" y="93134"/>
                  </a:cubicBezTo>
                  <a:cubicBezTo>
                    <a:pt x="109019" y="86127"/>
                    <a:pt x="130837" y="71438"/>
                    <a:pt x="135467" y="67734"/>
                  </a:cubicBezTo>
                  <a:cubicBezTo>
                    <a:pt x="144073" y="60849"/>
                    <a:pt x="151096" y="51665"/>
                    <a:pt x="160867" y="46567"/>
                  </a:cubicBezTo>
                  <a:cubicBezTo>
                    <a:pt x="206904" y="22548"/>
                    <a:pt x="214687" y="21471"/>
                    <a:pt x="249767" y="12700"/>
                  </a:cubicBezTo>
                  <a:cubicBezTo>
                    <a:pt x="254000" y="15522"/>
                    <a:pt x="261069" y="16275"/>
                    <a:pt x="262467" y="21167"/>
                  </a:cubicBezTo>
                  <a:cubicBezTo>
                    <a:pt x="266515" y="35334"/>
                    <a:pt x="247693" y="60358"/>
                    <a:pt x="241300" y="67734"/>
                  </a:cubicBezTo>
                  <a:cubicBezTo>
                    <a:pt x="229537" y="81306"/>
                    <a:pt x="219708" y="98759"/>
                    <a:pt x="203200" y="105834"/>
                  </a:cubicBezTo>
                  <a:cubicBezTo>
                    <a:pt x="171123" y="119581"/>
                    <a:pt x="139383" y="133724"/>
                    <a:pt x="105834" y="143934"/>
                  </a:cubicBezTo>
                  <a:cubicBezTo>
                    <a:pt x="96288" y="146839"/>
                    <a:pt x="86078" y="146756"/>
                    <a:pt x="76200" y="148167"/>
                  </a:cubicBezTo>
                  <a:cubicBezTo>
                    <a:pt x="41580" y="141243"/>
                    <a:pt x="16690" y="151831"/>
                    <a:pt x="4234" y="122767"/>
                  </a:cubicBezTo>
                  <a:cubicBezTo>
                    <a:pt x="1942" y="117419"/>
                    <a:pt x="1411" y="111478"/>
                    <a:pt x="0" y="105834"/>
                  </a:cubicBezTo>
                  <a:cubicBezTo>
                    <a:pt x="4233" y="98778"/>
                    <a:pt x="7196" y="90783"/>
                    <a:pt x="12700" y="84667"/>
                  </a:cubicBezTo>
                  <a:cubicBezTo>
                    <a:pt x="20073" y="76475"/>
                    <a:pt x="28484" y="68885"/>
                    <a:pt x="38100" y="63500"/>
                  </a:cubicBezTo>
                  <a:cubicBezTo>
                    <a:pt x="63985" y="49005"/>
                    <a:pt x="90723" y="35730"/>
                    <a:pt x="118534" y="25400"/>
                  </a:cubicBezTo>
                  <a:cubicBezTo>
                    <a:pt x="149491" y="13902"/>
                    <a:pt x="179946" y="9520"/>
                    <a:pt x="211667" y="4234"/>
                  </a:cubicBezTo>
                  <a:cubicBezTo>
                    <a:pt x="218723" y="7056"/>
                    <a:pt x="227064" y="7755"/>
                    <a:pt x="232834" y="12700"/>
                  </a:cubicBezTo>
                  <a:cubicBezTo>
                    <a:pt x="246443" y="24365"/>
                    <a:pt x="241981" y="51214"/>
                    <a:pt x="237067" y="63500"/>
                  </a:cubicBezTo>
                  <a:cubicBezTo>
                    <a:pt x="235177" y="68224"/>
                    <a:pt x="228600" y="69145"/>
                    <a:pt x="224367" y="71967"/>
                  </a:cubicBezTo>
                  <a:cubicBezTo>
                    <a:pt x="237018" y="15041"/>
                    <a:pt x="222307" y="49040"/>
                    <a:pt x="245534" y="21167"/>
                  </a:cubicBezTo>
                  <a:cubicBezTo>
                    <a:pt x="248791" y="17258"/>
                    <a:pt x="249449" y="10742"/>
                    <a:pt x="254000" y="8467"/>
                  </a:cubicBezTo>
                  <a:cubicBezTo>
                    <a:pt x="261677" y="4628"/>
                    <a:pt x="270983" y="5917"/>
                    <a:pt x="279400" y="4234"/>
                  </a:cubicBezTo>
                  <a:cubicBezTo>
                    <a:pt x="285105" y="3093"/>
                    <a:pt x="290689" y="1411"/>
                    <a:pt x="296334" y="0"/>
                  </a:cubicBezTo>
                  <a:cubicBezTo>
                    <a:pt x="310445" y="2822"/>
                    <a:pt x="326034" y="1576"/>
                    <a:pt x="338667" y="8467"/>
                  </a:cubicBezTo>
                  <a:cubicBezTo>
                    <a:pt x="343775" y="11253"/>
                    <a:pt x="342900" y="19582"/>
                    <a:pt x="342900" y="25400"/>
                  </a:cubicBezTo>
                  <a:cubicBezTo>
                    <a:pt x="342900" y="68302"/>
                    <a:pt x="340101" y="73333"/>
                    <a:pt x="321734" y="110067"/>
                  </a:cubicBezTo>
                  <a:cubicBezTo>
                    <a:pt x="305363" y="142810"/>
                    <a:pt x="296819" y="181549"/>
                    <a:pt x="270934" y="207434"/>
                  </a:cubicBezTo>
                  <a:cubicBezTo>
                    <a:pt x="266701" y="211667"/>
                    <a:pt x="252554" y="218241"/>
                    <a:pt x="258234" y="220134"/>
                  </a:cubicBezTo>
                  <a:lnTo>
                    <a:pt x="283634" y="211667"/>
                  </a:lnTo>
                  <a:cubicBezTo>
                    <a:pt x="362043" y="155659"/>
                    <a:pt x="255273" y="233509"/>
                    <a:pt x="351367" y="156634"/>
                  </a:cubicBezTo>
                  <a:cubicBezTo>
                    <a:pt x="369857" y="141842"/>
                    <a:pt x="381421" y="137373"/>
                    <a:pt x="402167" y="127000"/>
                  </a:cubicBezTo>
                  <a:cubicBezTo>
                    <a:pt x="412045" y="132645"/>
                    <a:pt x="430191" y="132672"/>
                    <a:pt x="431800" y="143934"/>
                  </a:cubicBezTo>
                  <a:cubicBezTo>
                    <a:pt x="435251" y="168090"/>
                    <a:pt x="408259" y="238028"/>
                    <a:pt x="393700" y="262467"/>
                  </a:cubicBezTo>
                  <a:cubicBezTo>
                    <a:pt x="362847" y="314256"/>
                    <a:pt x="323294" y="360949"/>
                    <a:pt x="296334" y="414867"/>
                  </a:cubicBezTo>
                  <a:cubicBezTo>
                    <a:pt x="290689" y="426156"/>
                    <a:pt x="285340" y="437597"/>
                    <a:pt x="279400" y="448734"/>
                  </a:cubicBezTo>
                  <a:cubicBezTo>
                    <a:pt x="266426" y="473060"/>
                    <a:pt x="265878" y="473250"/>
                    <a:pt x="254000" y="491067"/>
                  </a:cubicBezTo>
                  <a:cubicBezTo>
                    <a:pt x="242926" y="446769"/>
                    <a:pt x="245386" y="464512"/>
                    <a:pt x="258234" y="381000"/>
                  </a:cubicBezTo>
                  <a:cubicBezTo>
                    <a:pt x="259194" y="374763"/>
                    <a:pt x="263569" y="369546"/>
                    <a:pt x="266700" y="364067"/>
                  </a:cubicBezTo>
                  <a:cubicBezTo>
                    <a:pt x="269224" y="359649"/>
                    <a:pt x="279400" y="354189"/>
                    <a:pt x="275167" y="351367"/>
                  </a:cubicBezTo>
                  <a:cubicBezTo>
                    <a:pt x="273700" y="350389"/>
                    <a:pt x="240439" y="358991"/>
                    <a:pt x="237067" y="359834"/>
                  </a:cubicBezTo>
                  <a:cubicBezTo>
                    <a:pt x="218723" y="357012"/>
                    <a:pt x="199983" y="356091"/>
                    <a:pt x="182034" y="351367"/>
                  </a:cubicBezTo>
                  <a:cubicBezTo>
                    <a:pt x="172880" y="348958"/>
                    <a:pt x="164510" y="343918"/>
                    <a:pt x="156634" y="338667"/>
                  </a:cubicBezTo>
                  <a:cubicBezTo>
                    <a:pt x="138180" y="326364"/>
                    <a:pt x="126734" y="314097"/>
                    <a:pt x="114300" y="296334"/>
                  </a:cubicBezTo>
                  <a:cubicBezTo>
                    <a:pt x="109581" y="289593"/>
                    <a:pt x="105833" y="282223"/>
                    <a:pt x="101600" y="275167"/>
                  </a:cubicBezTo>
                  <a:cubicBezTo>
                    <a:pt x="100189" y="266700"/>
                    <a:pt x="99229" y="258146"/>
                    <a:pt x="97367" y="249767"/>
                  </a:cubicBezTo>
                  <a:cubicBezTo>
                    <a:pt x="93357" y="231722"/>
                    <a:pt x="84949" y="232271"/>
                    <a:pt x="97367" y="207434"/>
                  </a:cubicBezTo>
                  <a:cubicBezTo>
                    <a:pt x="100522" y="201123"/>
                    <a:pt x="108656" y="198967"/>
                    <a:pt x="114300" y="194734"/>
                  </a:cubicBezTo>
                  <a:cubicBezTo>
                    <a:pt x="135467" y="196145"/>
                    <a:pt x="157150" y="194108"/>
                    <a:pt x="177800" y="198967"/>
                  </a:cubicBezTo>
                  <a:cubicBezTo>
                    <a:pt x="182753" y="200132"/>
                    <a:pt x="185904" y="206592"/>
                    <a:pt x="186267" y="211667"/>
                  </a:cubicBezTo>
                  <a:cubicBezTo>
                    <a:pt x="189747" y="260377"/>
                    <a:pt x="192621" y="252941"/>
                    <a:pt x="165100" y="266700"/>
                  </a:cubicBezTo>
                  <a:cubicBezTo>
                    <a:pt x="159456" y="261056"/>
                    <a:pt x="152398" y="256536"/>
                    <a:pt x="148167" y="249767"/>
                  </a:cubicBezTo>
                  <a:cubicBezTo>
                    <a:pt x="145083" y="244833"/>
                    <a:pt x="143710" y="238648"/>
                    <a:pt x="143934" y="232834"/>
                  </a:cubicBezTo>
                  <a:cubicBezTo>
                    <a:pt x="147630" y="136730"/>
                    <a:pt x="128686" y="157485"/>
                    <a:pt x="169334" y="127000"/>
                  </a:cubicBezTo>
                  <a:cubicBezTo>
                    <a:pt x="165101" y="135467"/>
                    <a:pt x="162202" y="144744"/>
                    <a:pt x="156634" y="152400"/>
                  </a:cubicBezTo>
                  <a:cubicBezTo>
                    <a:pt x="143734" y="170137"/>
                    <a:pt x="113682" y="192166"/>
                    <a:pt x="93134" y="194734"/>
                  </a:cubicBezTo>
                  <a:lnTo>
                    <a:pt x="59267" y="198967"/>
                  </a:lnTo>
                  <a:cubicBezTo>
                    <a:pt x="50800" y="197556"/>
                    <a:pt x="41009" y="199495"/>
                    <a:pt x="33867" y="194734"/>
                  </a:cubicBezTo>
                  <a:cubicBezTo>
                    <a:pt x="27021" y="190170"/>
                    <a:pt x="26104" y="180150"/>
                    <a:pt x="21167" y="173567"/>
                  </a:cubicBezTo>
                  <a:cubicBezTo>
                    <a:pt x="17575" y="168778"/>
                    <a:pt x="12700" y="165100"/>
                    <a:pt x="8467" y="160867"/>
                  </a:cubicBezTo>
                  <a:cubicBezTo>
                    <a:pt x="13356" y="131530"/>
                    <a:pt x="18769" y="141537"/>
                    <a:pt x="4234" y="127000"/>
                  </a:cubicBezTo>
                </a:path>
              </a:pathLst>
            </a:cu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458D5EF7-294A-49F6-AE42-07A2E9E5087C}"/>
                </a:ext>
              </a:extLst>
            </p:cNvPr>
            <p:cNvSpPr txBox="1"/>
            <p:nvPr/>
          </p:nvSpPr>
          <p:spPr>
            <a:xfrm>
              <a:off x="1774675" y="871452"/>
              <a:ext cx="1971675" cy="1477328"/>
            </a:xfrm>
            <a:prstGeom prst="rect">
              <a:avLst/>
            </a:prstGeom>
            <a:noFill/>
          </p:spPr>
          <p:txBody>
            <a:bodyPr wrap="square" rtlCol="0">
              <a:spAutoFit/>
            </a:bodyPr>
            <a:lstStyle/>
            <a:p>
              <a:r>
                <a:rPr lang="en-GB" dirty="0"/>
                <a:t>3) Kimberlite magma erupts, bringing diamonds and peridotite to the surface </a:t>
              </a:r>
            </a:p>
          </p:txBody>
        </p:sp>
      </p:grpSp>
      <p:grpSp>
        <p:nvGrpSpPr>
          <p:cNvPr id="26" name="Group 25">
            <a:extLst>
              <a:ext uri="{FF2B5EF4-FFF2-40B4-BE49-F238E27FC236}">
                <a16:creationId xmlns:a16="http://schemas.microsoft.com/office/drawing/2014/main" id="{AB8FEFE9-5262-49CD-8656-67EAF48C4C15}"/>
              </a:ext>
            </a:extLst>
          </p:cNvPr>
          <p:cNvGrpSpPr/>
          <p:nvPr/>
        </p:nvGrpSpPr>
        <p:grpSpPr>
          <a:xfrm>
            <a:off x="4378288" y="2238699"/>
            <a:ext cx="4101683" cy="1102659"/>
            <a:chOff x="4378288" y="2238699"/>
            <a:chExt cx="4101683" cy="1102659"/>
          </a:xfrm>
        </p:grpSpPr>
        <p:sp>
          <p:nvSpPr>
            <p:cNvPr id="9" name="TextBox 8">
              <a:extLst>
                <a:ext uri="{FF2B5EF4-FFF2-40B4-BE49-F238E27FC236}">
                  <a16:creationId xmlns:a16="http://schemas.microsoft.com/office/drawing/2014/main" id="{FD98CC8E-96B1-4A28-A226-20297B84473C}"/>
                </a:ext>
              </a:extLst>
            </p:cNvPr>
            <p:cNvSpPr txBox="1"/>
            <p:nvPr/>
          </p:nvSpPr>
          <p:spPr>
            <a:xfrm>
              <a:off x="5458296" y="2660677"/>
              <a:ext cx="3021675" cy="646331"/>
            </a:xfrm>
            <a:prstGeom prst="rect">
              <a:avLst/>
            </a:prstGeom>
            <a:solidFill>
              <a:schemeClr val="bg1"/>
            </a:solidFill>
          </p:spPr>
          <p:txBody>
            <a:bodyPr wrap="square" rtlCol="0">
              <a:spAutoFit/>
            </a:bodyPr>
            <a:lstStyle/>
            <a:p>
              <a:r>
                <a:rPr lang="en-GB" dirty="0"/>
                <a:t>1) Kimberlite magma forms by melting deep in the mantle.</a:t>
              </a:r>
            </a:p>
          </p:txBody>
        </p:sp>
        <p:grpSp>
          <p:nvGrpSpPr>
            <p:cNvPr id="25" name="Group 24">
              <a:extLst>
                <a:ext uri="{FF2B5EF4-FFF2-40B4-BE49-F238E27FC236}">
                  <a16:creationId xmlns:a16="http://schemas.microsoft.com/office/drawing/2014/main" id="{CEF46BB3-38DF-486B-8C38-7DA0F3E03C99}"/>
                </a:ext>
              </a:extLst>
            </p:cNvPr>
            <p:cNvGrpSpPr/>
            <p:nvPr/>
          </p:nvGrpSpPr>
          <p:grpSpPr>
            <a:xfrm>
              <a:off x="4378288" y="2238699"/>
              <a:ext cx="932330" cy="1102659"/>
              <a:chOff x="4378288" y="2238699"/>
              <a:chExt cx="932330" cy="1102659"/>
            </a:xfrm>
          </p:grpSpPr>
          <p:sp>
            <p:nvSpPr>
              <p:cNvPr id="4" name="Oval 3">
                <a:extLst>
                  <a:ext uri="{FF2B5EF4-FFF2-40B4-BE49-F238E27FC236}">
                    <a16:creationId xmlns:a16="http://schemas.microsoft.com/office/drawing/2014/main" id="{91D39BD0-CD63-4B04-BEB7-D2B8E6602E36}"/>
                  </a:ext>
                </a:extLst>
              </p:cNvPr>
              <p:cNvSpPr/>
              <p:nvPr/>
            </p:nvSpPr>
            <p:spPr>
              <a:xfrm rot="1033281">
                <a:off x="4378288" y="2238699"/>
                <a:ext cx="932330" cy="1102659"/>
              </a:xfrm>
              <a:prstGeom prst="ellipse">
                <a:avLst/>
              </a:prstGeom>
              <a:solidFill>
                <a:srgbClr val="19FF81">
                  <a:alpha val="27059"/>
                </a:srgbClr>
              </a:solidFill>
              <a:ln w="5715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B5EFB599-20EF-4D8B-BD85-CD313527B4E1}"/>
                  </a:ext>
                </a:extLst>
              </p:cNvPr>
              <p:cNvSpPr txBox="1"/>
              <p:nvPr/>
            </p:nvSpPr>
            <p:spPr>
              <a:xfrm>
                <a:off x="4399187" y="2528418"/>
                <a:ext cx="838200" cy="523220"/>
              </a:xfrm>
              <a:prstGeom prst="rect">
                <a:avLst/>
              </a:prstGeom>
              <a:noFill/>
            </p:spPr>
            <p:txBody>
              <a:bodyPr wrap="square" rtlCol="0">
                <a:spAutoFit/>
              </a:bodyPr>
              <a:lstStyle/>
              <a:p>
                <a:pPr algn="ctr"/>
                <a:r>
                  <a:rPr lang="en-GB" sz="1400" dirty="0">
                    <a:solidFill>
                      <a:schemeClr val="bg1"/>
                    </a:solidFill>
                  </a:rPr>
                  <a:t>Melting region</a:t>
                </a:r>
              </a:p>
            </p:txBody>
          </p:sp>
        </p:grpSp>
      </p:grpSp>
      <p:grpSp>
        <p:nvGrpSpPr>
          <p:cNvPr id="31" name="Group 30">
            <a:extLst>
              <a:ext uri="{FF2B5EF4-FFF2-40B4-BE49-F238E27FC236}">
                <a16:creationId xmlns:a16="http://schemas.microsoft.com/office/drawing/2014/main" id="{3E8A71E5-D634-4FAD-BE9E-0C4735E3FDDB}"/>
              </a:ext>
            </a:extLst>
          </p:cNvPr>
          <p:cNvGrpSpPr/>
          <p:nvPr/>
        </p:nvGrpSpPr>
        <p:grpSpPr>
          <a:xfrm>
            <a:off x="3390793" y="3970177"/>
            <a:ext cx="3578340" cy="1964835"/>
            <a:chOff x="3390793" y="3970177"/>
            <a:chExt cx="3578340" cy="1964835"/>
          </a:xfrm>
        </p:grpSpPr>
        <p:sp>
          <p:nvSpPr>
            <p:cNvPr id="15" name="Oval 14">
              <a:extLst>
                <a:ext uri="{FF2B5EF4-FFF2-40B4-BE49-F238E27FC236}">
                  <a16:creationId xmlns:a16="http://schemas.microsoft.com/office/drawing/2014/main" id="{A96E54DE-3D85-45ED-A487-A4535E7F55C8}"/>
                </a:ext>
              </a:extLst>
            </p:cNvPr>
            <p:cNvSpPr/>
            <p:nvPr/>
          </p:nvSpPr>
          <p:spPr>
            <a:xfrm rot="529577">
              <a:off x="3390793" y="4306892"/>
              <a:ext cx="276874" cy="899730"/>
            </a:xfrm>
            <a:prstGeom prst="ellipse">
              <a:avLst/>
            </a:prstGeom>
            <a:solidFill>
              <a:srgbClr val="19FF81">
                <a:alpha val="27059"/>
              </a:srgbClr>
            </a:solidFill>
            <a:ln w="5715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a:extLst>
                <a:ext uri="{FF2B5EF4-FFF2-40B4-BE49-F238E27FC236}">
                  <a16:creationId xmlns:a16="http://schemas.microsoft.com/office/drawing/2014/main" id="{F32CD3ED-621C-4618-9898-32400F8BE793}"/>
                </a:ext>
              </a:extLst>
            </p:cNvPr>
            <p:cNvSpPr txBox="1"/>
            <p:nvPr/>
          </p:nvSpPr>
          <p:spPr>
            <a:xfrm>
              <a:off x="3671644" y="3970177"/>
              <a:ext cx="838200" cy="523220"/>
            </a:xfrm>
            <a:prstGeom prst="rect">
              <a:avLst/>
            </a:prstGeom>
            <a:noFill/>
          </p:spPr>
          <p:txBody>
            <a:bodyPr wrap="square" rtlCol="0">
              <a:spAutoFit/>
            </a:bodyPr>
            <a:lstStyle/>
            <a:p>
              <a:pPr algn="ctr"/>
              <a:r>
                <a:rPr lang="en-GB" sz="1400" dirty="0">
                  <a:solidFill>
                    <a:schemeClr val="bg1"/>
                  </a:solidFill>
                </a:rPr>
                <a:t>Melting region</a:t>
              </a:r>
            </a:p>
          </p:txBody>
        </p:sp>
        <p:cxnSp>
          <p:nvCxnSpPr>
            <p:cNvPr id="21" name="Straight Arrow Connector 20">
              <a:extLst>
                <a:ext uri="{FF2B5EF4-FFF2-40B4-BE49-F238E27FC236}">
                  <a16:creationId xmlns:a16="http://schemas.microsoft.com/office/drawing/2014/main" id="{46C57F91-0E94-4538-9D27-ED070EDB7DE7}"/>
                </a:ext>
              </a:extLst>
            </p:cNvPr>
            <p:cNvCxnSpPr>
              <a:cxnSpLocks/>
            </p:cNvCxnSpPr>
            <p:nvPr/>
          </p:nvCxnSpPr>
          <p:spPr>
            <a:xfrm flipH="1">
              <a:off x="3529231" y="4242444"/>
              <a:ext cx="261166" cy="360946"/>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CE5F517F-B58B-4DDF-A325-A728DC22A51D}"/>
                </a:ext>
              </a:extLst>
            </p:cNvPr>
            <p:cNvSpPr txBox="1"/>
            <p:nvPr/>
          </p:nvSpPr>
          <p:spPr>
            <a:xfrm>
              <a:off x="3718557" y="5288681"/>
              <a:ext cx="3250576" cy="646331"/>
            </a:xfrm>
            <a:prstGeom prst="rect">
              <a:avLst/>
            </a:prstGeom>
            <a:solidFill>
              <a:srgbClr val="92D050"/>
            </a:solidFill>
          </p:spPr>
          <p:txBody>
            <a:bodyPr wrap="square" rtlCol="0">
              <a:spAutoFit/>
            </a:bodyPr>
            <a:lstStyle/>
            <a:p>
              <a:r>
                <a:rPr lang="en-GB" dirty="0"/>
                <a:t>Ordinary magma forms by melting at the top of the mantle.</a:t>
              </a:r>
            </a:p>
          </p:txBody>
        </p:sp>
      </p:grpSp>
      <p:grpSp>
        <p:nvGrpSpPr>
          <p:cNvPr id="30" name="Group 29">
            <a:extLst>
              <a:ext uri="{FF2B5EF4-FFF2-40B4-BE49-F238E27FC236}">
                <a16:creationId xmlns:a16="http://schemas.microsoft.com/office/drawing/2014/main" id="{0C3BAB4B-2B2B-4165-A6B0-BEE748C1A2F2}"/>
              </a:ext>
            </a:extLst>
          </p:cNvPr>
          <p:cNvGrpSpPr/>
          <p:nvPr/>
        </p:nvGrpSpPr>
        <p:grpSpPr>
          <a:xfrm>
            <a:off x="592383" y="4347273"/>
            <a:ext cx="2800049" cy="2146007"/>
            <a:chOff x="592383" y="4347273"/>
            <a:chExt cx="2800049" cy="2146007"/>
          </a:xfrm>
        </p:grpSpPr>
        <p:cxnSp>
          <p:nvCxnSpPr>
            <p:cNvPr id="16" name="Straight Arrow Connector 15">
              <a:extLst>
                <a:ext uri="{FF2B5EF4-FFF2-40B4-BE49-F238E27FC236}">
                  <a16:creationId xmlns:a16="http://schemas.microsoft.com/office/drawing/2014/main" id="{8EC5CBFB-A936-4DE2-96DF-1E1F62971C8C}"/>
                </a:ext>
              </a:extLst>
            </p:cNvPr>
            <p:cNvCxnSpPr>
              <a:cxnSpLocks/>
              <a:stCxn id="15" idx="2"/>
            </p:cNvCxnSpPr>
            <p:nvPr/>
          </p:nvCxnSpPr>
          <p:spPr>
            <a:xfrm flipH="1" flipV="1">
              <a:off x="3150186" y="4713249"/>
              <a:ext cx="242246" cy="22266"/>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BBC2BD7A-DA73-4740-8A2D-B0796AAD15E4}"/>
                </a:ext>
              </a:extLst>
            </p:cNvPr>
            <p:cNvGrpSpPr/>
            <p:nvPr/>
          </p:nvGrpSpPr>
          <p:grpSpPr>
            <a:xfrm>
              <a:off x="592383" y="4347273"/>
              <a:ext cx="2573198" cy="2146007"/>
              <a:chOff x="592383" y="4347273"/>
              <a:chExt cx="2573198" cy="2146007"/>
            </a:xfrm>
          </p:grpSpPr>
          <p:sp>
            <p:nvSpPr>
              <p:cNvPr id="13" name="Isosceles Triangle 12">
                <a:extLst>
                  <a:ext uri="{FF2B5EF4-FFF2-40B4-BE49-F238E27FC236}">
                    <a16:creationId xmlns:a16="http://schemas.microsoft.com/office/drawing/2014/main" id="{952110F9-58A2-4B59-AA20-2DC002D7B25C}"/>
                  </a:ext>
                </a:extLst>
              </p:cNvPr>
              <p:cNvSpPr/>
              <p:nvPr/>
            </p:nvSpPr>
            <p:spPr>
              <a:xfrm rot="16813212">
                <a:off x="3033060" y="4666866"/>
                <a:ext cx="172278" cy="92765"/>
              </a:xfrm>
              <a:prstGeom prst="triangl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Freeform: Shape 13">
                <a:extLst>
                  <a:ext uri="{FF2B5EF4-FFF2-40B4-BE49-F238E27FC236}">
                    <a16:creationId xmlns:a16="http://schemas.microsoft.com/office/drawing/2014/main" id="{2FD0A34A-D1D3-423E-8000-F66DC2DD62FB}"/>
                  </a:ext>
                </a:extLst>
              </p:cNvPr>
              <p:cNvSpPr/>
              <p:nvPr/>
            </p:nvSpPr>
            <p:spPr>
              <a:xfrm rot="20676804">
                <a:off x="2432473" y="4347273"/>
                <a:ext cx="597223" cy="512234"/>
              </a:xfrm>
              <a:custGeom>
                <a:avLst/>
                <a:gdLst>
                  <a:gd name="connsiteX0" fmla="*/ 571500 w 597223"/>
                  <a:gd name="connsiteY0" fmla="*/ 249767 h 512234"/>
                  <a:gd name="connsiteX1" fmla="*/ 533400 w 597223"/>
                  <a:gd name="connsiteY1" fmla="*/ 292100 h 512234"/>
                  <a:gd name="connsiteX2" fmla="*/ 520700 w 597223"/>
                  <a:gd name="connsiteY2" fmla="*/ 296334 h 512234"/>
                  <a:gd name="connsiteX3" fmla="*/ 423334 w 597223"/>
                  <a:gd name="connsiteY3" fmla="*/ 287867 h 512234"/>
                  <a:gd name="connsiteX4" fmla="*/ 406400 w 597223"/>
                  <a:gd name="connsiteY4" fmla="*/ 266700 h 512234"/>
                  <a:gd name="connsiteX5" fmla="*/ 385234 w 597223"/>
                  <a:gd name="connsiteY5" fmla="*/ 245534 h 512234"/>
                  <a:gd name="connsiteX6" fmla="*/ 364067 w 597223"/>
                  <a:gd name="connsiteY6" fmla="*/ 186267 h 512234"/>
                  <a:gd name="connsiteX7" fmla="*/ 368300 w 597223"/>
                  <a:gd name="connsiteY7" fmla="*/ 131234 h 512234"/>
                  <a:gd name="connsiteX8" fmla="*/ 376767 w 597223"/>
                  <a:gd name="connsiteY8" fmla="*/ 114300 h 512234"/>
                  <a:gd name="connsiteX9" fmla="*/ 397934 w 597223"/>
                  <a:gd name="connsiteY9" fmla="*/ 105834 h 512234"/>
                  <a:gd name="connsiteX10" fmla="*/ 444500 w 597223"/>
                  <a:gd name="connsiteY10" fmla="*/ 80434 h 512234"/>
                  <a:gd name="connsiteX11" fmla="*/ 469900 w 597223"/>
                  <a:gd name="connsiteY11" fmla="*/ 71967 h 512234"/>
                  <a:gd name="connsiteX12" fmla="*/ 486834 w 597223"/>
                  <a:gd name="connsiteY12" fmla="*/ 76200 h 512234"/>
                  <a:gd name="connsiteX13" fmla="*/ 503767 w 597223"/>
                  <a:gd name="connsiteY13" fmla="*/ 88900 h 512234"/>
                  <a:gd name="connsiteX14" fmla="*/ 520700 w 597223"/>
                  <a:gd name="connsiteY14" fmla="*/ 139700 h 512234"/>
                  <a:gd name="connsiteX15" fmla="*/ 516467 w 597223"/>
                  <a:gd name="connsiteY15" fmla="*/ 262467 h 512234"/>
                  <a:gd name="connsiteX16" fmla="*/ 512234 w 597223"/>
                  <a:gd name="connsiteY16" fmla="*/ 245534 h 512234"/>
                  <a:gd name="connsiteX17" fmla="*/ 516467 w 597223"/>
                  <a:gd name="connsiteY17" fmla="*/ 190500 h 512234"/>
                  <a:gd name="connsiteX18" fmla="*/ 520700 w 597223"/>
                  <a:gd name="connsiteY18" fmla="*/ 173567 h 512234"/>
                  <a:gd name="connsiteX19" fmla="*/ 537634 w 597223"/>
                  <a:gd name="connsiteY19" fmla="*/ 165100 h 512234"/>
                  <a:gd name="connsiteX20" fmla="*/ 571500 w 597223"/>
                  <a:gd name="connsiteY20" fmla="*/ 148167 h 512234"/>
                  <a:gd name="connsiteX21" fmla="*/ 592667 w 597223"/>
                  <a:gd name="connsiteY21" fmla="*/ 173567 h 512234"/>
                  <a:gd name="connsiteX22" fmla="*/ 596900 w 597223"/>
                  <a:gd name="connsiteY22" fmla="*/ 207434 h 512234"/>
                  <a:gd name="connsiteX23" fmla="*/ 567267 w 597223"/>
                  <a:gd name="connsiteY23" fmla="*/ 338667 h 512234"/>
                  <a:gd name="connsiteX24" fmla="*/ 541867 w 597223"/>
                  <a:gd name="connsiteY24" fmla="*/ 385234 h 512234"/>
                  <a:gd name="connsiteX25" fmla="*/ 499534 w 597223"/>
                  <a:gd name="connsiteY25" fmla="*/ 474134 h 512234"/>
                  <a:gd name="connsiteX26" fmla="*/ 486834 w 597223"/>
                  <a:gd name="connsiteY26" fmla="*/ 512234 h 512234"/>
                  <a:gd name="connsiteX27" fmla="*/ 448734 w 597223"/>
                  <a:gd name="connsiteY27" fmla="*/ 474134 h 512234"/>
                  <a:gd name="connsiteX28" fmla="*/ 423334 w 597223"/>
                  <a:gd name="connsiteY28" fmla="*/ 376767 h 512234"/>
                  <a:gd name="connsiteX29" fmla="*/ 457200 w 597223"/>
                  <a:gd name="connsiteY29" fmla="*/ 182034 h 512234"/>
                  <a:gd name="connsiteX30" fmla="*/ 469900 w 597223"/>
                  <a:gd name="connsiteY30" fmla="*/ 169334 h 512234"/>
                  <a:gd name="connsiteX31" fmla="*/ 486834 w 597223"/>
                  <a:gd name="connsiteY31" fmla="*/ 165100 h 512234"/>
                  <a:gd name="connsiteX32" fmla="*/ 503767 w 597223"/>
                  <a:gd name="connsiteY32" fmla="*/ 169334 h 512234"/>
                  <a:gd name="connsiteX33" fmla="*/ 508000 w 597223"/>
                  <a:gd name="connsiteY33" fmla="*/ 186267 h 512234"/>
                  <a:gd name="connsiteX34" fmla="*/ 520700 w 597223"/>
                  <a:gd name="connsiteY34" fmla="*/ 237067 h 512234"/>
                  <a:gd name="connsiteX35" fmla="*/ 516467 w 597223"/>
                  <a:gd name="connsiteY35" fmla="*/ 292100 h 512234"/>
                  <a:gd name="connsiteX36" fmla="*/ 512234 w 597223"/>
                  <a:gd name="connsiteY36" fmla="*/ 317500 h 512234"/>
                  <a:gd name="connsiteX37" fmla="*/ 499534 w 597223"/>
                  <a:gd name="connsiteY37" fmla="*/ 334434 h 512234"/>
                  <a:gd name="connsiteX38" fmla="*/ 486834 w 597223"/>
                  <a:gd name="connsiteY38" fmla="*/ 347134 h 512234"/>
                  <a:gd name="connsiteX39" fmla="*/ 469900 w 597223"/>
                  <a:gd name="connsiteY39" fmla="*/ 351367 h 512234"/>
                  <a:gd name="connsiteX40" fmla="*/ 427567 w 597223"/>
                  <a:gd name="connsiteY40" fmla="*/ 325967 h 512234"/>
                  <a:gd name="connsiteX41" fmla="*/ 427567 w 597223"/>
                  <a:gd name="connsiteY41" fmla="*/ 279400 h 512234"/>
                  <a:gd name="connsiteX42" fmla="*/ 461434 w 597223"/>
                  <a:gd name="connsiteY42" fmla="*/ 254000 h 512234"/>
                  <a:gd name="connsiteX43" fmla="*/ 508000 w 597223"/>
                  <a:gd name="connsiteY43" fmla="*/ 241300 h 512234"/>
                  <a:gd name="connsiteX44" fmla="*/ 537634 w 597223"/>
                  <a:gd name="connsiteY44" fmla="*/ 245534 h 512234"/>
                  <a:gd name="connsiteX45" fmla="*/ 537634 w 597223"/>
                  <a:gd name="connsiteY45" fmla="*/ 279400 h 512234"/>
                  <a:gd name="connsiteX46" fmla="*/ 503767 w 597223"/>
                  <a:gd name="connsiteY46" fmla="*/ 313267 h 512234"/>
                  <a:gd name="connsiteX47" fmla="*/ 461434 w 597223"/>
                  <a:gd name="connsiteY47" fmla="*/ 347134 h 512234"/>
                  <a:gd name="connsiteX48" fmla="*/ 444500 w 597223"/>
                  <a:gd name="connsiteY48" fmla="*/ 355600 h 512234"/>
                  <a:gd name="connsiteX49" fmla="*/ 364067 w 597223"/>
                  <a:gd name="connsiteY49" fmla="*/ 351367 h 512234"/>
                  <a:gd name="connsiteX50" fmla="*/ 338667 w 597223"/>
                  <a:gd name="connsiteY50" fmla="*/ 342900 h 512234"/>
                  <a:gd name="connsiteX51" fmla="*/ 300567 w 597223"/>
                  <a:gd name="connsiteY51" fmla="*/ 304800 h 512234"/>
                  <a:gd name="connsiteX52" fmla="*/ 292100 w 597223"/>
                  <a:gd name="connsiteY52" fmla="*/ 275167 h 512234"/>
                  <a:gd name="connsiteX53" fmla="*/ 287867 w 597223"/>
                  <a:gd name="connsiteY53" fmla="*/ 258234 h 512234"/>
                  <a:gd name="connsiteX54" fmla="*/ 300567 w 597223"/>
                  <a:gd name="connsiteY54" fmla="*/ 190500 h 512234"/>
                  <a:gd name="connsiteX55" fmla="*/ 376767 w 597223"/>
                  <a:gd name="connsiteY55" fmla="*/ 131234 h 512234"/>
                  <a:gd name="connsiteX56" fmla="*/ 406400 w 597223"/>
                  <a:gd name="connsiteY56" fmla="*/ 127000 h 512234"/>
                  <a:gd name="connsiteX57" fmla="*/ 436034 w 597223"/>
                  <a:gd name="connsiteY57" fmla="*/ 139700 h 512234"/>
                  <a:gd name="connsiteX58" fmla="*/ 440267 w 597223"/>
                  <a:gd name="connsiteY58" fmla="*/ 169334 h 512234"/>
                  <a:gd name="connsiteX59" fmla="*/ 410634 w 597223"/>
                  <a:gd name="connsiteY59" fmla="*/ 232834 h 512234"/>
                  <a:gd name="connsiteX60" fmla="*/ 368300 w 597223"/>
                  <a:gd name="connsiteY60" fmla="*/ 266700 h 512234"/>
                  <a:gd name="connsiteX61" fmla="*/ 325967 w 597223"/>
                  <a:gd name="connsiteY61" fmla="*/ 283634 h 512234"/>
                  <a:gd name="connsiteX62" fmla="*/ 249767 w 597223"/>
                  <a:gd name="connsiteY62" fmla="*/ 266700 h 512234"/>
                  <a:gd name="connsiteX63" fmla="*/ 228600 w 597223"/>
                  <a:gd name="connsiteY63" fmla="*/ 237067 h 512234"/>
                  <a:gd name="connsiteX64" fmla="*/ 207434 w 597223"/>
                  <a:gd name="connsiteY64" fmla="*/ 190500 h 512234"/>
                  <a:gd name="connsiteX65" fmla="*/ 207434 w 597223"/>
                  <a:gd name="connsiteY65" fmla="*/ 114300 h 512234"/>
                  <a:gd name="connsiteX66" fmla="*/ 266700 w 597223"/>
                  <a:gd name="connsiteY66" fmla="*/ 80434 h 512234"/>
                  <a:gd name="connsiteX67" fmla="*/ 270934 w 597223"/>
                  <a:gd name="connsiteY67" fmla="*/ 97367 h 512234"/>
                  <a:gd name="connsiteX68" fmla="*/ 266700 w 597223"/>
                  <a:gd name="connsiteY68" fmla="*/ 114300 h 512234"/>
                  <a:gd name="connsiteX69" fmla="*/ 249767 w 597223"/>
                  <a:gd name="connsiteY69" fmla="*/ 88900 h 512234"/>
                  <a:gd name="connsiteX70" fmla="*/ 249767 w 597223"/>
                  <a:gd name="connsiteY70" fmla="*/ 50800 h 512234"/>
                  <a:gd name="connsiteX71" fmla="*/ 262467 w 597223"/>
                  <a:gd name="connsiteY71" fmla="*/ 46567 h 512234"/>
                  <a:gd name="connsiteX72" fmla="*/ 258234 w 597223"/>
                  <a:gd name="connsiteY72" fmla="*/ 80434 h 512234"/>
                  <a:gd name="connsiteX73" fmla="*/ 207434 w 597223"/>
                  <a:gd name="connsiteY73" fmla="*/ 165100 h 512234"/>
                  <a:gd name="connsiteX74" fmla="*/ 198967 w 597223"/>
                  <a:gd name="connsiteY74" fmla="*/ 177800 h 512234"/>
                  <a:gd name="connsiteX75" fmla="*/ 186267 w 597223"/>
                  <a:gd name="connsiteY75" fmla="*/ 182034 h 512234"/>
                  <a:gd name="connsiteX76" fmla="*/ 173567 w 597223"/>
                  <a:gd name="connsiteY76" fmla="*/ 190500 h 512234"/>
                  <a:gd name="connsiteX77" fmla="*/ 110067 w 597223"/>
                  <a:gd name="connsiteY77" fmla="*/ 165100 h 512234"/>
                  <a:gd name="connsiteX78" fmla="*/ 101600 w 597223"/>
                  <a:gd name="connsiteY78" fmla="*/ 152400 h 512234"/>
                  <a:gd name="connsiteX79" fmla="*/ 105834 w 597223"/>
                  <a:gd name="connsiteY79" fmla="*/ 93134 h 512234"/>
                  <a:gd name="connsiteX80" fmla="*/ 135467 w 597223"/>
                  <a:gd name="connsiteY80" fmla="*/ 67734 h 512234"/>
                  <a:gd name="connsiteX81" fmla="*/ 160867 w 597223"/>
                  <a:gd name="connsiteY81" fmla="*/ 46567 h 512234"/>
                  <a:gd name="connsiteX82" fmla="*/ 249767 w 597223"/>
                  <a:gd name="connsiteY82" fmla="*/ 12700 h 512234"/>
                  <a:gd name="connsiteX83" fmla="*/ 262467 w 597223"/>
                  <a:gd name="connsiteY83" fmla="*/ 21167 h 512234"/>
                  <a:gd name="connsiteX84" fmla="*/ 241300 w 597223"/>
                  <a:gd name="connsiteY84" fmla="*/ 67734 h 512234"/>
                  <a:gd name="connsiteX85" fmla="*/ 203200 w 597223"/>
                  <a:gd name="connsiteY85" fmla="*/ 105834 h 512234"/>
                  <a:gd name="connsiteX86" fmla="*/ 105834 w 597223"/>
                  <a:gd name="connsiteY86" fmla="*/ 143934 h 512234"/>
                  <a:gd name="connsiteX87" fmla="*/ 76200 w 597223"/>
                  <a:gd name="connsiteY87" fmla="*/ 148167 h 512234"/>
                  <a:gd name="connsiteX88" fmla="*/ 4234 w 597223"/>
                  <a:gd name="connsiteY88" fmla="*/ 122767 h 512234"/>
                  <a:gd name="connsiteX89" fmla="*/ 0 w 597223"/>
                  <a:gd name="connsiteY89" fmla="*/ 105834 h 512234"/>
                  <a:gd name="connsiteX90" fmla="*/ 12700 w 597223"/>
                  <a:gd name="connsiteY90" fmla="*/ 84667 h 512234"/>
                  <a:gd name="connsiteX91" fmla="*/ 38100 w 597223"/>
                  <a:gd name="connsiteY91" fmla="*/ 63500 h 512234"/>
                  <a:gd name="connsiteX92" fmla="*/ 118534 w 597223"/>
                  <a:gd name="connsiteY92" fmla="*/ 25400 h 512234"/>
                  <a:gd name="connsiteX93" fmla="*/ 211667 w 597223"/>
                  <a:gd name="connsiteY93" fmla="*/ 4234 h 512234"/>
                  <a:gd name="connsiteX94" fmla="*/ 232834 w 597223"/>
                  <a:gd name="connsiteY94" fmla="*/ 12700 h 512234"/>
                  <a:gd name="connsiteX95" fmla="*/ 237067 w 597223"/>
                  <a:gd name="connsiteY95" fmla="*/ 63500 h 512234"/>
                  <a:gd name="connsiteX96" fmla="*/ 224367 w 597223"/>
                  <a:gd name="connsiteY96" fmla="*/ 71967 h 512234"/>
                  <a:gd name="connsiteX97" fmla="*/ 245534 w 597223"/>
                  <a:gd name="connsiteY97" fmla="*/ 21167 h 512234"/>
                  <a:gd name="connsiteX98" fmla="*/ 254000 w 597223"/>
                  <a:gd name="connsiteY98" fmla="*/ 8467 h 512234"/>
                  <a:gd name="connsiteX99" fmla="*/ 279400 w 597223"/>
                  <a:gd name="connsiteY99" fmla="*/ 4234 h 512234"/>
                  <a:gd name="connsiteX100" fmla="*/ 296334 w 597223"/>
                  <a:gd name="connsiteY100" fmla="*/ 0 h 512234"/>
                  <a:gd name="connsiteX101" fmla="*/ 338667 w 597223"/>
                  <a:gd name="connsiteY101" fmla="*/ 8467 h 512234"/>
                  <a:gd name="connsiteX102" fmla="*/ 342900 w 597223"/>
                  <a:gd name="connsiteY102" fmla="*/ 25400 h 512234"/>
                  <a:gd name="connsiteX103" fmla="*/ 321734 w 597223"/>
                  <a:gd name="connsiteY103" fmla="*/ 110067 h 512234"/>
                  <a:gd name="connsiteX104" fmla="*/ 270934 w 597223"/>
                  <a:gd name="connsiteY104" fmla="*/ 207434 h 512234"/>
                  <a:gd name="connsiteX105" fmla="*/ 258234 w 597223"/>
                  <a:gd name="connsiteY105" fmla="*/ 220134 h 512234"/>
                  <a:gd name="connsiteX106" fmla="*/ 283634 w 597223"/>
                  <a:gd name="connsiteY106" fmla="*/ 211667 h 512234"/>
                  <a:gd name="connsiteX107" fmla="*/ 351367 w 597223"/>
                  <a:gd name="connsiteY107" fmla="*/ 156634 h 512234"/>
                  <a:gd name="connsiteX108" fmla="*/ 402167 w 597223"/>
                  <a:gd name="connsiteY108" fmla="*/ 127000 h 512234"/>
                  <a:gd name="connsiteX109" fmla="*/ 431800 w 597223"/>
                  <a:gd name="connsiteY109" fmla="*/ 143934 h 512234"/>
                  <a:gd name="connsiteX110" fmla="*/ 393700 w 597223"/>
                  <a:gd name="connsiteY110" fmla="*/ 262467 h 512234"/>
                  <a:gd name="connsiteX111" fmla="*/ 296334 w 597223"/>
                  <a:gd name="connsiteY111" fmla="*/ 414867 h 512234"/>
                  <a:gd name="connsiteX112" fmla="*/ 279400 w 597223"/>
                  <a:gd name="connsiteY112" fmla="*/ 448734 h 512234"/>
                  <a:gd name="connsiteX113" fmla="*/ 254000 w 597223"/>
                  <a:gd name="connsiteY113" fmla="*/ 491067 h 512234"/>
                  <a:gd name="connsiteX114" fmla="*/ 258234 w 597223"/>
                  <a:gd name="connsiteY114" fmla="*/ 381000 h 512234"/>
                  <a:gd name="connsiteX115" fmla="*/ 266700 w 597223"/>
                  <a:gd name="connsiteY115" fmla="*/ 364067 h 512234"/>
                  <a:gd name="connsiteX116" fmla="*/ 275167 w 597223"/>
                  <a:gd name="connsiteY116" fmla="*/ 351367 h 512234"/>
                  <a:gd name="connsiteX117" fmla="*/ 237067 w 597223"/>
                  <a:gd name="connsiteY117" fmla="*/ 359834 h 512234"/>
                  <a:gd name="connsiteX118" fmla="*/ 182034 w 597223"/>
                  <a:gd name="connsiteY118" fmla="*/ 351367 h 512234"/>
                  <a:gd name="connsiteX119" fmla="*/ 156634 w 597223"/>
                  <a:gd name="connsiteY119" fmla="*/ 338667 h 512234"/>
                  <a:gd name="connsiteX120" fmla="*/ 114300 w 597223"/>
                  <a:gd name="connsiteY120" fmla="*/ 296334 h 512234"/>
                  <a:gd name="connsiteX121" fmla="*/ 101600 w 597223"/>
                  <a:gd name="connsiteY121" fmla="*/ 275167 h 512234"/>
                  <a:gd name="connsiteX122" fmla="*/ 97367 w 597223"/>
                  <a:gd name="connsiteY122" fmla="*/ 249767 h 512234"/>
                  <a:gd name="connsiteX123" fmla="*/ 97367 w 597223"/>
                  <a:gd name="connsiteY123" fmla="*/ 207434 h 512234"/>
                  <a:gd name="connsiteX124" fmla="*/ 114300 w 597223"/>
                  <a:gd name="connsiteY124" fmla="*/ 194734 h 512234"/>
                  <a:gd name="connsiteX125" fmla="*/ 177800 w 597223"/>
                  <a:gd name="connsiteY125" fmla="*/ 198967 h 512234"/>
                  <a:gd name="connsiteX126" fmla="*/ 186267 w 597223"/>
                  <a:gd name="connsiteY126" fmla="*/ 211667 h 512234"/>
                  <a:gd name="connsiteX127" fmla="*/ 165100 w 597223"/>
                  <a:gd name="connsiteY127" fmla="*/ 266700 h 512234"/>
                  <a:gd name="connsiteX128" fmla="*/ 148167 w 597223"/>
                  <a:gd name="connsiteY128" fmla="*/ 249767 h 512234"/>
                  <a:gd name="connsiteX129" fmla="*/ 143934 w 597223"/>
                  <a:gd name="connsiteY129" fmla="*/ 232834 h 512234"/>
                  <a:gd name="connsiteX130" fmla="*/ 169334 w 597223"/>
                  <a:gd name="connsiteY130" fmla="*/ 127000 h 512234"/>
                  <a:gd name="connsiteX131" fmla="*/ 156634 w 597223"/>
                  <a:gd name="connsiteY131" fmla="*/ 152400 h 512234"/>
                  <a:gd name="connsiteX132" fmla="*/ 93134 w 597223"/>
                  <a:gd name="connsiteY132" fmla="*/ 194734 h 512234"/>
                  <a:gd name="connsiteX133" fmla="*/ 59267 w 597223"/>
                  <a:gd name="connsiteY133" fmla="*/ 198967 h 512234"/>
                  <a:gd name="connsiteX134" fmla="*/ 33867 w 597223"/>
                  <a:gd name="connsiteY134" fmla="*/ 194734 h 512234"/>
                  <a:gd name="connsiteX135" fmla="*/ 21167 w 597223"/>
                  <a:gd name="connsiteY135" fmla="*/ 173567 h 512234"/>
                  <a:gd name="connsiteX136" fmla="*/ 8467 w 597223"/>
                  <a:gd name="connsiteY136" fmla="*/ 160867 h 512234"/>
                  <a:gd name="connsiteX137" fmla="*/ 4234 w 597223"/>
                  <a:gd name="connsiteY137" fmla="*/ 127000 h 51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597223" h="512234">
                    <a:moveTo>
                      <a:pt x="571500" y="249767"/>
                    </a:moveTo>
                    <a:cubicBezTo>
                      <a:pt x="556110" y="271314"/>
                      <a:pt x="554304" y="280155"/>
                      <a:pt x="533400" y="292100"/>
                    </a:cubicBezTo>
                    <a:cubicBezTo>
                      <a:pt x="529526" y="294314"/>
                      <a:pt x="524933" y="294923"/>
                      <a:pt x="520700" y="296334"/>
                    </a:cubicBezTo>
                    <a:cubicBezTo>
                      <a:pt x="488245" y="293512"/>
                      <a:pt x="454869" y="296043"/>
                      <a:pt x="423334" y="287867"/>
                    </a:cubicBezTo>
                    <a:cubicBezTo>
                      <a:pt x="414587" y="285599"/>
                      <a:pt x="412445" y="273416"/>
                      <a:pt x="406400" y="266700"/>
                    </a:cubicBezTo>
                    <a:cubicBezTo>
                      <a:pt x="399725" y="259284"/>
                      <a:pt x="392289" y="252589"/>
                      <a:pt x="385234" y="245534"/>
                    </a:cubicBezTo>
                    <a:cubicBezTo>
                      <a:pt x="379645" y="232492"/>
                      <a:pt x="364821" y="201347"/>
                      <a:pt x="364067" y="186267"/>
                    </a:cubicBezTo>
                    <a:cubicBezTo>
                      <a:pt x="363148" y="167891"/>
                      <a:pt x="365103" y="149353"/>
                      <a:pt x="368300" y="131234"/>
                    </a:cubicBezTo>
                    <a:cubicBezTo>
                      <a:pt x="369397" y="125019"/>
                      <a:pt x="371975" y="118407"/>
                      <a:pt x="376767" y="114300"/>
                    </a:cubicBezTo>
                    <a:cubicBezTo>
                      <a:pt x="382537" y="109355"/>
                      <a:pt x="391137" y="109232"/>
                      <a:pt x="397934" y="105834"/>
                    </a:cubicBezTo>
                    <a:cubicBezTo>
                      <a:pt x="433896" y="87853"/>
                      <a:pt x="404056" y="97286"/>
                      <a:pt x="444500" y="80434"/>
                    </a:cubicBezTo>
                    <a:cubicBezTo>
                      <a:pt x="452738" y="77001"/>
                      <a:pt x="461433" y="74789"/>
                      <a:pt x="469900" y="71967"/>
                    </a:cubicBezTo>
                    <a:cubicBezTo>
                      <a:pt x="475545" y="73378"/>
                      <a:pt x="481630" y="73598"/>
                      <a:pt x="486834" y="76200"/>
                    </a:cubicBezTo>
                    <a:cubicBezTo>
                      <a:pt x="493145" y="79355"/>
                      <a:pt x="499979" y="82948"/>
                      <a:pt x="503767" y="88900"/>
                    </a:cubicBezTo>
                    <a:cubicBezTo>
                      <a:pt x="511862" y="101620"/>
                      <a:pt x="516751" y="123904"/>
                      <a:pt x="520700" y="139700"/>
                    </a:cubicBezTo>
                    <a:cubicBezTo>
                      <a:pt x="519289" y="180622"/>
                      <a:pt x="519732" y="221651"/>
                      <a:pt x="516467" y="262467"/>
                    </a:cubicBezTo>
                    <a:cubicBezTo>
                      <a:pt x="516003" y="268266"/>
                      <a:pt x="512234" y="251352"/>
                      <a:pt x="512234" y="245534"/>
                    </a:cubicBezTo>
                    <a:cubicBezTo>
                      <a:pt x="512234" y="227135"/>
                      <a:pt x="514317" y="208773"/>
                      <a:pt x="516467" y="190500"/>
                    </a:cubicBezTo>
                    <a:cubicBezTo>
                      <a:pt x="517147" y="184722"/>
                      <a:pt x="516975" y="178037"/>
                      <a:pt x="520700" y="173567"/>
                    </a:cubicBezTo>
                    <a:cubicBezTo>
                      <a:pt x="524740" y="168719"/>
                      <a:pt x="532499" y="168768"/>
                      <a:pt x="537634" y="165100"/>
                    </a:cubicBezTo>
                    <a:cubicBezTo>
                      <a:pt x="565304" y="145336"/>
                      <a:pt x="532587" y="155949"/>
                      <a:pt x="571500" y="148167"/>
                    </a:cubicBezTo>
                    <a:cubicBezTo>
                      <a:pt x="578556" y="156634"/>
                      <a:pt x="588326" y="163437"/>
                      <a:pt x="592667" y="173567"/>
                    </a:cubicBezTo>
                    <a:cubicBezTo>
                      <a:pt x="597149" y="184024"/>
                      <a:pt x="597740" y="196088"/>
                      <a:pt x="596900" y="207434"/>
                    </a:cubicBezTo>
                    <a:cubicBezTo>
                      <a:pt x="593749" y="249969"/>
                      <a:pt x="584673" y="298632"/>
                      <a:pt x="567267" y="338667"/>
                    </a:cubicBezTo>
                    <a:cubicBezTo>
                      <a:pt x="560217" y="354882"/>
                      <a:pt x="549774" y="369419"/>
                      <a:pt x="541867" y="385234"/>
                    </a:cubicBezTo>
                    <a:cubicBezTo>
                      <a:pt x="527189" y="414591"/>
                      <a:pt x="512584" y="444018"/>
                      <a:pt x="499534" y="474134"/>
                    </a:cubicBezTo>
                    <a:cubicBezTo>
                      <a:pt x="494211" y="486417"/>
                      <a:pt x="486834" y="512234"/>
                      <a:pt x="486834" y="512234"/>
                    </a:cubicBezTo>
                    <a:cubicBezTo>
                      <a:pt x="455728" y="501865"/>
                      <a:pt x="459544" y="510168"/>
                      <a:pt x="448734" y="474134"/>
                    </a:cubicBezTo>
                    <a:cubicBezTo>
                      <a:pt x="439096" y="442007"/>
                      <a:pt x="423334" y="376767"/>
                      <a:pt x="423334" y="376767"/>
                    </a:cubicBezTo>
                    <a:cubicBezTo>
                      <a:pt x="423527" y="374580"/>
                      <a:pt x="422888" y="216346"/>
                      <a:pt x="457200" y="182034"/>
                    </a:cubicBezTo>
                    <a:cubicBezTo>
                      <a:pt x="461433" y="177801"/>
                      <a:pt x="464702" y="172304"/>
                      <a:pt x="469900" y="169334"/>
                    </a:cubicBezTo>
                    <a:cubicBezTo>
                      <a:pt x="474952" y="166447"/>
                      <a:pt x="481189" y="166511"/>
                      <a:pt x="486834" y="165100"/>
                    </a:cubicBezTo>
                    <a:cubicBezTo>
                      <a:pt x="492478" y="166511"/>
                      <a:pt x="499653" y="165220"/>
                      <a:pt x="503767" y="169334"/>
                    </a:cubicBezTo>
                    <a:cubicBezTo>
                      <a:pt x="507881" y="173448"/>
                      <a:pt x="506469" y="180654"/>
                      <a:pt x="508000" y="186267"/>
                    </a:cubicBezTo>
                    <a:cubicBezTo>
                      <a:pt x="519750" y="229349"/>
                      <a:pt x="513538" y="201253"/>
                      <a:pt x="520700" y="237067"/>
                    </a:cubicBezTo>
                    <a:cubicBezTo>
                      <a:pt x="519289" y="255411"/>
                      <a:pt x="518393" y="273803"/>
                      <a:pt x="516467" y="292100"/>
                    </a:cubicBezTo>
                    <a:cubicBezTo>
                      <a:pt x="515569" y="300636"/>
                      <a:pt x="515422" y="309530"/>
                      <a:pt x="512234" y="317500"/>
                    </a:cubicBezTo>
                    <a:cubicBezTo>
                      <a:pt x="509614" y="324051"/>
                      <a:pt x="504126" y="329077"/>
                      <a:pt x="499534" y="334434"/>
                    </a:cubicBezTo>
                    <a:cubicBezTo>
                      <a:pt x="495638" y="338980"/>
                      <a:pt x="492032" y="344164"/>
                      <a:pt x="486834" y="347134"/>
                    </a:cubicBezTo>
                    <a:cubicBezTo>
                      <a:pt x="481782" y="350021"/>
                      <a:pt x="475545" y="349956"/>
                      <a:pt x="469900" y="351367"/>
                    </a:cubicBezTo>
                    <a:cubicBezTo>
                      <a:pt x="455789" y="342900"/>
                      <a:pt x="440209" y="336502"/>
                      <a:pt x="427567" y="325967"/>
                    </a:cubicBezTo>
                    <a:cubicBezTo>
                      <a:pt x="413825" y="314515"/>
                      <a:pt x="418474" y="291220"/>
                      <a:pt x="427567" y="279400"/>
                    </a:cubicBezTo>
                    <a:cubicBezTo>
                      <a:pt x="436171" y="268215"/>
                      <a:pt x="448983" y="260640"/>
                      <a:pt x="461434" y="254000"/>
                    </a:cubicBezTo>
                    <a:cubicBezTo>
                      <a:pt x="465867" y="251636"/>
                      <a:pt x="498541" y="243665"/>
                      <a:pt x="508000" y="241300"/>
                    </a:cubicBezTo>
                    <a:cubicBezTo>
                      <a:pt x="517878" y="242711"/>
                      <a:pt x="529651" y="239547"/>
                      <a:pt x="537634" y="245534"/>
                    </a:cubicBezTo>
                    <a:cubicBezTo>
                      <a:pt x="546820" y="252424"/>
                      <a:pt x="541613" y="271442"/>
                      <a:pt x="537634" y="279400"/>
                    </a:cubicBezTo>
                    <a:cubicBezTo>
                      <a:pt x="522186" y="310297"/>
                      <a:pt x="530504" y="293660"/>
                      <a:pt x="503767" y="313267"/>
                    </a:cubicBezTo>
                    <a:cubicBezTo>
                      <a:pt x="489194" y="323954"/>
                      <a:pt x="476139" y="336631"/>
                      <a:pt x="461434" y="347134"/>
                    </a:cubicBezTo>
                    <a:cubicBezTo>
                      <a:pt x="456299" y="350802"/>
                      <a:pt x="450145" y="352778"/>
                      <a:pt x="444500" y="355600"/>
                    </a:cubicBezTo>
                    <a:cubicBezTo>
                      <a:pt x="417689" y="354189"/>
                      <a:pt x="390724" y="354566"/>
                      <a:pt x="364067" y="351367"/>
                    </a:cubicBezTo>
                    <a:cubicBezTo>
                      <a:pt x="355206" y="350304"/>
                      <a:pt x="345864" y="348178"/>
                      <a:pt x="338667" y="342900"/>
                    </a:cubicBezTo>
                    <a:cubicBezTo>
                      <a:pt x="324184" y="332279"/>
                      <a:pt x="313267" y="317500"/>
                      <a:pt x="300567" y="304800"/>
                    </a:cubicBezTo>
                    <a:cubicBezTo>
                      <a:pt x="297745" y="294922"/>
                      <a:pt x="294803" y="285078"/>
                      <a:pt x="292100" y="275167"/>
                    </a:cubicBezTo>
                    <a:cubicBezTo>
                      <a:pt x="290569" y="269554"/>
                      <a:pt x="287288" y="264023"/>
                      <a:pt x="287867" y="258234"/>
                    </a:cubicBezTo>
                    <a:cubicBezTo>
                      <a:pt x="290153" y="235377"/>
                      <a:pt x="289676" y="210726"/>
                      <a:pt x="300567" y="190500"/>
                    </a:cubicBezTo>
                    <a:cubicBezTo>
                      <a:pt x="308196" y="176332"/>
                      <a:pt x="354602" y="139150"/>
                      <a:pt x="376767" y="131234"/>
                    </a:cubicBezTo>
                    <a:cubicBezTo>
                      <a:pt x="386164" y="127878"/>
                      <a:pt x="396522" y="128411"/>
                      <a:pt x="406400" y="127000"/>
                    </a:cubicBezTo>
                    <a:cubicBezTo>
                      <a:pt x="416278" y="131233"/>
                      <a:pt x="429320" y="131308"/>
                      <a:pt x="436034" y="139700"/>
                    </a:cubicBezTo>
                    <a:cubicBezTo>
                      <a:pt x="442267" y="147492"/>
                      <a:pt x="441433" y="159424"/>
                      <a:pt x="440267" y="169334"/>
                    </a:cubicBezTo>
                    <a:cubicBezTo>
                      <a:pt x="437218" y="195249"/>
                      <a:pt x="429259" y="215540"/>
                      <a:pt x="410634" y="232834"/>
                    </a:cubicBezTo>
                    <a:cubicBezTo>
                      <a:pt x="397392" y="245130"/>
                      <a:pt x="383796" y="257403"/>
                      <a:pt x="368300" y="266700"/>
                    </a:cubicBezTo>
                    <a:cubicBezTo>
                      <a:pt x="355268" y="274519"/>
                      <a:pt x="325967" y="283634"/>
                      <a:pt x="325967" y="283634"/>
                    </a:cubicBezTo>
                    <a:cubicBezTo>
                      <a:pt x="300567" y="277989"/>
                      <a:pt x="273240" y="277926"/>
                      <a:pt x="249767" y="266700"/>
                    </a:cubicBezTo>
                    <a:cubicBezTo>
                      <a:pt x="238816" y="261463"/>
                      <a:pt x="234962" y="247405"/>
                      <a:pt x="228600" y="237067"/>
                    </a:cubicBezTo>
                    <a:cubicBezTo>
                      <a:pt x="219399" y="222116"/>
                      <a:pt x="213878" y="206611"/>
                      <a:pt x="207434" y="190500"/>
                    </a:cubicBezTo>
                    <a:cubicBezTo>
                      <a:pt x="204434" y="169501"/>
                      <a:pt x="196926" y="133215"/>
                      <a:pt x="207434" y="114300"/>
                    </a:cubicBezTo>
                    <a:cubicBezTo>
                      <a:pt x="223243" y="85843"/>
                      <a:pt x="242266" y="85321"/>
                      <a:pt x="266700" y="80434"/>
                    </a:cubicBezTo>
                    <a:cubicBezTo>
                      <a:pt x="268111" y="86078"/>
                      <a:pt x="270934" y="91549"/>
                      <a:pt x="270934" y="97367"/>
                    </a:cubicBezTo>
                    <a:cubicBezTo>
                      <a:pt x="270934" y="103185"/>
                      <a:pt x="272102" y="116461"/>
                      <a:pt x="266700" y="114300"/>
                    </a:cubicBezTo>
                    <a:cubicBezTo>
                      <a:pt x="257252" y="110521"/>
                      <a:pt x="255411" y="97367"/>
                      <a:pt x="249767" y="88900"/>
                    </a:cubicBezTo>
                    <a:cubicBezTo>
                      <a:pt x="246554" y="76049"/>
                      <a:pt x="240973" y="63991"/>
                      <a:pt x="249767" y="50800"/>
                    </a:cubicBezTo>
                    <a:cubicBezTo>
                      <a:pt x="252242" y="47087"/>
                      <a:pt x="258234" y="47978"/>
                      <a:pt x="262467" y="46567"/>
                    </a:cubicBezTo>
                    <a:cubicBezTo>
                      <a:pt x="268668" y="65171"/>
                      <a:pt x="269098" y="57347"/>
                      <a:pt x="258234" y="80434"/>
                    </a:cubicBezTo>
                    <a:cubicBezTo>
                      <a:pt x="219720" y="162278"/>
                      <a:pt x="249264" y="102357"/>
                      <a:pt x="207434" y="165100"/>
                    </a:cubicBezTo>
                    <a:cubicBezTo>
                      <a:pt x="204612" y="169333"/>
                      <a:pt x="202940" y="174622"/>
                      <a:pt x="198967" y="177800"/>
                    </a:cubicBezTo>
                    <a:cubicBezTo>
                      <a:pt x="195482" y="180588"/>
                      <a:pt x="190258" y="180038"/>
                      <a:pt x="186267" y="182034"/>
                    </a:cubicBezTo>
                    <a:cubicBezTo>
                      <a:pt x="181716" y="184309"/>
                      <a:pt x="177800" y="187678"/>
                      <a:pt x="173567" y="190500"/>
                    </a:cubicBezTo>
                    <a:cubicBezTo>
                      <a:pt x="118830" y="181378"/>
                      <a:pt x="131824" y="195561"/>
                      <a:pt x="110067" y="165100"/>
                    </a:cubicBezTo>
                    <a:cubicBezTo>
                      <a:pt x="107110" y="160960"/>
                      <a:pt x="104422" y="156633"/>
                      <a:pt x="101600" y="152400"/>
                    </a:cubicBezTo>
                    <a:cubicBezTo>
                      <a:pt x="97162" y="125770"/>
                      <a:pt x="92970" y="121434"/>
                      <a:pt x="105834" y="93134"/>
                    </a:cubicBezTo>
                    <a:cubicBezTo>
                      <a:pt x="109019" y="86127"/>
                      <a:pt x="130837" y="71438"/>
                      <a:pt x="135467" y="67734"/>
                    </a:cubicBezTo>
                    <a:cubicBezTo>
                      <a:pt x="144073" y="60849"/>
                      <a:pt x="151096" y="51665"/>
                      <a:pt x="160867" y="46567"/>
                    </a:cubicBezTo>
                    <a:cubicBezTo>
                      <a:pt x="206904" y="22548"/>
                      <a:pt x="214687" y="21471"/>
                      <a:pt x="249767" y="12700"/>
                    </a:cubicBezTo>
                    <a:cubicBezTo>
                      <a:pt x="254000" y="15522"/>
                      <a:pt x="261069" y="16275"/>
                      <a:pt x="262467" y="21167"/>
                    </a:cubicBezTo>
                    <a:cubicBezTo>
                      <a:pt x="266515" y="35334"/>
                      <a:pt x="247693" y="60358"/>
                      <a:pt x="241300" y="67734"/>
                    </a:cubicBezTo>
                    <a:cubicBezTo>
                      <a:pt x="229537" y="81306"/>
                      <a:pt x="219708" y="98759"/>
                      <a:pt x="203200" y="105834"/>
                    </a:cubicBezTo>
                    <a:cubicBezTo>
                      <a:pt x="171123" y="119581"/>
                      <a:pt x="139383" y="133724"/>
                      <a:pt x="105834" y="143934"/>
                    </a:cubicBezTo>
                    <a:cubicBezTo>
                      <a:pt x="96288" y="146839"/>
                      <a:pt x="86078" y="146756"/>
                      <a:pt x="76200" y="148167"/>
                    </a:cubicBezTo>
                    <a:cubicBezTo>
                      <a:pt x="41580" y="141243"/>
                      <a:pt x="16690" y="151831"/>
                      <a:pt x="4234" y="122767"/>
                    </a:cubicBezTo>
                    <a:cubicBezTo>
                      <a:pt x="1942" y="117419"/>
                      <a:pt x="1411" y="111478"/>
                      <a:pt x="0" y="105834"/>
                    </a:cubicBezTo>
                    <a:cubicBezTo>
                      <a:pt x="4233" y="98778"/>
                      <a:pt x="7196" y="90783"/>
                      <a:pt x="12700" y="84667"/>
                    </a:cubicBezTo>
                    <a:cubicBezTo>
                      <a:pt x="20073" y="76475"/>
                      <a:pt x="28484" y="68885"/>
                      <a:pt x="38100" y="63500"/>
                    </a:cubicBezTo>
                    <a:cubicBezTo>
                      <a:pt x="63985" y="49005"/>
                      <a:pt x="90723" y="35730"/>
                      <a:pt x="118534" y="25400"/>
                    </a:cubicBezTo>
                    <a:cubicBezTo>
                      <a:pt x="149491" y="13902"/>
                      <a:pt x="179946" y="9520"/>
                      <a:pt x="211667" y="4234"/>
                    </a:cubicBezTo>
                    <a:cubicBezTo>
                      <a:pt x="218723" y="7056"/>
                      <a:pt x="227064" y="7755"/>
                      <a:pt x="232834" y="12700"/>
                    </a:cubicBezTo>
                    <a:cubicBezTo>
                      <a:pt x="246443" y="24365"/>
                      <a:pt x="241981" y="51214"/>
                      <a:pt x="237067" y="63500"/>
                    </a:cubicBezTo>
                    <a:cubicBezTo>
                      <a:pt x="235177" y="68224"/>
                      <a:pt x="228600" y="69145"/>
                      <a:pt x="224367" y="71967"/>
                    </a:cubicBezTo>
                    <a:cubicBezTo>
                      <a:pt x="237018" y="15041"/>
                      <a:pt x="222307" y="49040"/>
                      <a:pt x="245534" y="21167"/>
                    </a:cubicBezTo>
                    <a:cubicBezTo>
                      <a:pt x="248791" y="17258"/>
                      <a:pt x="249449" y="10742"/>
                      <a:pt x="254000" y="8467"/>
                    </a:cubicBezTo>
                    <a:cubicBezTo>
                      <a:pt x="261677" y="4628"/>
                      <a:pt x="270983" y="5917"/>
                      <a:pt x="279400" y="4234"/>
                    </a:cubicBezTo>
                    <a:cubicBezTo>
                      <a:pt x="285105" y="3093"/>
                      <a:pt x="290689" y="1411"/>
                      <a:pt x="296334" y="0"/>
                    </a:cubicBezTo>
                    <a:cubicBezTo>
                      <a:pt x="310445" y="2822"/>
                      <a:pt x="326034" y="1576"/>
                      <a:pt x="338667" y="8467"/>
                    </a:cubicBezTo>
                    <a:cubicBezTo>
                      <a:pt x="343775" y="11253"/>
                      <a:pt x="342900" y="19582"/>
                      <a:pt x="342900" y="25400"/>
                    </a:cubicBezTo>
                    <a:cubicBezTo>
                      <a:pt x="342900" y="68302"/>
                      <a:pt x="340101" y="73333"/>
                      <a:pt x="321734" y="110067"/>
                    </a:cubicBezTo>
                    <a:cubicBezTo>
                      <a:pt x="305363" y="142810"/>
                      <a:pt x="296819" y="181549"/>
                      <a:pt x="270934" y="207434"/>
                    </a:cubicBezTo>
                    <a:cubicBezTo>
                      <a:pt x="266701" y="211667"/>
                      <a:pt x="252554" y="218241"/>
                      <a:pt x="258234" y="220134"/>
                    </a:cubicBezTo>
                    <a:lnTo>
                      <a:pt x="283634" y="211667"/>
                    </a:lnTo>
                    <a:cubicBezTo>
                      <a:pt x="362043" y="155659"/>
                      <a:pt x="255273" y="233509"/>
                      <a:pt x="351367" y="156634"/>
                    </a:cubicBezTo>
                    <a:cubicBezTo>
                      <a:pt x="369857" y="141842"/>
                      <a:pt x="381421" y="137373"/>
                      <a:pt x="402167" y="127000"/>
                    </a:cubicBezTo>
                    <a:cubicBezTo>
                      <a:pt x="412045" y="132645"/>
                      <a:pt x="430191" y="132672"/>
                      <a:pt x="431800" y="143934"/>
                    </a:cubicBezTo>
                    <a:cubicBezTo>
                      <a:pt x="435251" y="168090"/>
                      <a:pt x="408259" y="238028"/>
                      <a:pt x="393700" y="262467"/>
                    </a:cubicBezTo>
                    <a:cubicBezTo>
                      <a:pt x="362847" y="314256"/>
                      <a:pt x="323294" y="360949"/>
                      <a:pt x="296334" y="414867"/>
                    </a:cubicBezTo>
                    <a:cubicBezTo>
                      <a:pt x="290689" y="426156"/>
                      <a:pt x="285340" y="437597"/>
                      <a:pt x="279400" y="448734"/>
                    </a:cubicBezTo>
                    <a:cubicBezTo>
                      <a:pt x="266426" y="473060"/>
                      <a:pt x="265878" y="473250"/>
                      <a:pt x="254000" y="491067"/>
                    </a:cubicBezTo>
                    <a:cubicBezTo>
                      <a:pt x="242926" y="446769"/>
                      <a:pt x="245386" y="464512"/>
                      <a:pt x="258234" y="381000"/>
                    </a:cubicBezTo>
                    <a:cubicBezTo>
                      <a:pt x="259194" y="374763"/>
                      <a:pt x="263569" y="369546"/>
                      <a:pt x="266700" y="364067"/>
                    </a:cubicBezTo>
                    <a:cubicBezTo>
                      <a:pt x="269224" y="359649"/>
                      <a:pt x="279400" y="354189"/>
                      <a:pt x="275167" y="351367"/>
                    </a:cubicBezTo>
                    <a:cubicBezTo>
                      <a:pt x="273700" y="350389"/>
                      <a:pt x="240439" y="358991"/>
                      <a:pt x="237067" y="359834"/>
                    </a:cubicBezTo>
                    <a:cubicBezTo>
                      <a:pt x="218723" y="357012"/>
                      <a:pt x="199983" y="356091"/>
                      <a:pt x="182034" y="351367"/>
                    </a:cubicBezTo>
                    <a:cubicBezTo>
                      <a:pt x="172880" y="348958"/>
                      <a:pt x="164510" y="343918"/>
                      <a:pt x="156634" y="338667"/>
                    </a:cubicBezTo>
                    <a:cubicBezTo>
                      <a:pt x="138180" y="326364"/>
                      <a:pt x="126734" y="314097"/>
                      <a:pt x="114300" y="296334"/>
                    </a:cubicBezTo>
                    <a:cubicBezTo>
                      <a:pt x="109581" y="289593"/>
                      <a:pt x="105833" y="282223"/>
                      <a:pt x="101600" y="275167"/>
                    </a:cubicBezTo>
                    <a:cubicBezTo>
                      <a:pt x="100189" y="266700"/>
                      <a:pt x="99229" y="258146"/>
                      <a:pt x="97367" y="249767"/>
                    </a:cubicBezTo>
                    <a:cubicBezTo>
                      <a:pt x="93357" y="231722"/>
                      <a:pt x="84949" y="232271"/>
                      <a:pt x="97367" y="207434"/>
                    </a:cubicBezTo>
                    <a:cubicBezTo>
                      <a:pt x="100522" y="201123"/>
                      <a:pt x="108656" y="198967"/>
                      <a:pt x="114300" y="194734"/>
                    </a:cubicBezTo>
                    <a:cubicBezTo>
                      <a:pt x="135467" y="196145"/>
                      <a:pt x="157150" y="194108"/>
                      <a:pt x="177800" y="198967"/>
                    </a:cubicBezTo>
                    <a:cubicBezTo>
                      <a:pt x="182753" y="200132"/>
                      <a:pt x="185904" y="206592"/>
                      <a:pt x="186267" y="211667"/>
                    </a:cubicBezTo>
                    <a:cubicBezTo>
                      <a:pt x="189747" y="260377"/>
                      <a:pt x="192621" y="252941"/>
                      <a:pt x="165100" y="266700"/>
                    </a:cubicBezTo>
                    <a:cubicBezTo>
                      <a:pt x="159456" y="261056"/>
                      <a:pt x="152398" y="256536"/>
                      <a:pt x="148167" y="249767"/>
                    </a:cubicBezTo>
                    <a:cubicBezTo>
                      <a:pt x="145083" y="244833"/>
                      <a:pt x="143710" y="238648"/>
                      <a:pt x="143934" y="232834"/>
                    </a:cubicBezTo>
                    <a:cubicBezTo>
                      <a:pt x="147630" y="136730"/>
                      <a:pt x="128686" y="157485"/>
                      <a:pt x="169334" y="127000"/>
                    </a:cubicBezTo>
                    <a:cubicBezTo>
                      <a:pt x="165101" y="135467"/>
                      <a:pt x="162202" y="144744"/>
                      <a:pt x="156634" y="152400"/>
                    </a:cubicBezTo>
                    <a:cubicBezTo>
                      <a:pt x="143734" y="170137"/>
                      <a:pt x="113682" y="192166"/>
                      <a:pt x="93134" y="194734"/>
                    </a:cubicBezTo>
                    <a:lnTo>
                      <a:pt x="59267" y="198967"/>
                    </a:lnTo>
                    <a:cubicBezTo>
                      <a:pt x="50800" y="197556"/>
                      <a:pt x="41009" y="199495"/>
                      <a:pt x="33867" y="194734"/>
                    </a:cubicBezTo>
                    <a:cubicBezTo>
                      <a:pt x="27021" y="190170"/>
                      <a:pt x="26104" y="180150"/>
                      <a:pt x="21167" y="173567"/>
                    </a:cubicBezTo>
                    <a:cubicBezTo>
                      <a:pt x="17575" y="168778"/>
                      <a:pt x="12700" y="165100"/>
                      <a:pt x="8467" y="160867"/>
                    </a:cubicBezTo>
                    <a:cubicBezTo>
                      <a:pt x="13356" y="131530"/>
                      <a:pt x="18769" y="141537"/>
                      <a:pt x="4234" y="127000"/>
                    </a:cubicBezTo>
                  </a:path>
                </a:pathLst>
              </a:cu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5E9CA690-3D8C-436E-8DA7-A49B2CC61085}"/>
                  </a:ext>
                </a:extLst>
              </p:cNvPr>
              <p:cNvSpPr txBox="1"/>
              <p:nvPr/>
            </p:nvSpPr>
            <p:spPr>
              <a:xfrm>
                <a:off x="592383" y="5015952"/>
                <a:ext cx="2266124" cy="1477328"/>
              </a:xfrm>
              <a:prstGeom prst="rect">
                <a:avLst/>
              </a:prstGeom>
              <a:solidFill>
                <a:srgbClr val="92D050"/>
              </a:solidFill>
            </p:spPr>
            <p:txBody>
              <a:bodyPr wrap="square" rtlCol="0">
                <a:spAutoFit/>
              </a:bodyPr>
              <a:lstStyle/>
              <a:p>
                <a:r>
                  <a:rPr lang="en-GB" dirty="0"/>
                  <a:t>Ordinary magma rises to the surface through the crust and brings chunks of crust with it, but no diamonds.</a:t>
                </a:r>
              </a:p>
            </p:txBody>
          </p:sp>
        </p:grpSp>
      </p:grpSp>
    </p:spTree>
    <p:extLst>
      <p:ext uri="{BB962C8B-B14F-4D97-AF65-F5344CB8AC3E}">
        <p14:creationId xmlns:p14="http://schemas.microsoft.com/office/powerpoint/2010/main" val="19340320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991262"/>
            <a:ext cx="6955124" cy="1066802"/>
          </a:xfrm>
        </p:spPr>
        <p:txBody>
          <a:bodyPr>
            <a:normAutofit/>
          </a:bodyPr>
          <a:lstStyle/>
          <a:p>
            <a:pPr algn="ctr"/>
            <a:r>
              <a:rPr lang="en-GB" sz="6600" b="1" dirty="0">
                <a:solidFill>
                  <a:srgbClr val="FFFFFF"/>
                </a:solidFill>
                <a:latin typeface="Hero Handwriting" panose="02000503000000000000" pitchFamily="2" charset="0"/>
              </a:rPr>
              <a:t>Kimberlite pipe</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2168901"/>
            <a:ext cx="6955124" cy="3808674"/>
          </a:xfrm>
        </p:spPr>
        <p:txBody>
          <a:bodyPr anchor="t">
            <a:normAutofit/>
          </a:bodyPr>
          <a:lstStyle/>
          <a:p>
            <a:pPr marL="0" indent="0">
              <a:buNone/>
            </a:pPr>
            <a:r>
              <a:rPr lang="en-GB" sz="3200" dirty="0"/>
              <a:t>A volcano with a magma source from melting deep in the mantle. They frequently bring up pieces of peridotite in their magma, and are famous for being where diamonds are found in the Earth's crust.</a:t>
            </a:r>
            <a:endParaRPr lang="en-GB" sz="4000" dirty="0">
              <a:solidFill>
                <a:srgbClr val="FFFFFF"/>
              </a:solidFill>
            </a:endParaRPr>
          </a:p>
        </p:txBody>
      </p:sp>
    </p:spTree>
    <p:extLst>
      <p:ext uri="{BB962C8B-B14F-4D97-AF65-F5344CB8AC3E}">
        <p14:creationId xmlns:p14="http://schemas.microsoft.com/office/powerpoint/2010/main" val="363166792"/>
      </p:ext>
    </p:extLst>
  </p:cSld>
  <p:clrMapOvr>
    <a:overrideClrMapping bg1="dk1" tx1="lt1" bg2="dk2" tx2="lt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1780086" y="0"/>
            <a:ext cx="9595339" cy="2228074"/>
          </a:xfrm>
        </p:spPr>
        <p:txBody>
          <a:bodyPr vert="horz" lIns="91440" tIns="45720" rIns="91440" bIns="45720" rtlCol="0" anchor="ctr">
            <a:normAutofit/>
          </a:bodyPr>
          <a:lstStyle/>
          <a:p>
            <a:r>
              <a:rPr lang="en-US" sz="7200" b="1" dirty="0">
                <a:latin typeface="Hero Handwriting" panose="02000503000000000000" pitchFamily="2" charset="0"/>
              </a:rPr>
              <a:t>The mantle is SOLID</a:t>
            </a:r>
          </a:p>
        </p:txBody>
      </p:sp>
      <p:pic>
        <p:nvPicPr>
          <p:cNvPr id="8" name="Content Placeholder 7">
            <a:extLst>
              <a:ext uri="{FF2B5EF4-FFF2-40B4-BE49-F238E27FC236}">
                <a16:creationId xmlns:a16="http://schemas.microsoft.com/office/drawing/2014/main" id="{4F49928C-B981-4210-9A0E-CA21094EE63C}"/>
              </a:ext>
            </a:extLst>
          </p:cNvPr>
          <p:cNvPicPr>
            <a:picLocks noGrp="1" noChangeAspect="1"/>
          </p:cNvPicPr>
          <p:nvPr>
            <p:ph sz="half" idx="2"/>
          </p:nvPr>
        </p:nvPicPr>
        <p:blipFill>
          <a:blip r:embed="rId2" cstate="screen">
            <a:extLst>
              <a:ext uri="{BEBA8EAE-BF5A-486C-A8C5-ECC9F3942E4B}">
                <a14:imgProps xmlns:a14="http://schemas.microsoft.com/office/drawing/2010/main">
                  <a14:imgLayer r:embed="rId3">
                    <a14:imgEffect>
                      <a14:backgroundRemoval t="3273" b="97789" l="2387" r="97129">
                        <a14:foregroundMark x1="53476" y1="22026" x2="45694" y2="8050"/>
                        <a14:foregroundMark x1="45694" y1="8050" x2="39917" y2="6546"/>
                        <a14:foregroundMark x1="39917" y1="6546" x2="32722" y2="7828"/>
                        <a14:foregroundMark x1="32722" y1="7828" x2="27395" y2="12782"/>
                        <a14:foregroundMark x1="27395" y1="12782" x2="29575" y2="21406"/>
                        <a14:foregroundMark x1="29575" y1="21406" x2="48322" y2="46661"/>
                        <a14:foregroundMark x1="48322" y1="46661" x2="51435" y2="39628"/>
                        <a14:foregroundMark x1="51435" y1="39628" x2="53476" y2="25299"/>
                        <a14:foregroundMark x1="73123" y1="15657" x2="40643" y2="3273"/>
                        <a14:foregroundMark x1="91249" y1="41353" x2="94811" y2="54666"/>
                        <a14:foregroundMark x1="94811" y1="54666" x2="92701" y2="62273"/>
                        <a14:foregroundMark x1="92701" y1="62273" x2="89450" y2="66475"/>
                        <a14:foregroundMark x1="91127" y1="69171" x2="89000" y2="70721"/>
                        <a14:foregroundMark x1="92459" y1="68200" x2="91911" y2="68599"/>
                        <a14:foregroundMark x1="96541" y1="51968" x2="95192" y2="58956"/>
                        <a14:foregroundMark x1="57696" y1="91597" x2="53027" y2="96019"/>
                        <a14:foregroundMark x1="53027" y1="96019" x2="40989" y2="92349"/>
                        <a14:foregroundMark x1="40989" y1="92349" x2="39709" y2="90801"/>
                        <a14:foregroundMark x1="44118" y1="95884" x2="42793" y2="95133"/>
                        <a14:foregroundMark x1="51505" y1="97789" x2="51505" y2="97789"/>
                        <a14:foregroundMark x1="8751" y1="67448" x2="7333" y2="59885"/>
                        <a14:foregroundMark x1="7333" y1="59885" x2="4358" y2="53693"/>
                        <a14:foregroundMark x1="4358" y1="53693" x2="4358" y2="46528"/>
                        <a14:foregroundMark x1="4358" y1="46528" x2="5984" y2="39673"/>
                        <a14:foregroundMark x1="5984" y1="39673" x2="11761" y2="29766"/>
                        <a14:foregroundMark x1="2387" y1="40602" x2="2387" y2="40602"/>
                        <a14:foregroundMark x1="2387" y1="48297" x2="2387" y2="48297"/>
                        <a14:foregroundMark x1="4047" y1="58160" x2="4047" y2="58160"/>
                        <a14:foregroundMark x1="2387" y1="54666" x2="2387" y2="54666"/>
                        <a14:foregroundMark x1="54168" y1="57983" x2="56105" y2="64927"/>
                        <a14:foregroundMark x1="56105" y1="64927" x2="55552" y2="57541"/>
                        <a14:foregroundMark x1="55552" y1="57541" x2="52888" y2="62008"/>
                        <a14:foregroundMark x1="56071" y1="56922" x2="53615" y2="58779"/>
                        <a14:foregroundMark x1="60498" y1="42238" x2="56313" y2="57187"/>
                        <a14:foregroundMark x1="56313" y1="57187" x2="56313" y2="57187"/>
                        <a14:foregroundMark x1="54791" y1="59000" x2="54237" y2="57983"/>
                        <a14:foregroundMark x1="57177" y1="72800" x2="55275" y2="81070"/>
                        <a14:foregroundMark x1="54030" y1="75498" x2="55483" y2="77621"/>
                        <a14:foregroundMark x1="55898" y1="74967" x2="55794" y2="75100"/>
                        <a14:foregroundMark x1="9547" y1="70367" x2="16915" y2="74082"/>
                        <a14:foregroundMark x1="18021" y1="76073" x2="26738" y2="80097"/>
                        <a14:foregroundMark x1="14009" y1="73507" x2="16465" y2="76073"/>
                        <a14:foregroundMark x1="29194" y1="82928" x2="42165" y2="95489"/>
                        <a14:foregroundMark x1="80802" y1="81513" x2="71325" y2="79699"/>
                        <a14:foregroundMark x1="71325" y1="79699" x2="63646" y2="86687"/>
                        <a14:foregroundMark x1="63646" y1="86687" x2="63162" y2="86953"/>
                        <a14:foregroundMark x1="92425" y1="68952" x2="86856" y2="71207"/>
                        <a14:foregroundMark x1="95538" y1="61521" x2="95538" y2="61521"/>
                        <a14:foregroundMark x1="92217" y1="68952" x2="93981" y2="66652"/>
                        <a14:foregroundMark x1="95988" y1="61212" x2="97129" y2="60372"/>
                        <a14:foregroundMark x1="93705" y1="69704" x2="89035" y2="70456"/>
                        <a14:foregroundMark x1="93912" y1="68244" x2="93912" y2="68244"/>
                        <a14:foregroundMark x1="96956" y1="62008" x2="96956" y2="62008"/>
                        <a14:foregroundMark x1="95192" y1="66740" x2="93566" y2="69129"/>
                        <a14:foregroundMark x1="39606" y1="95268" x2="49118" y2="97258"/>
                        <a14:foregroundMark x1="49118" y1="97258" x2="58526" y2="95577"/>
                        <a14:foregroundMark x1="58526" y1="95577" x2="60498" y2="93012"/>
                        <a14:foregroundMark x1="12764" y1="72977" x2="20650" y2="78947"/>
                        <a14:backgroundMark x1="43341" y1="177" x2="43341" y2="177"/>
                        <a14:backgroundMark x1="41093" y1="0" x2="41093" y2="0"/>
                        <a14:backgroundMark x1="73400" y1="81468" x2="73988" y2="82441"/>
                        <a14:backgroundMark x1="97786" y1="61521" x2="97786" y2="61521"/>
                        <a14:backgroundMark x1="58181" y1="97523" x2="54376" y2="97744"/>
                        <a14:backgroundMark x1="48654" y1="98093" x2="52473" y2="99735"/>
                        <a14:backgroundMark x1="88274" y1="71738" x2="88274" y2="71738"/>
                        <a14:backgroundMark x1="58163" y1="96677" x2="60187" y2="96285"/>
                        <a14:backgroundMark x1="56762" y1="96948" x2="58042" y2="96700"/>
                      </a14:backgroundRemoval>
                    </a14:imgEffect>
                  </a14:imgLayer>
                </a14:imgProps>
              </a:ext>
              <a:ext uri="{28A0092B-C50C-407E-A947-70E740481C1C}">
                <a14:useLocalDpi xmlns:a14="http://schemas.microsoft.com/office/drawing/2010/main"/>
              </a:ext>
            </a:extLst>
          </a:blip>
          <a:stretch>
            <a:fillRect/>
          </a:stretch>
        </p:blipFill>
        <p:spPr>
          <a:xfrm>
            <a:off x="2857994" y="1680431"/>
            <a:ext cx="6472962" cy="5062388"/>
          </a:xfrm>
          <a:prstGeom prst="rect">
            <a:avLst/>
          </a:prstGeom>
        </p:spPr>
      </p:pic>
    </p:spTree>
    <p:extLst>
      <p:ext uri="{BB962C8B-B14F-4D97-AF65-F5344CB8AC3E}">
        <p14:creationId xmlns:p14="http://schemas.microsoft.com/office/powerpoint/2010/main" val="409195914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1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3">
            <a:extLst>
              <a:ext uri="{FF2B5EF4-FFF2-40B4-BE49-F238E27FC236}">
                <a16:creationId xmlns:a16="http://schemas.microsoft.com/office/drawing/2014/main" id="{5C70A35A-1AEC-46BA-9D93-CB51ACA631FB}"/>
              </a:ext>
            </a:extLst>
          </p:cNvPr>
          <p:cNvSpPr>
            <a:spLocks noGrp="1"/>
          </p:cNvSpPr>
          <p:nvPr>
            <p:ph type="title"/>
          </p:nvPr>
        </p:nvSpPr>
        <p:spPr>
          <a:xfrm>
            <a:off x="3043403" y="2092041"/>
            <a:ext cx="6105194" cy="2546456"/>
          </a:xfrm>
        </p:spPr>
        <p:txBody>
          <a:bodyPr vert="horz" lIns="91440" tIns="45720" rIns="91440" bIns="45720" rtlCol="0" anchor="b">
            <a:normAutofit fontScale="90000"/>
          </a:bodyPr>
          <a:lstStyle/>
          <a:p>
            <a:pPr algn="ctr"/>
            <a:r>
              <a:rPr lang="en-US" sz="6000" b="1" kern="1200" dirty="0">
                <a:solidFill>
                  <a:srgbClr val="FFFFFF"/>
                </a:solidFill>
                <a:latin typeface="Hero Handwriting" panose="02000503000000000000" pitchFamily="2" charset="0"/>
              </a:rPr>
              <a:t>HOW CAN THE MANTLE BE SOLID BUT CONVECTING?</a:t>
            </a:r>
          </a:p>
        </p:txBody>
      </p:sp>
    </p:spTree>
    <p:extLst>
      <p:ext uri="{BB962C8B-B14F-4D97-AF65-F5344CB8AC3E}">
        <p14:creationId xmlns:p14="http://schemas.microsoft.com/office/powerpoint/2010/main" val="41139076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erson and person preparing food in a kitchen&#10;&#10;Description automatically generated">
            <a:extLst>
              <a:ext uri="{FF2B5EF4-FFF2-40B4-BE49-F238E27FC236}">
                <a16:creationId xmlns:a16="http://schemas.microsoft.com/office/drawing/2014/main" id="{EC239762-37AC-469C-8393-90FE58B9CC3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14997407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991262"/>
            <a:ext cx="6955124" cy="1066802"/>
          </a:xfrm>
        </p:spPr>
        <p:txBody>
          <a:bodyPr>
            <a:normAutofit/>
          </a:bodyPr>
          <a:lstStyle/>
          <a:p>
            <a:pPr algn="ctr"/>
            <a:r>
              <a:rPr lang="en-GB" sz="6600" b="1" dirty="0">
                <a:solidFill>
                  <a:srgbClr val="FFFFFF"/>
                </a:solidFill>
                <a:latin typeface="Hero Handwriting" panose="02000503000000000000" pitchFamily="2" charset="0"/>
              </a:rPr>
              <a:t>Creep</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2279737"/>
            <a:ext cx="6955124" cy="3808674"/>
          </a:xfrm>
        </p:spPr>
        <p:txBody>
          <a:bodyPr anchor="t">
            <a:normAutofit/>
          </a:bodyPr>
          <a:lstStyle/>
          <a:p>
            <a:pPr marL="0" indent="0">
              <a:buNone/>
            </a:pPr>
            <a:r>
              <a:rPr lang="en-GB" sz="3200" dirty="0"/>
              <a:t>The gradual flow of solids, caused by the addition of many tiny movements of the particles which make up the solid, for example crystals sliding past each other, or dissolving and re-crystallising.</a:t>
            </a:r>
            <a:endParaRPr lang="en-GB" sz="4000" dirty="0">
              <a:solidFill>
                <a:srgbClr val="FFFFFF"/>
              </a:solidFill>
            </a:endParaRPr>
          </a:p>
        </p:txBody>
      </p:sp>
    </p:spTree>
    <p:extLst>
      <p:ext uri="{BB962C8B-B14F-4D97-AF65-F5344CB8AC3E}">
        <p14:creationId xmlns:p14="http://schemas.microsoft.com/office/powerpoint/2010/main" val="462704147"/>
      </p:ext>
    </p:extLst>
  </p:cSld>
  <p:clrMapOvr>
    <a:overrideClrMapping bg1="dk1" tx1="lt1" bg2="dk2" tx2="lt2" accent1="accent1" accent2="accent2" accent3="accent3" accent4="accent4" accent5="accent5" accent6="accent6" hlink="hlink" folHlink="folHlink"/>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0B4CAED-8801-475C-85CE-9342997E0E1F}"/>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3" name="Picture 2" descr="A picture containing photo, old, sitting, different&#10;&#10;Description automatically generated">
            <a:extLst>
              <a:ext uri="{FF2B5EF4-FFF2-40B4-BE49-F238E27FC236}">
                <a16:creationId xmlns:a16="http://schemas.microsoft.com/office/drawing/2014/main" id="{3885C6DC-314D-4BEE-8877-ED203C1C943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916264" y="665825"/>
            <a:ext cx="8374699" cy="5485594"/>
          </a:xfrm>
          <a:prstGeom prst="rect">
            <a:avLst/>
          </a:prstGeom>
        </p:spPr>
      </p:pic>
      <p:sp>
        <p:nvSpPr>
          <p:cNvPr id="10" name="Freeform: Shape 9">
            <a:extLst>
              <a:ext uri="{FF2B5EF4-FFF2-40B4-BE49-F238E27FC236}">
                <a16:creationId xmlns:a16="http://schemas.microsoft.com/office/drawing/2014/main" id="{2E32834F-B1B4-4481-9395-E9E8C68CB606}"/>
              </a:ext>
            </a:extLst>
          </p:cNvPr>
          <p:cNvSpPr/>
          <p:nvPr/>
        </p:nvSpPr>
        <p:spPr>
          <a:xfrm>
            <a:off x="7643989" y="1353475"/>
            <a:ext cx="1233311" cy="4838700"/>
          </a:xfrm>
          <a:custGeom>
            <a:avLst/>
            <a:gdLst>
              <a:gd name="connsiteX0" fmla="*/ 1233311 w 1233311"/>
              <a:gd name="connsiteY0" fmla="*/ 0 h 4838700"/>
              <a:gd name="connsiteX1" fmla="*/ 642761 w 1233311"/>
              <a:gd name="connsiteY1" fmla="*/ 1104900 h 4838700"/>
              <a:gd name="connsiteX2" fmla="*/ 204611 w 1233311"/>
              <a:gd name="connsiteY2" fmla="*/ 3238500 h 4838700"/>
              <a:gd name="connsiteX3" fmla="*/ 204611 w 1233311"/>
              <a:gd name="connsiteY3" fmla="*/ 3790950 h 4838700"/>
              <a:gd name="connsiteX4" fmla="*/ 204611 w 1233311"/>
              <a:gd name="connsiteY4" fmla="*/ 3790950 h 4838700"/>
              <a:gd name="connsiteX5" fmla="*/ 14111 w 1233311"/>
              <a:gd name="connsiteY5" fmla="*/ 4152900 h 4838700"/>
              <a:gd name="connsiteX6" fmla="*/ 14111 w 1233311"/>
              <a:gd name="connsiteY6" fmla="*/ 4838700 h 4838700"/>
              <a:gd name="connsiteX7" fmla="*/ 14111 w 1233311"/>
              <a:gd name="connsiteY7" fmla="*/ 4838700 h 483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3311" h="4838700">
                <a:moveTo>
                  <a:pt x="1233311" y="0"/>
                </a:moveTo>
                <a:cubicBezTo>
                  <a:pt x="1023761" y="282575"/>
                  <a:pt x="814211" y="565150"/>
                  <a:pt x="642761" y="1104900"/>
                </a:cubicBezTo>
                <a:cubicBezTo>
                  <a:pt x="471311" y="1644650"/>
                  <a:pt x="277636" y="2790825"/>
                  <a:pt x="204611" y="3238500"/>
                </a:cubicBezTo>
                <a:cubicBezTo>
                  <a:pt x="131586" y="3686175"/>
                  <a:pt x="204611" y="3790950"/>
                  <a:pt x="204611" y="3790950"/>
                </a:cubicBezTo>
                <a:lnTo>
                  <a:pt x="204611" y="3790950"/>
                </a:lnTo>
                <a:cubicBezTo>
                  <a:pt x="172861" y="3851275"/>
                  <a:pt x="45861" y="3978275"/>
                  <a:pt x="14111" y="4152900"/>
                </a:cubicBezTo>
                <a:cubicBezTo>
                  <a:pt x="-17639" y="4327525"/>
                  <a:pt x="14111" y="4838700"/>
                  <a:pt x="14111" y="4838700"/>
                </a:cubicBezTo>
                <a:lnTo>
                  <a:pt x="14111" y="4838700"/>
                </a:lnTo>
              </a:path>
            </a:pathLst>
          </a:custGeom>
          <a:noFill/>
          <a:ln w="57150">
            <a:solidFill>
              <a:srgbClr val="FF0000"/>
            </a:solidFill>
            <a:prstDash val="dash"/>
            <a:headEnd type="stealth" w="lg" len="lg"/>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113103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0B4CAED-8801-475C-85CE-9342997E0E1F}"/>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3" name="Picture 2" descr="A picture containing photo, old, sitting, different&#10;&#10;Description automatically generated">
            <a:extLst>
              <a:ext uri="{FF2B5EF4-FFF2-40B4-BE49-F238E27FC236}">
                <a16:creationId xmlns:a16="http://schemas.microsoft.com/office/drawing/2014/main" id="{3885C6DC-314D-4BEE-8877-ED203C1C943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916264" y="665825"/>
            <a:ext cx="8374699" cy="5485594"/>
          </a:xfrm>
          <a:prstGeom prst="rect">
            <a:avLst/>
          </a:prstGeom>
        </p:spPr>
      </p:pic>
      <p:pic>
        <p:nvPicPr>
          <p:cNvPr id="6" name="Picture 5" descr="A picture containing photo, old, sitting, different&#10;&#10;Description automatically generated">
            <a:extLst>
              <a:ext uri="{FF2B5EF4-FFF2-40B4-BE49-F238E27FC236}">
                <a16:creationId xmlns:a16="http://schemas.microsoft.com/office/drawing/2014/main" id="{F2A1F60A-FE1A-4514-844B-D2B1CAE369B7}"/>
              </a:ext>
            </a:extLst>
          </p:cNvPr>
          <p:cNvPicPr>
            <a:picLocks noChangeAspect="1"/>
          </p:cNvPicPr>
          <p:nvPr/>
        </p:nvPicPr>
        <p:blipFill rotWithShape="1">
          <a:blip r:embed="rId4">
            <a:extLst>
              <a:ext uri="{28A0092B-C50C-407E-A947-70E740481C1C}">
                <a14:useLocalDpi xmlns:a14="http://schemas.microsoft.com/office/drawing/2010/main" val="0"/>
              </a:ext>
            </a:extLst>
          </a:blip>
          <a:srcRect l="-273"/>
          <a:stretch/>
        </p:blipFill>
        <p:spPr>
          <a:xfrm>
            <a:off x="1916264" y="665825"/>
            <a:ext cx="8374699" cy="5485594"/>
          </a:xfrm>
          <a:prstGeom prst="rect">
            <a:avLst/>
          </a:prstGeom>
        </p:spPr>
      </p:pic>
      <p:cxnSp>
        <p:nvCxnSpPr>
          <p:cNvPr id="8" name="Straight Arrow Connector 7">
            <a:extLst>
              <a:ext uri="{FF2B5EF4-FFF2-40B4-BE49-F238E27FC236}">
                <a16:creationId xmlns:a16="http://schemas.microsoft.com/office/drawing/2014/main" id="{D0730B33-7590-44F1-BFB1-33C277483969}"/>
              </a:ext>
            </a:extLst>
          </p:cNvPr>
          <p:cNvCxnSpPr>
            <a:cxnSpLocks/>
          </p:cNvCxnSpPr>
          <p:nvPr/>
        </p:nvCxnSpPr>
        <p:spPr>
          <a:xfrm flipV="1">
            <a:off x="3543300" y="1275426"/>
            <a:ext cx="3333750" cy="1963074"/>
          </a:xfrm>
          <a:prstGeom prst="straightConnector1">
            <a:avLst/>
          </a:prstGeom>
          <a:ln w="57150">
            <a:solidFill>
              <a:srgbClr val="FF0000"/>
            </a:solidFill>
            <a:prstDash val="dash"/>
            <a:headEnd type="stealth" w="lg" len="lg"/>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497632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16A1BE-17CB-4630-8B7F-D487F693DFB1}"/>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DB46051B-E03E-4FD4-8AA4-6C12B717C5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5290" y="0"/>
            <a:ext cx="9141420" cy="6858000"/>
          </a:xfrm>
          <a:prstGeom prst="rect">
            <a:avLst/>
          </a:prstGeom>
        </p:spPr>
      </p:pic>
    </p:spTree>
    <p:extLst>
      <p:ext uri="{BB962C8B-B14F-4D97-AF65-F5344CB8AC3E}">
        <p14:creationId xmlns:p14="http://schemas.microsoft.com/office/powerpoint/2010/main" val="136229720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65">
            <a:extLst>
              <a:ext uri="{FF2B5EF4-FFF2-40B4-BE49-F238E27FC236}">
                <a16:creationId xmlns:a16="http://schemas.microsoft.com/office/drawing/2014/main" id="{111E300E-B26D-47FE-8A04-1720E247D968}"/>
              </a:ext>
            </a:extLst>
          </p:cNvPr>
          <p:cNvGrpSpPr/>
          <p:nvPr/>
        </p:nvGrpSpPr>
        <p:grpSpPr>
          <a:xfrm>
            <a:off x="565336" y="474654"/>
            <a:ext cx="11061327" cy="4926162"/>
            <a:chOff x="661594" y="-16836"/>
            <a:chExt cx="11061327" cy="4926162"/>
          </a:xfrm>
        </p:grpSpPr>
        <p:grpSp>
          <p:nvGrpSpPr>
            <p:cNvPr id="57" name="Group 56">
              <a:extLst>
                <a:ext uri="{FF2B5EF4-FFF2-40B4-BE49-F238E27FC236}">
                  <a16:creationId xmlns:a16="http://schemas.microsoft.com/office/drawing/2014/main" id="{7B2C6159-1029-489D-A65E-547A63F5B39F}"/>
                </a:ext>
              </a:extLst>
            </p:cNvPr>
            <p:cNvGrpSpPr/>
            <p:nvPr/>
          </p:nvGrpSpPr>
          <p:grpSpPr>
            <a:xfrm>
              <a:off x="661594" y="1078785"/>
              <a:ext cx="6475606" cy="3830541"/>
              <a:chOff x="698917" y="896734"/>
              <a:chExt cx="6475606" cy="3830541"/>
            </a:xfrm>
          </p:grpSpPr>
          <p:sp>
            <p:nvSpPr>
              <p:cNvPr id="43" name="Freeform: Shape 42">
                <a:extLst>
                  <a:ext uri="{FF2B5EF4-FFF2-40B4-BE49-F238E27FC236}">
                    <a16:creationId xmlns:a16="http://schemas.microsoft.com/office/drawing/2014/main" id="{E7D4715F-D94C-41E2-925E-74E8454A31F3}"/>
                  </a:ext>
                </a:extLst>
              </p:cNvPr>
              <p:cNvSpPr/>
              <p:nvPr/>
            </p:nvSpPr>
            <p:spPr>
              <a:xfrm>
                <a:off x="1918789" y="3503259"/>
                <a:ext cx="3887942" cy="163077"/>
              </a:xfrm>
              <a:custGeom>
                <a:avLst/>
                <a:gdLst>
                  <a:gd name="connsiteX0" fmla="*/ 0 w 3887942"/>
                  <a:gd name="connsiteY0" fmla="*/ 52741 h 163077"/>
                  <a:gd name="connsiteX1" fmla="*/ 75474 w 3887942"/>
                  <a:gd name="connsiteY1" fmla="*/ 35324 h 163077"/>
                  <a:gd name="connsiteX2" fmla="*/ 145142 w 3887942"/>
                  <a:gd name="connsiteY2" fmla="*/ 75964 h 163077"/>
                  <a:gd name="connsiteX3" fmla="*/ 203200 w 3887942"/>
                  <a:gd name="connsiteY3" fmla="*/ 87575 h 163077"/>
                  <a:gd name="connsiteX4" fmla="*/ 362857 w 3887942"/>
                  <a:gd name="connsiteY4" fmla="*/ 110798 h 163077"/>
                  <a:gd name="connsiteX5" fmla="*/ 391885 w 3887942"/>
                  <a:gd name="connsiteY5" fmla="*/ 104992 h 163077"/>
                  <a:gd name="connsiteX6" fmla="*/ 403497 w 3887942"/>
                  <a:gd name="connsiteY6" fmla="*/ 102090 h 163077"/>
                  <a:gd name="connsiteX7" fmla="*/ 510902 w 3887942"/>
                  <a:gd name="connsiteY7" fmla="*/ 104992 h 163077"/>
                  <a:gd name="connsiteX8" fmla="*/ 571862 w 3887942"/>
                  <a:gd name="connsiteY8" fmla="*/ 102090 h 163077"/>
                  <a:gd name="connsiteX9" fmla="*/ 612502 w 3887942"/>
                  <a:gd name="connsiteY9" fmla="*/ 99187 h 163077"/>
                  <a:gd name="connsiteX10" fmla="*/ 635725 w 3887942"/>
                  <a:gd name="connsiteY10" fmla="*/ 96284 h 163077"/>
                  <a:gd name="connsiteX11" fmla="*/ 670560 w 3887942"/>
                  <a:gd name="connsiteY11" fmla="*/ 96284 h 163077"/>
                  <a:gd name="connsiteX12" fmla="*/ 1103085 w 3887942"/>
                  <a:gd name="connsiteY12" fmla="*/ 46935 h 163077"/>
                  <a:gd name="connsiteX13" fmla="*/ 1451428 w 3887942"/>
                  <a:gd name="connsiteY13" fmla="*/ 20810 h 163077"/>
                  <a:gd name="connsiteX14" fmla="*/ 1770742 w 3887942"/>
                  <a:gd name="connsiteY14" fmla="*/ 12101 h 163077"/>
                  <a:gd name="connsiteX15" fmla="*/ 2180045 w 3887942"/>
                  <a:gd name="connsiteY15" fmla="*/ 58547 h 163077"/>
                  <a:gd name="connsiteX16" fmla="*/ 2531291 w 3887942"/>
                  <a:gd name="connsiteY16" fmla="*/ 99187 h 163077"/>
                  <a:gd name="connsiteX17" fmla="*/ 2757714 w 3887942"/>
                  <a:gd name="connsiteY17" fmla="*/ 113701 h 163077"/>
                  <a:gd name="connsiteX18" fmla="*/ 3024777 w 3887942"/>
                  <a:gd name="connsiteY18" fmla="*/ 96284 h 163077"/>
                  <a:gd name="connsiteX19" fmla="*/ 3585084 w 3887942"/>
                  <a:gd name="connsiteY19" fmla="*/ 26209 h 163077"/>
                  <a:gd name="connsiteX20" fmla="*/ 3748161 w 3887942"/>
                  <a:gd name="connsiteY20" fmla="*/ 0 h 163077"/>
                  <a:gd name="connsiteX21" fmla="*/ 3887942 w 3887942"/>
                  <a:gd name="connsiteY21" fmla="*/ 37857 h 163077"/>
                  <a:gd name="connsiteX22" fmla="*/ 3716128 w 3887942"/>
                  <a:gd name="connsiteY22" fmla="*/ 46593 h 163077"/>
                  <a:gd name="connsiteX23" fmla="*/ 3424918 w 3887942"/>
                  <a:gd name="connsiteY23" fmla="*/ 90275 h 163077"/>
                  <a:gd name="connsiteX24" fmla="*/ 3084202 w 3887942"/>
                  <a:gd name="connsiteY24" fmla="*/ 136868 h 163077"/>
                  <a:gd name="connsiteX25" fmla="*/ 2766783 w 3887942"/>
                  <a:gd name="connsiteY25" fmla="*/ 163077 h 163077"/>
                  <a:gd name="connsiteX26" fmla="*/ 2560024 w 3887942"/>
                  <a:gd name="connsiteY26" fmla="*/ 154341 h 163077"/>
                  <a:gd name="connsiteX27" fmla="*/ 2228044 w 3887942"/>
                  <a:gd name="connsiteY27" fmla="*/ 116484 h 163077"/>
                  <a:gd name="connsiteX28" fmla="*/ 1910625 w 3887942"/>
                  <a:gd name="connsiteY28" fmla="*/ 84451 h 163077"/>
                  <a:gd name="connsiteX29" fmla="*/ 1698042 w 3887942"/>
                  <a:gd name="connsiteY29" fmla="*/ 64066 h 163077"/>
                  <a:gd name="connsiteX30" fmla="*/ 1488370 w 3887942"/>
                  <a:gd name="connsiteY30" fmla="*/ 69890 h 163077"/>
                  <a:gd name="connsiteX31" fmla="*/ 1217545 w 3887942"/>
                  <a:gd name="connsiteY31" fmla="*/ 84451 h 163077"/>
                  <a:gd name="connsiteX32" fmla="*/ 809850 w 3887942"/>
                  <a:gd name="connsiteY32" fmla="*/ 122308 h 163077"/>
                  <a:gd name="connsiteX33" fmla="*/ 445838 w 3887942"/>
                  <a:gd name="connsiteY33" fmla="*/ 154341 h 163077"/>
                  <a:gd name="connsiteX34" fmla="*/ 256551 w 3887942"/>
                  <a:gd name="connsiteY34" fmla="*/ 151429 h 163077"/>
                  <a:gd name="connsiteX35" fmla="*/ 151715 w 3887942"/>
                  <a:gd name="connsiteY35" fmla="*/ 136868 h 163077"/>
                  <a:gd name="connsiteX36" fmla="*/ 78913 w 3887942"/>
                  <a:gd name="connsiteY36" fmla="*/ 110659 h 163077"/>
                  <a:gd name="connsiteX37" fmla="*/ 0 w 3887942"/>
                  <a:gd name="connsiteY37" fmla="*/ 52741 h 163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887942" h="163077">
                    <a:moveTo>
                      <a:pt x="0" y="52741"/>
                    </a:moveTo>
                    <a:lnTo>
                      <a:pt x="75474" y="35324"/>
                    </a:lnTo>
                    <a:lnTo>
                      <a:pt x="145142" y="75964"/>
                    </a:lnTo>
                    <a:lnTo>
                      <a:pt x="203200" y="87575"/>
                    </a:lnTo>
                    <a:lnTo>
                      <a:pt x="362857" y="110798"/>
                    </a:lnTo>
                    <a:lnTo>
                      <a:pt x="391885" y="104992"/>
                    </a:lnTo>
                    <a:cubicBezTo>
                      <a:pt x="395786" y="104156"/>
                      <a:pt x="399507" y="102090"/>
                      <a:pt x="403497" y="102090"/>
                    </a:cubicBezTo>
                    <a:cubicBezTo>
                      <a:pt x="439312" y="102090"/>
                      <a:pt x="475100" y="104025"/>
                      <a:pt x="510902" y="104992"/>
                    </a:cubicBezTo>
                    <a:lnTo>
                      <a:pt x="571862" y="102090"/>
                    </a:lnTo>
                    <a:cubicBezTo>
                      <a:pt x="585421" y="101315"/>
                      <a:pt x="598977" y="100417"/>
                      <a:pt x="612502" y="99187"/>
                    </a:cubicBezTo>
                    <a:cubicBezTo>
                      <a:pt x="620271" y="98481"/>
                      <a:pt x="627933" y="96674"/>
                      <a:pt x="635725" y="96284"/>
                    </a:cubicBezTo>
                    <a:cubicBezTo>
                      <a:pt x="647322" y="95704"/>
                      <a:pt x="658948" y="96284"/>
                      <a:pt x="670560" y="96284"/>
                    </a:cubicBezTo>
                    <a:lnTo>
                      <a:pt x="1103085" y="46935"/>
                    </a:lnTo>
                    <a:lnTo>
                      <a:pt x="1451428" y="20810"/>
                    </a:lnTo>
                    <a:lnTo>
                      <a:pt x="1770742" y="12101"/>
                    </a:lnTo>
                    <a:lnTo>
                      <a:pt x="2180045" y="58547"/>
                    </a:lnTo>
                    <a:lnTo>
                      <a:pt x="2531291" y="99187"/>
                    </a:lnTo>
                    <a:lnTo>
                      <a:pt x="2757714" y="113701"/>
                    </a:lnTo>
                    <a:lnTo>
                      <a:pt x="3024777" y="96284"/>
                    </a:lnTo>
                    <a:lnTo>
                      <a:pt x="3585084" y="26209"/>
                    </a:lnTo>
                    <a:lnTo>
                      <a:pt x="3748161" y="0"/>
                    </a:lnTo>
                    <a:lnTo>
                      <a:pt x="3887942" y="37857"/>
                    </a:lnTo>
                    <a:lnTo>
                      <a:pt x="3716128" y="46593"/>
                    </a:lnTo>
                    <a:lnTo>
                      <a:pt x="3424918" y="90275"/>
                    </a:lnTo>
                    <a:lnTo>
                      <a:pt x="3084202" y="136868"/>
                    </a:lnTo>
                    <a:lnTo>
                      <a:pt x="2766783" y="163077"/>
                    </a:lnTo>
                    <a:lnTo>
                      <a:pt x="2560024" y="154341"/>
                    </a:lnTo>
                    <a:lnTo>
                      <a:pt x="2228044" y="116484"/>
                    </a:lnTo>
                    <a:lnTo>
                      <a:pt x="1910625" y="84451"/>
                    </a:lnTo>
                    <a:lnTo>
                      <a:pt x="1698042" y="64066"/>
                    </a:lnTo>
                    <a:lnTo>
                      <a:pt x="1488370" y="69890"/>
                    </a:lnTo>
                    <a:lnTo>
                      <a:pt x="1217545" y="84451"/>
                    </a:lnTo>
                    <a:lnTo>
                      <a:pt x="809850" y="122308"/>
                    </a:lnTo>
                    <a:lnTo>
                      <a:pt x="445838" y="154341"/>
                    </a:lnTo>
                    <a:lnTo>
                      <a:pt x="256551" y="151429"/>
                    </a:lnTo>
                    <a:lnTo>
                      <a:pt x="151715" y="136868"/>
                    </a:lnTo>
                    <a:lnTo>
                      <a:pt x="78913" y="110659"/>
                    </a:lnTo>
                    <a:lnTo>
                      <a:pt x="0" y="52741"/>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Freeform: Shape 41">
                <a:extLst>
                  <a:ext uri="{FF2B5EF4-FFF2-40B4-BE49-F238E27FC236}">
                    <a16:creationId xmlns:a16="http://schemas.microsoft.com/office/drawing/2014/main" id="{31750FAF-8DFD-402B-9139-DD550A2955E1}"/>
                  </a:ext>
                </a:extLst>
              </p:cNvPr>
              <p:cNvSpPr/>
              <p:nvPr/>
            </p:nvSpPr>
            <p:spPr>
              <a:xfrm>
                <a:off x="2723322" y="3120887"/>
                <a:ext cx="2390361" cy="109330"/>
              </a:xfrm>
              <a:custGeom>
                <a:avLst/>
                <a:gdLst>
                  <a:gd name="connsiteX0" fmla="*/ 99391 w 2390361"/>
                  <a:gd name="connsiteY0" fmla="*/ 0 h 109330"/>
                  <a:gd name="connsiteX1" fmla="*/ 2290969 w 2390361"/>
                  <a:gd name="connsiteY1" fmla="*/ 9939 h 109330"/>
                  <a:gd name="connsiteX2" fmla="*/ 2390361 w 2390361"/>
                  <a:gd name="connsiteY2" fmla="*/ 109330 h 109330"/>
                  <a:gd name="connsiteX3" fmla="*/ 0 w 2390361"/>
                  <a:gd name="connsiteY3" fmla="*/ 104361 h 109330"/>
                  <a:gd name="connsiteX4" fmla="*/ 99391 w 2390361"/>
                  <a:gd name="connsiteY4" fmla="*/ 0 h 10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361" h="109330">
                    <a:moveTo>
                      <a:pt x="99391" y="0"/>
                    </a:moveTo>
                    <a:lnTo>
                      <a:pt x="2290969" y="9939"/>
                    </a:lnTo>
                    <a:lnTo>
                      <a:pt x="2390361" y="109330"/>
                    </a:lnTo>
                    <a:lnTo>
                      <a:pt x="0" y="104361"/>
                    </a:lnTo>
                    <a:lnTo>
                      <a:pt x="99391"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Freeform: Shape 40">
                <a:extLst>
                  <a:ext uri="{FF2B5EF4-FFF2-40B4-BE49-F238E27FC236}">
                    <a16:creationId xmlns:a16="http://schemas.microsoft.com/office/drawing/2014/main" id="{9F8F3FF9-BE0E-4CA1-B00C-2D03A8D48D48}"/>
                  </a:ext>
                </a:extLst>
              </p:cNvPr>
              <p:cNvSpPr/>
              <p:nvPr/>
            </p:nvSpPr>
            <p:spPr>
              <a:xfrm>
                <a:off x="3165613" y="2305878"/>
                <a:ext cx="1515717" cy="228600"/>
              </a:xfrm>
              <a:custGeom>
                <a:avLst/>
                <a:gdLst>
                  <a:gd name="connsiteX0" fmla="*/ 79513 w 1515717"/>
                  <a:gd name="connsiteY0" fmla="*/ 0 h 228600"/>
                  <a:gd name="connsiteX1" fmla="*/ 1426265 w 1515717"/>
                  <a:gd name="connsiteY1" fmla="*/ 0 h 228600"/>
                  <a:gd name="connsiteX2" fmla="*/ 1470991 w 1515717"/>
                  <a:gd name="connsiteY2" fmla="*/ 109331 h 228600"/>
                  <a:gd name="connsiteX3" fmla="*/ 1515717 w 1515717"/>
                  <a:gd name="connsiteY3" fmla="*/ 228600 h 228600"/>
                  <a:gd name="connsiteX4" fmla="*/ 0 w 1515717"/>
                  <a:gd name="connsiteY4" fmla="*/ 218661 h 228600"/>
                  <a:gd name="connsiteX5" fmla="*/ 44726 w 1515717"/>
                  <a:gd name="connsiteY5" fmla="*/ 104361 h 228600"/>
                  <a:gd name="connsiteX6" fmla="*/ 79513 w 1515717"/>
                  <a:gd name="connsiteY6" fmla="*/ 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5717" h="228600">
                    <a:moveTo>
                      <a:pt x="79513" y="0"/>
                    </a:moveTo>
                    <a:lnTo>
                      <a:pt x="1426265" y="0"/>
                    </a:lnTo>
                    <a:lnTo>
                      <a:pt x="1470991" y="109331"/>
                    </a:lnTo>
                    <a:lnTo>
                      <a:pt x="1515717" y="228600"/>
                    </a:lnTo>
                    <a:lnTo>
                      <a:pt x="0" y="218661"/>
                    </a:lnTo>
                    <a:lnTo>
                      <a:pt x="44726" y="104361"/>
                    </a:lnTo>
                    <a:lnTo>
                      <a:pt x="79513"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Freeform: Shape 39">
                <a:extLst>
                  <a:ext uri="{FF2B5EF4-FFF2-40B4-BE49-F238E27FC236}">
                    <a16:creationId xmlns:a16="http://schemas.microsoft.com/office/drawing/2014/main" id="{FF1B7A00-98F1-4437-807C-7CF17AAAA1F2}"/>
                  </a:ext>
                </a:extLst>
              </p:cNvPr>
              <p:cNvSpPr/>
              <p:nvPr/>
            </p:nvSpPr>
            <p:spPr>
              <a:xfrm>
                <a:off x="3369365" y="1351722"/>
                <a:ext cx="1098274" cy="347869"/>
              </a:xfrm>
              <a:custGeom>
                <a:avLst/>
                <a:gdLst>
                  <a:gd name="connsiteX0" fmla="*/ 39757 w 1098274"/>
                  <a:gd name="connsiteY0" fmla="*/ 0 h 347869"/>
                  <a:gd name="connsiteX1" fmla="*/ 1058518 w 1098274"/>
                  <a:gd name="connsiteY1" fmla="*/ 0 h 347869"/>
                  <a:gd name="connsiteX2" fmla="*/ 1098274 w 1098274"/>
                  <a:gd name="connsiteY2" fmla="*/ 342900 h 347869"/>
                  <a:gd name="connsiteX3" fmla="*/ 0 w 1098274"/>
                  <a:gd name="connsiteY3" fmla="*/ 347869 h 347869"/>
                  <a:gd name="connsiteX4" fmla="*/ 39757 w 1098274"/>
                  <a:gd name="connsiteY4" fmla="*/ 0 h 347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8274" h="347869">
                    <a:moveTo>
                      <a:pt x="39757" y="0"/>
                    </a:moveTo>
                    <a:lnTo>
                      <a:pt x="1058518" y="0"/>
                    </a:lnTo>
                    <a:lnTo>
                      <a:pt x="1098274" y="342900"/>
                    </a:lnTo>
                    <a:lnTo>
                      <a:pt x="0" y="347869"/>
                    </a:lnTo>
                    <a:lnTo>
                      <a:pt x="39757"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Freeform: Shape 1">
                <a:extLst>
                  <a:ext uri="{FF2B5EF4-FFF2-40B4-BE49-F238E27FC236}">
                    <a16:creationId xmlns:a16="http://schemas.microsoft.com/office/drawing/2014/main" id="{DCCFA6D1-65D5-460C-B69C-B46CDDEE820B}"/>
                  </a:ext>
                </a:extLst>
              </p:cNvPr>
              <p:cNvSpPr/>
              <p:nvPr/>
            </p:nvSpPr>
            <p:spPr>
              <a:xfrm>
                <a:off x="914401" y="896734"/>
                <a:ext cx="6260122" cy="1231005"/>
              </a:xfrm>
              <a:custGeom>
                <a:avLst/>
                <a:gdLst>
                  <a:gd name="connsiteX0" fmla="*/ 0 w 5697415"/>
                  <a:gd name="connsiteY0" fmla="*/ 1780935 h 1780935"/>
                  <a:gd name="connsiteX1" fmla="*/ 1600200 w 5697415"/>
                  <a:gd name="connsiteY1" fmla="*/ 215904 h 1780935"/>
                  <a:gd name="connsiteX2" fmla="*/ 3217984 w 5697415"/>
                  <a:gd name="connsiteY2" fmla="*/ 110397 h 1780935"/>
                  <a:gd name="connsiteX3" fmla="*/ 5697415 w 5697415"/>
                  <a:gd name="connsiteY3" fmla="*/ 1130304 h 1780935"/>
                  <a:gd name="connsiteX0" fmla="*/ 0 w 6260122"/>
                  <a:gd name="connsiteY0" fmla="*/ 1190107 h 1190107"/>
                  <a:gd name="connsiteX1" fmla="*/ 2162907 w 6260122"/>
                  <a:gd name="connsiteY1" fmla="*/ 187783 h 1190107"/>
                  <a:gd name="connsiteX2" fmla="*/ 3780691 w 6260122"/>
                  <a:gd name="connsiteY2" fmla="*/ 82276 h 1190107"/>
                  <a:gd name="connsiteX3" fmla="*/ 6260122 w 6260122"/>
                  <a:gd name="connsiteY3" fmla="*/ 1102183 h 1190107"/>
                  <a:gd name="connsiteX0" fmla="*/ 0 w 6260122"/>
                  <a:gd name="connsiteY0" fmla="*/ 1190107 h 1190107"/>
                  <a:gd name="connsiteX1" fmla="*/ 2162907 w 6260122"/>
                  <a:gd name="connsiteY1" fmla="*/ 187783 h 1190107"/>
                  <a:gd name="connsiteX2" fmla="*/ 3780691 w 6260122"/>
                  <a:gd name="connsiteY2" fmla="*/ 82276 h 1190107"/>
                  <a:gd name="connsiteX3" fmla="*/ 6260122 w 6260122"/>
                  <a:gd name="connsiteY3" fmla="*/ 1102183 h 1190107"/>
                  <a:gd name="connsiteX0" fmla="*/ 0 w 6260122"/>
                  <a:gd name="connsiteY0" fmla="*/ 1231005 h 1231005"/>
                  <a:gd name="connsiteX1" fmla="*/ 2285999 w 6260122"/>
                  <a:gd name="connsiteY1" fmla="*/ 140758 h 1231005"/>
                  <a:gd name="connsiteX2" fmla="*/ 3780691 w 6260122"/>
                  <a:gd name="connsiteY2" fmla="*/ 123174 h 1231005"/>
                  <a:gd name="connsiteX3" fmla="*/ 6260122 w 6260122"/>
                  <a:gd name="connsiteY3" fmla="*/ 1143081 h 1231005"/>
                </a:gdLst>
                <a:ahLst/>
                <a:cxnLst>
                  <a:cxn ang="0">
                    <a:pos x="connsiteX0" y="connsiteY0"/>
                  </a:cxn>
                  <a:cxn ang="0">
                    <a:pos x="connsiteX1" y="connsiteY1"/>
                  </a:cxn>
                  <a:cxn ang="0">
                    <a:pos x="connsiteX2" y="connsiteY2"/>
                  </a:cxn>
                  <a:cxn ang="0">
                    <a:pos x="connsiteX3" y="connsiteY3"/>
                  </a:cxn>
                </a:cxnLst>
                <a:rect l="l" t="t" r="r" b="b"/>
                <a:pathLst>
                  <a:path w="6260122" h="1231005">
                    <a:moveTo>
                      <a:pt x="0" y="1231005"/>
                    </a:moveTo>
                    <a:cubicBezTo>
                      <a:pt x="1024303" y="728378"/>
                      <a:pt x="1655884" y="325397"/>
                      <a:pt x="2285999" y="140758"/>
                    </a:cubicBezTo>
                    <a:cubicBezTo>
                      <a:pt x="2916114" y="-43880"/>
                      <a:pt x="3118337" y="-43880"/>
                      <a:pt x="3780691" y="123174"/>
                    </a:cubicBezTo>
                    <a:cubicBezTo>
                      <a:pt x="4443045" y="290228"/>
                      <a:pt x="5361841" y="709327"/>
                      <a:pt x="6260122" y="1143081"/>
                    </a:cubicBez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FE87DDE5-EDE2-4DBD-BEBD-E2D3F2910671}"/>
                  </a:ext>
                </a:extLst>
              </p:cNvPr>
              <p:cNvSpPr/>
              <p:nvPr/>
            </p:nvSpPr>
            <p:spPr>
              <a:xfrm>
                <a:off x="914400" y="984737"/>
                <a:ext cx="2498696" cy="2637693"/>
              </a:xfrm>
              <a:custGeom>
                <a:avLst/>
                <a:gdLst>
                  <a:gd name="connsiteX0" fmla="*/ 2391507 w 2401392"/>
                  <a:gd name="connsiteY0" fmla="*/ 0 h 2743200"/>
                  <a:gd name="connsiteX1" fmla="*/ 2268415 w 2401392"/>
                  <a:gd name="connsiteY1" fmla="*/ 1547447 h 2743200"/>
                  <a:gd name="connsiteX2" fmla="*/ 1459523 w 2401392"/>
                  <a:gd name="connsiteY2" fmla="*/ 2514600 h 2743200"/>
                  <a:gd name="connsiteX3" fmla="*/ 0 w 2401392"/>
                  <a:gd name="connsiteY3" fmla="*/ 2743200 h 2743200"/>
                  <a:gd name="connsiteX0" fmla="*/ 2391507 w 2402591"/>
                  <a:gd name="connsiteY0" fmla="*/ 0 h 2743200"/>
                  <a:gd name="connsiteX1" fmla="*/ 2268415 w 2402591"/>
                  <a:gd name="connsiteY1" fmla="*/ 1547447 h 2743200"/>
                  <a:gd name="connsiteX2" fmla="*/ 1424354 w 2402591"/>
                  <a:gd name="connsiteY2" fmla="*/ 2426677 h 2743200"/>
                  <a:gd name="connsiteX3" fmla="*/ 0 w 2402591"/>
                  <a:gd name="connsiteY3" fmla="*/ 2743200 h 2743200"/>
                  <a:gd name="connsiteX0" fmla="*/ 2391507 w 2393188"/>
                  <a:gd name="connsiteY0" fmla="*/ 0 h 2743200"/>
                  <a:gd name="connsiteX1" fmla="*/ 2145323 w 2393188"/>
                  <a:gd name="connsiteY1" fmla="*/ 1547447 h 2743200"/>
                  <a:gd name="connsiteX2" fmla="*/ 1424354 w 2393188"/>
                  <a:gd name="connsiteY2" fmla="*/ 2426677 h 2743200"/>
                  <a:gd name="connsiteX3" fmla="*/ 0 w 2393188"/>
                  <a:gd name="connsiteY3" fmla="*/ 2743200 h 2743200"/>
                  <a:gd name="connsiteX0" fmla="*/ 2497015 w 2498696"/>
                  <a:gd name="connsiteY0" fmla="*/ 0 h 2637693"/>
                  <a:gd name="connsiteX1" fmla="*/ 2250831 w 2498696"/>
                  <a:gd name="connsiteY1" fmla="*/ 1547447 h 2637693"/>
                  <a:gd name="connsiteX2" fmla="*/ 1529862 w 2498696"/>
                  <a:gd name="connsiteY2" fmla="*/ 2426677 h 2637693"/>
                  <a:gd name="connsiteX3" fmla="*/ 0 w 2498696"/>
                  <a:gd name="connsiteY3" fmla="*/ 2637693 h 2637693"/>
                </a:gdLst>
                <a:ahLst/>
                <a:cxnLst>
                  <a:cxn ang="0">
                    <a:pos x="connsiteX0" y="connsiteY0"/>
                  </a:cxn>
                  <a:cxn ang="0">
                    <a:pos x="connsiteX1" y="connsiteY1"/>
                  </a:cxn>
                  <a:cxn ang="0">
                    <a:pos x="connsiteX2" y="connsiteY2"/>
                  </a:cxn>
                  <a:cxn ang="0">
                    <a:pos x="connsiteX3" y="connsiteY3"/>
                  </a:cxn>
                </a:cxnLst>
                <a:rect l="l" t="t" r="r" b="b"/>
                <a:pathLst>
                  <a:path w="2498696" h="2637693">
                    <a:moveTo>
                      <a:pt x="2497015" y="0"/>
                    </a:moveTo>
                    <a:cubicBezTo>
                      <a:pt x="2513134" y="564173"/>
                      <a:pt x="2412023" y="1143001"/>
                      <a:pt x="2250831" y="1547447"/>
                    </a:cubicBezTo>
                    <a:cubicBezTo>
                      <a:pt x="2089639" y="1951893"/>
                      <a:pt x="1905001" y="2244969"/>
                      <a:pt x="1529862" y="2426677"/>
                    </a:cubicBezTo>
                    <a:cubicBezTo>
                      <a:pt x="1154724" y="2608385"/>
                      <a:pt x="540727" y="2623039"/>
                      <a:pt x="0" y="2637693"/>
                    </a:cubicBezTo>
                  </a:path>
                </a:pathLst>
              </a:custGeom>
              <a:noFill/>
              <a:ln w="19050" cmpd="sng">
                <a:solidFill>
                  <a:schemeClr val="accent1"/>
                </a:solidFill>
                <a:prstDash val="solid"/>
                <a:headEnd type="none"/>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D3FCA2A3-C7CE-4BA3-8126-F9A5FB4D8608}"/>
                  </a:ext>
                </a:extLst>
              </p:cNvPr>
              <p:cNvSpPr/>
              <p:nvPr/>
            </p:nvSpPr>
            <p:spPr>
              <a:xfrm flipH="1">
                <a:off x="4427141" y="984736"/>
                <a:ext cx="2498695" cy="2637693"/>
              </a:xfrm>
              <a:custGeom>
                <a:avLst/>
                <a:gdLst>
                  <a:gd name="connsiteX0" fmla="*/ 2391507 w 2401392"/>
                  <a:gd name="connsiteY0" fmla="*/ 0 h 2743200"/>
                  <a:gd name="connsiteX1" fmla="*/ 2268415 w 2401392"/>
                  <a:gd name="connsiteY1" fmla="*/ 1547447 h 2743200"/>
                  <a:gd name="connsiteX2" fmla="*/ 1459523 w 2401392"/>
                  <a:gd name="connsiteY2" fmla="*/ 2514600 h 2743200"/>
                  <a:gd name="connsiteX3" fmla="*/ 0 w 2401392"/>
                  <a:gd name="connsiteY3" fmla="*/ 2743200 h 2743200"/>
                  <a:gd name="connsiteX0" fmla="*/ 2391507 w 2402591"/>
                  <a:gd name="connsiteY0" fmla="*/ 0 h 2743200"/>
                  <a:gd name="connsiteX1" fmla="*/ 2268415 w 2402591"/>
                  <a:gd name="connsiteY1" fmla="*/ 1547447 h 2743200"/>
                  <a:gd name="connsiteX2" fmla="*/ 1424354 w 2402591"/>
                  <a:gd name="connsiteY2" fmla="*/ 2426677 h 2743200"/>
                  <a:gd name="connsiteX3" fmla="*/ 0 w 2402591"/>
                  <a:gd name="connsiteY3" fmla="*/ 2743200 h 2743200"/>
                  <a:gd name="connsiteX0" fmla="*/ 2391507 w 2393188"/>
                  <a:gd name="connsiteY0" fmla="*/ 0 h 2743200"/>
                  <a:gd name="connsiteX1" fmla="*/ 2145323 w 2393188"/>
                  <a:gd name="connsiteY1" fmla="*/ 1547447 h 2743200"/>
                  <a:gd name="connsiteX2" fmla="*/ 1424354 w 2393188"/>
                  <a:gd name="connsiteY2" fmla="*/ 2426677 h 2743200"/>
                  <a:gd name="connsiteX3" fmla="*/ 0 w 2393188"/>
                  <a:gd name="connsiteY3" fmla="*/ 2743200 h 2743200"/>
                  <a:gd name="connsiteX0" fmla="*/ 2497015 w 2498696"/>
                  <a:gd name="connsiteY0" fmla="*/ 0 h 2637693"/>
                  <a:gd name="connsiteX1" fmla="*/ 2250831 w 2498696"/>
                  <a:gd name="connsiteY1" fmla="*/ 1547447 h 2637693"/>
                  <a:gd name="connsiteX2" fmla="*/ 1529862 w 2498696"/>
                  <a:gd name="connsiteY2" fmla="*/ 2426677 h 2637693"/>
                  <a:gd name="connsiteX3" fmla="*/ 0 w 2498696"/>
                  <a:gd name="connsiteY3" fmla="*/ 2637693 h 2637693"/>
                </a:gdLst>
                <a:ahLst/>
                <a:cxnLst>
                  <a:cxn ang="0">
                    <a:pos x="connsiteX0" y="connsiteY0"/>
                  </a:cxn>
                  <a:cxn ang="0">
                    <a:pos x="connsiteX1" y="connsiteY1"/>
                  </a:cxn>
                  <a:cxn ang="0">
                    <a:pos x="connsiteX2" y="connsiteY2"/>
                  </a:cxn>
                  <a:cxn ang="0">
                    <a:pos x="connsiteX3" y="connsiteY3"/>
                  </a:cxn>
                </a:cxnLst>
                <a:rect l="l" t="t" r="r" b="b"/>
                <a:pathLst>
                  <a:path w="2498696" h="2637693">
                    <a:moveTo>
                      <a:pt x="2497015" y="0"/>
                    </a:moveTo>
                    <a:cubicBezTo>
                      <a:pt x="2513134" y="564173"/>
                      <a:pt x="2412023" y="1143001"/>
                      <a:pt x="2250831" y="1547447"/>
                    </a:cubicBezTo>
                    <a:cubicBezTo>
                      <a:pt x="2089639" y="1951893"/>
                      <a:pt x="1905001" y="2244969"/>
                      <a:pt x="1529862" y="2426677"/>
                    </a:cubicBezTo>
                    <a:cubicBezTo>
                      <a:pt x="1154724" y="2608385"/>
                      <a:pt x="540727" y="2623039"/>
                      <a:pt x="0" y="2637693"/>
                    </a:cubicBezTo>
                  </a:path>
                </a:pathLst>
              </a:custGeom>
              <a:noFill/>
              <a:ln w="19050" cmpd="sng">
                <a:solidFill>
                  <a:schemeClr val="accent1"/>
                </a:solidFill>
                <a:prstDash val="solid"/>
                <a:headEnd type="none"/>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B9BD37DF-B2B0-47B1-A8F3-12A01F6F3A34}"/>
                  </a:ext>
                </a:extLst>
              </p:cNvPr>
              <p:cNvSpPr/>
              <p:nvPr/>
            </p:nvSpPr>
            <p:spPr>
              <a:xfrm>
                <a:off x="756138" y="1258028"/>
                <a:ext cx="1902539" cy="1801694"/>
              </a:xfrm>
              <a:custGeom>
                <a:avLst/>
                <a:gdLst>
                  <a:gd name="connsiteX0" fmla="*/ 1740877 w 1752543"/>
                  <a:gd name="connsiteY0" fmla="*/ 0 h 1705708"/>
                  <a:gd name="connsiteX1" fmla="*/ 1494693 w 1752543"/>
                  <a:gd name="connsiteY1" fmla="*/ 931985 h 1705708"/>
                  <a:gd name="connsiteX2" fmla="*/ 0 w 1752543"/>
                  <a:gd name="connsiteY2" fmla="*/ 1705708 h 1705708"/>
                  <a:gd name="connsiteX3" fmla="*/ 0 w 1752543"/>
                  <a:gd name="connsiteY3" fmla="*/ 1705708 h 1705708"/>
                  <a:gd name="connsiteX0" fmla="*/ 1740877 w 1740877"/>
                  <a:gd name="connsiteY0" fmla="*/ 0 h 1705708"/>
                  <a:gd name="connsiteX1" fmla="*/ 1494693 w 1740877"/>
                  <a:gd name="connsiteY1" fmla="*/ 931985 h 1705708"/>
                  <a:gd name="connsiteX2" fmla="*/ 0 w 1740877"/>
                  <a:gd name="connsiteY2" fmla="*/ 1705708 h 1705708"/>
                  <a:gd name="connsiteX3" fmla="*/ 0 w 1740877"/>
                  <a:gd name="connsiteY3" fmla="*/ 1705708 h 1705708"/>
                  <a:gd name="connsiteX0" fmla="*/ 1892435 w 1892435"/>
                  <a:gd name="connsiteY0" fmla="*/ 0 h 1786539"/>
                  <a:gd name="connsiteX1" fmla="*/ 1494693 w 1892435"/>
                  <a:gd name="connsiteY1" fmla="*/ 1012816 h 1786539"/>
                  <a:gd name="connsiteX2" fmla="*/ 0 w 1892435"/>
                  <a:gd name="connsiteY2" fmla="*/ 1786539 h 1786539"/>
                  <a:gd name="connsiteX3" fmla="*/ 0 w 1892435"/>
                  <a:gd name="connsiteY3" fmla="*/ 1786539 h 1786539"/>
                  <a:gd name="connsiteX0" fmla="*/ 1892435 w 1892435"/>
                  <a:gd name="connsiteY0" fmla="*/ 0 h 1786539"/>
                  <a:gd name="connsiteX1" fmla="*/ 1403758 w 1892435"/>
                  <a:gd name="connsiteY1" fmla="*/ 1017868 h 1786539"/>
                  <a:gd name="connsiteX2" fmla="*/ 0 w 1892435"/>
                  <a:gd name="connsiteY2" fmla="*/ 1786539 h 1786539"/>
                  <a:gd name="connsiteX3" fmla="*/ 0 w 1892435"/>
                  <a:gd name="connsiteY3" fmla="*/ 1786539 h 1786539"/>
                  <a:gd name="connsiteX0" fmla="*/ 1902539 w 1902539"/>
                  <a:gd name="connsiteY0" fmla="*/ 0 h 1801694"/>
                  <a:gd name="connsiteX1" fmla="*/ 1403758 w 1902539"/>
                  <a:gd name="connsiteY1" fmla="*/ 1033023 h 1801694"/>
                  <a:gd name="connsiteX2" fmla="*/ 0 w 1902539"/>
                  <a:gd name="connsiteY2" fmla="*/ 1801694 h 1801694"/>
                  <a:gd name="connsiteX3" fmla="*/ 0 w 1902539"/>
                  <a:gd name="connsiteY3" fmla="*/ 1801694 h 1801694"/>
                  <a:gd name="connsiteX0" fmla="*/ 1902539 w 1902539"/>
                  <a:gd name="connsiteY0" fmla="*/ 0 h 1801694"/>
                  <a:gd name="connsiteX1" fmla="*/ 1247148 w 1902539"/>
                  <a:gd name="connsiteY1" fmla="*/ 1366450 h 1801694"/>
                  <a:gd name="connsiteX2" fmla="*/ 0 w 1902539"/>
                  <a:gd name="connsiteY2" fmla="*/ 1801694 h 1801694"/>
                  <a:gd name="connsiteX3" fmla="*/ 0 w 1902539"/>
                  <a:gd name="connsiteY3" fmla="*/ 1801694 h 1801694"/>
                </a:gdLst>
                <a:ahLst/>
                <a:cxnLst>
                  <a:cxn ang="0">
                    <a:pos x="connsiteX0" y="connsiteY0"/>
                  </a:cxn>
                  <a:cxn ang="0">
                    <a:pos x="connsiteX1" y="connsiteY1"/>
                  </a:cxn>
                  <a:cxn ang="0">
                    <a:pos x="connsiteX2" y="connsiteY2"/>
                  </a:cxn>
                  <a:cxn ang="0">
                    <a:pos x="connsiteX3" y="connsiteY3"/>
                  </a:cxn>
                </a:cxnLst>
                <a:rect l="l" t="t" r="r" b="b"/>
                <a:pathLst>
                  <a:path w="1902539" h="1801694">
                    <a:moveTo>
                      <a:pt x="1902539" y="0"/>
                    </a:moveTo>
                    <a:cubicBezTo>
                      <a:pt x="1808326" y="308694"/>
                      <a:pt x="1564238" y="1066168"/>
                      <a:pt x="1247148" y="1366450"/>
                    </a:cubicBezTo>
                    <a:cubicBezTo>
                      <a:pt x="930058" y="1666732"/>
                      <a:pt x="207858" y="1729153"/>
                      <a:pt x="0" y="1801694"/>
                    </a:cubicBezTo>
                    <a:lnTo>
                      <a:pt x="0" y="1801694"/>
                    </a:lnTo>
                  </a:path>
                </a:pathLst>
              </a:custGeom>
              <a:noFill/>
              <a:ln w="19050" cmpd="sng">
                <a:solidFill>
                  <a:schemeClr val="accent1"/>
                </a:solidFill>
                <a:prstDash val="solid"/>
                <a:headEnd type="none"/>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Freeform: Shape 6">
                <a:extLst>
                  <a:ext uri="{FF2B5EF4-FFF2-40B4-BE49-F238E27FC236}">
                    <a16:creationId xmlns:a16="http://schemas.microsoft.com/office/drawing/2014/main" id="{7E5D2B55-F8A6-439C-BE67-9269AB111610}"/>
                  </a:ext>
                </a:extLst>
              </p:cNvPr>
              <p:cNvSpPr/>
              <p:nvPr/>
            </p:nvSpPr>
            <p:spPr>
              <a:xfrm>
                <a:off x="698917" y="1655576"/>
                <a:ext cx="1135130" cy="975218"/>
              </a:xfrm>
              <a:custGeom>
                <a:avLst/>
                <a:gdLst>
                  <a:gd name="connsiteX0" fmla="*/ 1055077 w 1074129"/>
                  <a:gd name="connsiteY0" fmla="*/ 0 h 756138"/>
                  <a:gd name="connsiteX1" fmla="*/ 931985 w 1074129"/>
                  <a:gd name="connsiteY1" fmla="*/ 316523 h 756138"/>
                  <a:gd name="connsiteX2" fmla="*/ 0 w 1074129"/>
                  <a:gd name="connsiteY2" fmla="*/ 756138 h 756138"/>
                  <a:gd name="connsiteX0" fmla="*/ 1195754 w 1200217"/>
                  <a:gd name="connsiteY0" fmla="*/ 0 h 879231"/>
                  <a:gd name="connsiteX1" fmla="*/ 931985 w 1200217"/>
                  <a:gd name="connsiteY1" fmla="*/ 439616 h 879231"/>
                  <a:gd name="connsiteX2" fmla="*/ 0 w 1200217"/>
                  <a:gd name="connsiteY2" fmla="*/ 879231 h 879231"/>
                  <a:gd name="connsiteX0" fmla="*/ 1236169 w 1239674"/>
                  <a:gd name="connsiteY0" fmla="*/ 0 h 859024"/>
                  <a:gd name="connsiteX1" fmla="*/ 931985 w 1239674"/>
                  <a:gd name="connsiteY1" fmla="*/ 419409 h 859024"/>
                  <a:gd name="connsiteX2" fmla="*/ 0 w 1239674"/>
                  <a:gd name="connsiteY2" fmla="*/ 859024 h 859024"/>
                  <a:gd name="connsiteX0" fmla="*/ 1236169 w 1236169"/>
                  <a:gd name="connsiteY0" fmla="*/ 0 h 859024"/>
                  <a:gd name="connsiteX1" fmla="*/ 931985 w 1236169"/>
                  <a:gd name="connsiteY1" fmla="*/ 419409 h 859024"/>
                  <a:gd name="connsiteX2" fmla="*/ 0 w 1236169"/>
                  <a:gd name="connsiteY2" fmla="*/ 859024 h 859024"/>
                  <a:gd name="connsiteX0" fmla="*/ 1236169 w 1236169"/>
                  <a:gd name="connsiteY0" fmla="*/ 0 h 859024"/>
                  <a:gd name="connsiteX1" fmla="*/ 916829 w 1236169"/>
                  <a:gd name="connsiteY1" fmla="*/ 596227 h 859024"/>
                  <a:gd name="connsiteX2" fmla="*/ 0 w 1236169"/>
                  <a:gd name="connsiteY2" fmla="*/ 859024 h 859024"/>
                  <a:gd name="connsiteX0" fmla="*/ 1135130 w 1135130"/>
                  <a:gd name="connsiteY0" fmla="*/ 0 h 975218"/>
                  <a:gd name="connsiteX1" fmla="*/ 815790 w 1135130"/>
                  <a:gd name="connsiteY1" fmla="*/ 596227 h 975218"/>
                  <a:gd name="connsiteX2" fmla="*/ 0 w 1135130"/>
                  <a:gd name="connsiteY2" fmla="*/ 975218 h 975218"/>
                </a:gdLst>
                <a:ahLst/>
                <a:cxnLst>
                  <a:cxn ang="0">
                    <a:pos x="connsiteX0" y="connsiteY0"/>
                  </a:cxn>
                  <a:cxn ang="0">
                    <a:pos x="connsiteX1" y="connsiteY1"/>
                  </a:cxn>
                  <a:cxn ang="0">
                    <a:pos x="connsiteX2" y="connsiteY2"/>
                  </a:cxn>
                </a:cxnLst>
                <a:rect l="l" t="t" r="r" b="b"/>
                <a:pathLst>
                  <a:path w="1135130" h="975218">
                    <a:moveTo>
                      <a:pt x="1135130" y="0"/>
                    </a:moveTo>
                    <a:cubicBezTo>
                      <a:pt x="1085728" y="171029"/>
                      <a:pt x="1004978" y="433691"/>
                      <a:pt x="815790" y="596227"/>
                    </a:cubicBezTo>
                    <a:cubicBezTo>
                      <a:pt x="626602" y="758763"/>
                      <a:pt x="378069" y="818422"/>
                      <a:pt x="0" y="975218"/>
                    </a:cubicBezTo>
                  </a:path>
                </a:pathLst>
              </a:custGeom>
              <a:noFill/>
              <a:ln w="19050" cmpd="sng">
                <a:solidFill>
                  <a:schemeClr val="accent1"/>
                </a:solidFill>
                <a:prstDash val="solid"/>
                <a:headEnd type="none"/>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Shape 7">
                <a:extLst>
                  <a:ext uri="{FF2B5EF4-FFF2-40B4-BE49-F238E27FC236}">
                    <a16:creationId xmlns:a16="http://schemas.microsoft.com/office/drawing/2014/main" id="{5F2E7BAC-BC62-434E-8528-A704BD61F4BB}"/>
                  </a:ext>
                </a:extLst>
              </p:cNvPr>
              <p:cNvSpPr/>
              <p:nvPr/>
            </p:nvSpPr>
            <p:spPr>
              <a:xfrm flipH="1">
                <a:off x="5144730" y="1169780"/>
                <a:ext cx="1902539" cy="1801694"/>
              </a:xfrm>
              <a:custGeom>
                <a:avLst/>
                <a:gdLst>
                  <a:gd name="connsiteX0" fmla="*/ 1740877 w 1752543"/>
                  <a:gd name="connsiteY0" fmla="*/ 0 h 1705708"/>
                  <a:gd name="connsiteX1" fmla="*/ 1494693 w 1752543"/>
                  <a:gd name="connsiteY1" fmla="*/ 931985 h 1705708"/>
                  <a:gd name="connsiteX2" fmla="*/ 0 w 1752543"/>
                  <a:gd name="connsiteY2" fmla="*/ 1705708 h 1705708"/>
                  <a:gd name="connsiteX3" fmla="*/ 0 w 1752543"/>
                  <a:gd name="connsiteY3" fmla="*/ 1705708 h 1705708"/>
                  <a:gd name="connsiteX0" fmla="*/ 1740877 w 1740877"/>
                  <a:gd name="connsiteY0" fmla="*/ 0 h 1705708"/>
                  <a:gd name="connsiteX1" fmla="*/ 1494693 w 1740877"/>
                  <a:gd name="connsiteY1" fmla="*/ 931985 h 1705708"/>
                  <a:gd name="connsiteX2" fmla="*/ 0 w 1740877"/>
                  <a:gd name="connsiteY2" fmla="*/ 1705708 h 1705708"/>
                  <a:gd name="connsiteX3" fmla="*/ 0 w 1740877"/>
                  <a:gd name="connsiteY3" fmla="*/ 1705708 h 1705708"/>
                  <a:gd name="connsiteX0" fmla="*/ 1892435 w 1892435"/>
                  <a:gd name="connsiteY0" fmla="*/ 0 h 1786539"/>
                  <a:gd name="connsiteX1" fmla="*/ 1494693 w 1892435"/>
                  <a:gd name="connsiteY1" fmla="*/ 1012816 h 1786539"/>
                  <a:gd name="connsiteX2" fmla="*/ 0 w 1892435"/>
                  <a:gd name="connsiteY2" fmla="*/ 1786539 h 1786539"/>
                  <a:gd name="connsiteX3" fmla="*/ 0 w 1892435"/>
                  <a:gd name="connsiteY3" fmla="*/ 1786539 h 1786539"/>
                  <a:gd name="connsiteX0" fmla="*/ 1892435 w 1892435"/>
                  <a:gd name="connsiteY0" fmla="*/ 0 h 1786539"/>
                  <a:gd name="connsiteX1" fmla="*/ 1403758 w 1892435"/>
                  <a:gd name="connsiteY1" fmla="*/ 1017868 h 1786539"/>
                  <a:gd name="connsiteX2" fmla="*/ 0 w 1892435"/>
                  <a:gd name="connsiteY2" fmla="*/ 1786539 h 1786539"/>
                  <a:gd name="connsiteX3" fmla="*/ 0 w 1892435"/>
                  <a:gd name="connsiteY3" fmla="*/ 1786539 h 1786539"/>
                  <a:gd name="connsiteX0" fmla="*/ 1902539 w 1902539"/>
                  <a:gd name="connsiteY0" fmla="*/ 0 h 1801694"/>
                  <a:gd name="connsiteX1" fmla="*/ 1403758 w 1902539"/>
                  <a:gd name="connsiteY1" fmla="*/ 1033023 h 1801694"/>
                  <a:gd name="connsiteX2" fmla="*/ 0 w 1902539"/>
                  <a:gd name="connsiteY2" fmla="*/ 1801694 h 1801694"/>
                  <a:gd name="connsiteX3" fmla="*/ 0 w 1902539"/>
                  <a:gd name="connsiteY3" fmla="*/ 1801694 h 1801694"/>
                  <a:gd name="connsiteX0" fmla="*/ 1902539 w 1902539"/>
                  <a:gd name="connsiteY0" fmla="*/ 0 h 1801694"/>
                  <a:gd name="connsiteX1" fmla="*/ 1247148 w 1902539"/>
                  <a:gd name="connsiteY1" fmla="*/ 1366450 h 1801694"/>
                  <a:gd name="connsiteX2" fmla="*/ 0 w 1902539"/>
                  <a:gd name="connsiteY2" fmla="*/ 1801694 h 1801694"/>
                  <a:gd name="connsiteX3" fmla="*/ 0 w 1902539"/>
                  <a:gd name="connsiteY3" fmla="*/ 1801694 h 1801694"/>
                </a:gdLst>
                <a:ahLst/>
                <a:cxnLst>
                  <a:cxn ang="0">
                    <a:pos x="connsiteX0" y="connsiteY0"/>
                  </a:cxn>
                  <a:cxn ang="0">
                    <a:pos x="connsiteX1" y="connsiteY1"/>
                  </a:cxn>
                  <a:cxn ang="0">
                    <a:pos x="connsiteX2" y="connsiteY2"/>
                  </a:cxn>
                  <a:cxn ang="0">
                    <a:pos x="connsiteX3" y="connsiteY3"/>
                  </a:cxn>
                </a:cxnLst>
                <a:rect l="l" t="t" r="r" b="b"/>
                <a:pathLst>
                  <a:path w="1902539" h="1801694">
                    <a:moveTo>
                      <a:pt x="1902539" y="0"/>
                    </a:moveTo>
                    <a:cubicBezTo>
                      <a:pt x="1808326" y="308694"/>
                      <a:pt x="1564238" y="1066168"/>
                      <a:pt x="1247148" y="1366450"/>
                    </a:cubicBezTo>
                    <a:cubicBezTo>
                      <a:pt x="930058" y="1666732"/>
                      <a:pt x="207858" y="1729153"/>
                      <a:pt x="0" y="1801694"/>
                    </a:cubicBezTo>
                    <a:lnTo>
                      <a:pt x="0" y="1801694"/>
                    </a:lnTo>
                  </a:path>
                </a:pathLst>
              </a:custGeom>
              <a:noFill/>
              <a:ln w="19050" cmpd="sng">
                <a:solidFill>
                  <a:schemeClr val="accent1"/>
                </a:solidFill>
                <a:prstDash val="solid"/>
                <a:headEnd type="none"/>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Freeform: Shape 8">
                <a:extLst>
                  <a:ext uri="{FF2B5EF4-FFF2-40B4-BE49-F238E27FC236}">
                    <a16:creationId xmlns:a16="http://schemas.microsoft.com/office/drawing/2014/main" id="{A5C00DB7-3C41-4916-AE1A-6BA01738C56F}"/>
                  </a:ext>
                </a:extLst>
              </p:cNvPr>
              <p:cNvSpPr/>
              <p:nvPr/>
            </p:nvSpPr>
            <p:spPr>
              <a:xfrm flipH="1">
                <a:off x="5975766" y="1477999"/>
                <a:ext cx="1135130" cy="975218"/>
              </a:xfrm>
              <a:custGeom>
                <a:avLst/>
                <a:gdLst>
                  <a:gd name="connsiteX0" fmla="*/ 1055077 w 1074129"/>
                  <a:gd name="connsiteY0" fmla="*/ 0 h 756138"/>
                  <a:gd name="connsiteX1" fmla="*/ 931985 w 1074129"/>
                  <a:gd name="connsiteY1" fmla="*/ 316523 h 756138"/>
                  <a:gd name="connsiteX2" fmla="*/ 0 w 1074129"/>
                  <a:gd name="connsiteY2" fmla="*/ 756138 h 756138"/>
                  <a:gd name="connsiteX0" fmla="*/ 1195754 w 1200217"/>
                  <a:gd name="connsiteY0" fmla="*/ 0 h 879231"/>
                  <a:gd name="connsiteX1" fmla="*/ 931985 w 1200217"/>
                  <a:gd name="connsiteY1" fmla="*/ 439616 h 879231"/>
                  <a:gd name="connsiteX2" fmla="*/ 0 w 1200217"/>
                  <a:gd name="connsiteY2" fmla="*/ 879231 h 879231"/>
                  <a:gd name="connsiteX0" fmla="*/ 1236169 w 1239674"/>
                  <a:gd name="connsiteY0" fmla="*/ 0 h 859024"/>
                  <a:gd name="connsiteX1" fmla="*/ 931985 w 1239674"/>
                  <a:gd name="connsiteY1" fmla="*/ 419409 h 859024"/>
                  <a:gd name="connsiteX2" fmla="*/ 0 w 1239674"/>
                  <a:gd name="connsiteY2" fmla="*/ 859024 h 859024"/>
                  <a:gd name="connsiteX0" fmla="*/ 1236169 w 1236169"/>
                  <a:gd name="connsiteY0" fmla="*/ 0 h 859024"/>
                  <a:gd name="connsiteX1" fmla="*/ 931985 w 1236169"/>
                  <a:gd name="connsiteY1" fmla="*/ 419409 h 859024"/>
                  <a:gd name="connsiteX2" fmla="*/ 0 w 1236169"/>
                  <a:gd name="connsiteY2" fmla="*/ 859024 h 859024"/>
                  <a:gd name="connsiteX0" fmla="*/ 1236169 w 1236169"/>
                  <a:gd name="connsiteY0" fmla="*/ 0 h 859024"/>
                  <a:gd name="connsiteX1" fmla="*/ 916829 w 1236169"/>
                  <a:gd name="connsiteY1" fmla="*/ 596227 h 859024"/>
                  <a:gd name="connsiteX2" fmla="*/ 0 w 1236169"/>
                  <a:gd name="connsiteY2" fmla="*/ 859024 h 859024"/>
                  <a:gd name="connsiteX0" fmla="*/ 1135130 w 1135130"/>
                  <a:gd name="connsiteY0" fmla="*/ 0 h 975218"/>
                  <a:gd name="connsiteX1" fmla="*/ 815790 w 1135130"/>
                  <a:gd name="connsiteY1" fmla="*/ 596227 h 975218"/>
                  <a:gd name="connsiteX2" fmla="*/ 0 w 1135130"/>
                  <a:gd name="connsiteY2" fmla="*/ 975218 h 975218"/>
                </a:gdLst>
                <a:ahLst/>
                <a:cxnLst>
                  <a:cxn ang="0">
                    <a:pos x="connsiteX0" y="connsiteY0"/>
                  </a:cxn>
                  <a:cxn ang="0">
                    <a:pos x="connsiteX1" y="connsiteY1"/>
                  </a:cxn>
                  <a:cxn ang="0">
                    <a:pos x="connsiteX2" y="connsiteY2"/>
                  </a:cxn>
                </a:cxnLst>
                <a:rect l="l" t="t" r="r" b="b"/>
                <a:pathLst>
                  <a:path w="1135130" h="975218">
                    <a:moveTo>
                      <a:pt x="1135130" y="0"/>
                    </a:moveTo>
                    <a:cubicBezTo>
                      <a:pt x="1085728" y="171029"/>
                      <a:pt x="1004978" y="433691"/>
                      <a:pt x="815790" y="596227"/>
                    </a:cubicBezTo>
                    <a:cubicBezTo>
                      <a:pt x="626602" y="758763"/>
                      <a:pt x="378069" y="818422"/>
                      <a:pt x="0" y="975218"/>
                    </a:cubicBezTo>
                  </a:path>
                </a:pathLst>
              </a:custGeom>
              <a:noFill/>
              <a:ln w="19050" cmpd="sng">
                <a:solidFill>
                  <a:schemeClr val="accent1"/>
                </a:solidFill>
                <a:prstDash val="solid"/>
                <a:headEnd type="none"/>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9" name="Group 38">
                <a:extLst>
                  <a:ext uri="{FF2B5EF4-FFF2-40B4-BE49-F238E27FC236}">
                    <a16:creationId xmlns:a16="http://schemas.microsoft.com/office/drawing/2014/main" id="{DAA3B497-1047-4CEA-A35A-8E2EB37F7085}"/>
                  </a:ext>
                </a:extLst>
              </p:cNvPr>
              <p:cNvGrpSpPr/>
              <p:nvPr/>
            </p:nvGrpSpPr>
            <p:grpSpPr>
              <a:xfrm>
                <a:off x="3370774" y="1345150"/>
                <a:ext cx="1090097" cy="350520"/>
                <a:chOff x="3370774" y="1345150"/>
                <a:chExt cx="1090097" cy="350520"/>
              </a:xfrm>
            </p:grpSpPr>
            <p:cxnSp>
              <p:nvCxnSpPr>
                <p:cNvPr id="11" name="Straight Connector 10">
                  <a:extLst>
                    <a:ext uri="{FF2B5EF4-FFF2-40B4-BE49-F238E27FC236}">
                      <a16:creationId xmlns:a16="http://schemas.microsoft.com/office/drawing/2014/main" id="{6941A2C7-A3A2-443C-8809-964C1DB0DD5F}"/>
                    </a:ext>
                  </a:extLst>
                </p:cNvPr>
                <p:cNvCxnSpPr/>
                <p:nvPr/>
              </p:nvCxnSpPr>
              <p:spPr>
                <a:xfrm>
                  <a:off x="3413096" y="1345150"/>
                  <a:ext cx="10140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2C06638-0CD0-43C9-8BB3-8181837826C4}"/>
                    </a:ext>
                  </a:extLst>
                </p:cNvPr>
                <p:cNvCxnSpPr>
                  <a:cxnSpLocks/>
                </p:cNvCxnSpPr>
                <p:nvPr/>
              </p:nvCxnSpPr>
              <p:spPr>
                <a:xfrm>
                  <a:off x="3370774" y="1695670"/>
                  <a:ext cx="10900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8" name="Straight Connector 17">
                <a:extLst>
                  <a:ext uri="{FF2B5EF4-FFF2-40B4-BE49-F238E27FC236}">
                    <a16:creationId xmlns:a16="http://schemas.microsoft.com/office/drawing/2014/main" id="{5B1E3D4C-31A2-4D59-8092-F05BC127343D}"/>
                  </a:ext>
                </a:extLst>
              </p:cNvPr>
              <p:cNvCxnSpPr>
                <a:cxnSpLocks/>
                <a:endCxn id="5" idx="1"/>
              </p:cNvCxnSpPr>
              <p:nvPr/>
            </p:nvCxnSpPr>
            <p:spPr>
              <a:xfrm>
                <a:off x="3160817" y="2523390"/>
                <a:ext cx="1514189" cy="879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3345E37-263A-4BA1-B70B-D06D578AA6F4}"/>
                  </a:ext>
                </a:extLst>
              </p:cNvPr>
              <p:cNvCxnSpPr>
                <a:cxnSpLocks/>
              </p:cNvCxnSpPr>
              <p:nvPr/>
            </p:nvCxnSpPr>
            <p:spPr>
              <a:xfrm>
                <a:off x="2729852" y="3224881"/>
                <a:ext cx="23773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F93550B-9840-40CE-959F-C18E8DDEEDDA}"/>
                  </a:ext>
                </a:extLst>
              </p:cNvPr>
              <p:cNvCxnSpPr>
                <a:cxnSpLocks/>
              </p:cNvCxnSpPr>
              <p:nvPr/>
            </p:nvCxnSpPr>
            <p:spPr>
              <a:xfrm flipV="1">
                <a:off x="3243848" y="2301323"/>
                <a:ext cx="1343042" cy="6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A4F5B0F-E7F1-45C2-8070-2869C9B3E42F}"/>
                  </a:ext>
                </a:extLst>
              </p:cNvPr>
              <p:cNvCxnSpPr>
                <a:cxnSpLocks/>
              </p:cNvCxnSpPr>
              <p:nvPr/>
            </p:nvCxnSpPr>
            <p:spPr>
              <a:xfrm>
                <a:off x="2829140" y="3126558"/>
                <a:ext cx="21846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Freeform: Shape 36">
                <a:extLst>
                  <a:ext uri="{FF2B5EF4-FFF2-40B4-BE49-F238E27FC236}">
                    <a16:creationId xmlns:a16="http://schemas.microsoft.com/office/drawing/2014/main" id="{E0163022-8ECB-43CE-BB40-65F2EAA2C92A}"/>
                  </a:ext>
                </a:extLst>
              </p:cNvPr>
              <p:cNvSpPr/>
              <p:nvPr/>
            </p:nvSpPr>
            <p:spPr>
              <a:xfrm>
                <a:off x="1908629" y="3539321"/>
                <a:ext cx="3918857" cy="125581"/>
              </a:xfrm>
              <a:custGeom>
                <a:avLst/>
                <a:gdLst>
                  <a:gd name="connsiteX0" fmla="*/ 0 w 3918857"/>
                  <a:gd name="connsiteY0" fmla="*/ 16679 h 125581"/>
                  <a:gd name="connsiteX1" fmla="*/ 391885 w 3918857"/>
                  <a:gd name="connsiteY1" fmla="*/ 118279 h 125581"/>
                  <a:gd name="connsiteX2" fmla="*/ 1632857 w 3918857"/>
                  <a:gd name="connsiteY2" fmla="*/ 31193 h 125581"/>
                  <a:gd name="connsiteX3" fmla="*/ 2757714 w 3918857"/>
                  <a:gd name="connsiteY3" fmla="*/ 125536 h 125581"/>
                  <a:gd name="connsiteX4" fmla="*/ 3701142 w 3918857"/>
                  <a:gd name="connsiteY4" fmla="*/ 16679 h 125581"/>
                  <a:gd name="connsiteX5" fmla="*/ 3918857 w 3918857"/>
                  <a:gd name="connsiteY5" fmla="*/ 2165 h 12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8857" h="125581">
                    <a:moveTo>
                      <a:pt x="0" y="16679"/>
                    </a:moveTo>
                    <a:cubicBezTo>
                      <a:pt x="59871" y="66269"/>
                      <a:pt x="119742" y="115860"/>
                      <a:pt x="391885" y="118279"/>
                    </a:cubicBezTo>
                    <a:cubicBezTo>
                      <a:pt x="664028" y="120698"/>
                      <a:pt x="1238552" y="29984"/>
                      <a:pt x="1632857" y="31193"/>
                    </a:cubicBezTo>
                    <a:cubicBezTo>
                      <a:pt x="2027162" y="32402"/>
                      <a:pt x="2413000" y="127955"/>
                      <a:pt x="2757714" y="125536"/>
                    </a:cubicBezTo>
                    <a:cubicBezTo>
                      <a:pt x="3102428" y="123117"/>
                      <a:pt x="3507618" y="37241"/>
                      <a:pt x="3701142" y="16679"/>
                    </a:cubicBezTo>
                    <a:cubicBezTo>
                      <a:pt x="3894666" y="-3883"/>
                      <a:pt x="3906761" y="-859"/>
                      <a:pt x="3918857" y="2165"/>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Freeform: Shape 37">
                <a:extLst>
                  <a:ext uri="{FF2B5EF4-FFF2-40B4-BE49-F238E27FC236}">
                    <a16:creationId xmlns:a16="http://schemas.microsoft.com/office/drawing/2014/main" id="{7F25E6FE-4434-423F-BAFE-007C3F1EFF77}"/>
                  </a:ext>
                </a:extLst>
              </p:cNvPr>
              <p:cNvSpPr/>
              <p:nvPr/>
            </p:nvSpPr>
            <p:spPr>
              <a:xfrm>
                <a:off x="1996356" y="3506230"/>
                <a:ext cx="3660726" cy="108902"/>
              </a:xfrm>
              <a:custGeom>
                <a:avLst/>
                <a:gdLst>
                  <a:gd name="connsiteX0" fmla="*/ 0 w 3918857"/>
                  <a:gd name="connsiteY0" fmla="*/ 16679 h 125581"/>
                  <a:gd name="connsiteX1" fmla="*/ 391885 w 3918857"/>
                  <a:gd name="connsiteY1" fmla="*/ 118279 h 125581"/>
                  <a:gd name="connsiteX2" fmla="*/ 1632857 w 3918857"/>
                  <a:gd name="connsiteY2" fmla="*/ 31193 h 125581"/>
                  <a:gd name="connsiteX3" fmla="*/ 2757714 w 3918857"/>
                  <a:gd name="connsiteY3" fmla="*/ 125536 h 125581"/>
                  <a:gd name="connsiteX4" fmla="*/ 3701142 w 3918857"/>
                  <a:gd name="connsiteY4" fmla="*/ 16679 h 125581"/>
                  <a:gd name="connsiteX5" fmla="*/ 3918857 w 3918857"/>
                  <a:gd name="connsiteY5" fmla="*/ 2165 h 125581"/>
                  <a:gd name="connsiteX0" fmla="*/ 0 w 3701142"/>
                  <a:gd name="connsiteY0" fmla="*/ 0 h 108902"/>
                  <a:gd name="connsiteX1" fmla="*/ 391885 w 3701142"/>
                  <a:gd name="connsiteY1" fmla="*/ 101600 h 108902"/>
                  <a:gd name="connsiteX2" fmla="*/ 1632857 w 3701142"/>
                  <a:gd name="connsiteY2" fmla="*/ 14514 h 108902"/>
                  <a:gd name="connsiteX3" fmla="*/ 2757714 w 3701142"/>
                  <a:gd name="connsiteY3" fmla="*/ 108857 h 108902"/>
                  <a:gd name="connsiteX4" fmla="*/ 3701142 w 3701142"/>
                  <a:gd name="connsiteY4" fmla="*/ 0 h 108902"/>
                  <a:gd name="connsiteX0" fmla="*/ 0 w 3660726"/>
                  <a:gd name="connsiteY0" fmla="*/ 35363 h 108902"/>
                  <a:gd name="connsiteX1" fmla="*/ 351469 w 3660726"/>
                  <a:gd name="connsiteY1" fmla="*/ 101600 h 108902"/>
                  <a:gd name="connsiteX2" fmla="*/ 1592441 w 3660726"/>
                  <a:gd name="connsiteY2" fmla="*/ 14514 h 108902"/>
                  <a:gd name="connsiteX3" fmla="*/ 2717298 w 3660726"/>
                  <a:gd name="connsiteY3" fmla="*/ 108857 h 108902"/>
                  <a:gd name="connsiteX4" fmla="*/ 3660726 w 3660726"/>
                  <a:gd name="connsiteY4" fmla="*/ 0 h 108902"/>
                  <a:gd name="connsiteX0" fmla="*/ 0 w 3660726"/>
                  <a:gd name="connsiteY0" fmla="*/ 35363 h 108902"/>
                  <a:gd name="connsiteX1" fmla="*/ 351469 w 3660726"/>
                  <a:gd name="connsiteY1" fmla="*/ 101600 h 108902"/>
                  <a:gd name="connsiteX2" fmla="*/ 1592441 w 3660726"/>
                  <a:gd name="connsiteY2" fmla="*/ 14514 h 108902"/>
                  <a:gd name="connsiteX3" fmla="*/ 2717298 w 3660726"/>
                  <a:gd name="connsiteY3" fmla="*/ 108857 h 108902"/>
                  <a:gd name="connsiteX4" fmla="*/ 3660726 w 3660726"/>
                  <a:gd name="connsiteY4" fmla="*/ 0 h 108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0726" h="108902">
                    <a:moveTo>
                      <a:pt x="0" y="35363"/>
                    </a:moveTo>
                    <a:cubicBezTo>
                      <a:pt x="69975" y="72323"/>
                      <a:pt x="86062" y="105075"/>
                      <a:pt x="351469" y="101600"/>
                    </a:cubicBezTo>
                    <a:cubicBezTo>
                      <a:pt x="616876" y="98125"/>
                      <a:pt x="1198136" y="13305"/>
                      <a:pt x="1592441" y="14514"/>
                    </a:cubicBezTo>
                    <a:cubicBezTo>
                      <a:pt x="1986746" y="15723"/>
                      <a:pt x="2372584" y="111276"/>
                      <a:pt x="2717298" y="108857"/>
                    </a:cubicBezTo>
                    <a:cubicBezTo>
                      <a:pt x="3062012" y="106438"/>
                      <a:pt x="3467202" y="20562"/>
                      <a:pt x="3660726" y="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1" name="Group 50">
                <a:extLst>
                  <a:ext uri="{FF2B5EF4-FFF2-40B4-BE49-F238E27FC236}">
                    <a16:creationId xmlns:a16="http://schemas.microsoft.com/office/drawing/2014/main" id="{1561AD65-85EB-4088-8EC9-4AD9F6259C4E}"/>
                  </a:ext>
                </a:extLst>
              </p:cNvPr>
              <p:cNvGrpSpPr/>
              <p:nvPr/>
            </p:nvGrpSpPr>
            <p:grpSpPr>
              <a:xfrm>
                <a:off x="698917" y="4062046"/>
                <a:ext cx="6475600" cy="665229"/>
                <a:chOff x="1160585" y="4062046"/>
                <a:chExt cx="5574323" cy="665229"/>
              </a:xfrm>
            </p:grpSpPr>
            <p:sp>
              <p:nvSpPr>
                <p:cNvPr id="3" name="Freeform: Shape 2">
                  <a:extLst>
                    <a:ext uri="{FF2B5EF4-FFF2-40B4-BE49-F238E27FC236}">
                      <a16:creationId xmlns:a16="http://schemas.microsoft.com/office/drawing/2014/main" id="{4DE61CA5-9865-405D-93E4-34DEB8A5E392}"/>
                    </a:ext>
                  </a:extLst>
                </p:cNvPr>
                <p:cNvSpPr/>
                <p:nvPr/>
              </p:nvSpPr>
              <p:spPr>
                <a:xfrm>
                  <a:off x="1160585" y="4062046"/>
                  <a:ext cx="5574323" cy="175846"/>
                </a:xfrm>
                <a:custGeom>
                  <a:avLst/>
                  <a:gdLst>
                    <a:gd name="connsiteX0" fmla="*/ 0 w 5574323"/>
                    <a:gd name="connsiteY0" fmla="*/ 457447 h 457447"/>
                    <a:gd name="connsiteX1" fmla="*/ 545123 w 5574323"/>
                    <a:gd name="connsiteY1" fmla="*/ 70586 h 457447"/>
                    <a:gd name="connsiteX2" fmla="*/ 1582615 w 5574323"/>
                    <a:gd name="connsiteY2" fmla="*/ 439863 h 457447"/>
                    <a:gd name="connsiteX3" fmla="*/ 2145323 w 5574323"/>
                    <a:gd name="connsiteY3" fmla="*/ 264017 h 457447"/>
                    <a:gd name="connsiteX4" fmla="*/ 2567353 w 5574323"/>
                    <a:gd name="connsiteY4" fmla="*/ 17832 h 457447"/>
                    <a:gd name="connsiteX5" fmla="*/ 3481753 w 5574323"/>
                    <a:gd name="connsiteY5" fmla="*/ 439863 h 457447"/>
                    <a:gd name="connsiteX6" fmla="*/ 4220307 w 5574323"/>
                    <a:gd name="connsiteY6" fmla="*/ 53001 h 457447"/>
                    <a:gd name="connsiteX7" fmla="*/ 4853353 w 5574323"/>
                    <a:gd name="connsiteY7" fmla="*/ 35417 h 457447"/>
                    <a:gd name="connsiteX8" fmla="*/ 5574323 w 5574323"/>
                    <a:gd name="connsiteY8" fmla="*/ 351940 h 45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4323" h="457447">
                      <a:moveTo>
                        <a:pt x="0" y="457447"/>
                      </a:moveTo>
                      <a:cubicBezTo>
                        <a:pt x="140677" y="265482"/>
                        <a:pt x="281354" y="73517"/>
                        <a:pt x="545123" y="70586"/>
                      </a:cubicBezTo>
                      <a:cubicBezTo>
                        <a:pt x="808892" y="67655"/>
                        <a:pt x="1315915" y="407625"/>
                        <a:pt x="1582615" y="439863"/>
                      </a:cubicBezTo>
                      <a:cubicBezTo>
                        <a:pt x="1849315" y="472101"/>
                        <a:pt x="1981200" y="334355"/>
                        <a:pt x="2145323" y="264017"/>
                      </a:cubicBezTo>
                      <a:cubicBezTo>
                        <a:pt x="2309446" y="193679"/>
                        <a:pt x="2344615" y="-11476"/>
                        <a:pt x="2567353" y="17832"/>
                      </a:cubicBezTo>
                      <a:cubicBezTo>
                        <a:pt x="2790091" y="47140"/>
                        <a:pt x="3206261" y="434001"/>
                        <a:pt x="3481753" y="439863"/>
                      </a:cubicBezTo>
                      <a:cubicBezTo>
                        <a:pt x="3757245" y="445724"/>
                        <a:pt x="3991707" y="120409"/>
                        <a:pt x="4220307" y="53001"/>
                      </a:cubicBezTo>
                      <a:cubicBezTo>
                        <a:pt x="4448907" y="-14407"/>
                        <a:pt x="4627684" y="-14406"/>
                        <a:pt x="4853353" y="35417"/>
                      </a:cubicBezTo>
                      <a:cubicBezTo>
                        <a:pt x="5079022" y="85240"/>
                        <a:pt x="5326672" y="218590"/>
                        <a:pt x="5574323" y="351940"/>
                      </a:cubicBezTo>
                    </a:path>
                  </a:pathLst>
                </a:custGeom>
                <a:solidFill>
                  <a:srgbClr val="996633"/>
                </a:solidFill>
                <a:ln w="19050">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0EFE504E-6142-47C7-9082-D155C5561528}"/>
                    </a:ext>
                  </a:extLst>
                </p:cNvPr>
                <p:cNvSpPr/>
                <p:nvPr/>
              </p:nvSpPr>
              <p:spPr>
                <a:xfrm>
                  <a:off x="1171869" y="4232749"/>
                  <a:ext cx="5538159" cy="494526"/>
                </a:xfrm>
                <a:prstGeom prst="rect">
                  <a:avLst/>
                </a:prstGeom>
                <a:solidFill>
                  <a:srgbClr val="996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Isosceles Triangle 44">
                  <a:extLst>
                    <a:ext uri="{FF2B5EF4-FFF2-40B4-BE49-F238E27FC236}">
                      <a16:creationId xmlns:a16="http://schemas.microsoft.com/office/drawing/2014/main" id="{448EFA10-70AC-45BC-AFB5-94F6174EBD64}"/>
                    </a:ext>
                  </a:extLst>
                </p:cNvPr>
                <p:cNvSpPr/>
                <p:nvPr/>
              </p:nvSpPr>
              <p:spPr>
                <a:xfrm>
                  <a:off x="3041780" y="4187029"/>
                  <a:ext cx="3668248" cy="45719"/>
                </a:xfrm>
                <a:prstGeom prst="triangle">
                  <a:avLst>
                    <a:gd name="adj" fmla="val 100000"/>
                  </a:avLst>
                </a:prstGeom>
                <a:solidFill>
                  <a:srgbClr val="996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8815939F-FC3C-48F9-93A4-368E85A36EB1}"/>
                    </a:ext>
                  </a:extLst>
                </p:cNvPr>
                <p:cNvSpPr/>
                <p:nvPr/>
              </p:nvSpPr>
              <p:spPr>
                <a:xfrm>
                  <a:off x="2992755" y="4223365"/>
                  <a:ext cx="1419225" cy="112259"/>
                </a:xfrm>
                <a:prstGeom prst="rect">
                  <a:avLst/>
                </a:prstGeom>
                <a:solidFill>
                  <a:srgbClr val="996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Isosceles Triangle 48">
                  <a:extLst>
                    <a:ext uri="{FF2B5EF4-FFF2-40B4-BE49-F238E27FC236}">
                      <a16:creationId xmlns:a16="http://schemas.microsoft.com/office/drawing/2014/main" id="{427DB2AD-2103-44A2-B0B7-B80E8CC7107A}"/>
                    </a:ext>
                  </a:extLst>
                </p:cNvPr>
                <p:cNvSpPr/>
                <p:nvPr/>
              </p:nvSpPr>
              <p:spPr>
                <a:xfrm flipV="1">
                  <a:off x="1918789" y="4223929"/>
                  <a:ext cx="719387" cy="88248"/>
                </a:xfrm>
                <a:prstGeom prst="triangle">
                  <a:avLst>
                    <a:gd name="adj" fmla="val 100000"/>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Isosceles Triangle 49">
                  <a:extLst>
                    <a:ext uri="{FF2B5EF4-FFF2-40B4-BE49-F238E27FC236}">
                      <a16:creationId xmlns:a16="http://schemas.microsoft.com/office/drawing/2014/main" id="{E39ABBEA-D0B8-46A5-85E2-E15CD16A0FCD}"/>
                    </a:ext>
                  </a:extLst>
                </p:cNvPr>
                <p:cNvSpPr/>
                <p:nvPr/>
              </p:nvSpPr>
              <p:spPr>
                <a:xfrm flipV="1">
                  <a:off x="3160817" y="4208838"/>
                  <a:ext cx="1262447" cy="88248"/>
                </a:xfrm>
                <a:prstGeom prst="triangle">
                  <a:avLst>
                    <a:gd name="adj" fmla="val 100000"/>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53" name="Straight Connector 52">
                <a:extLst>
                  <a:ext uri="{FF2B5EF4-FFF2-40B4-BE49-F238E27FC236}">
                    <a16:creationId xmlns:a16="http://schemas.microsoft.com/office/drawing/2014/main" id="{DA9D7835-0A9B-444B-A895-F1D8C71EB8B2}"/>
                  </a:ext>
                </a:extLst>
              </p:cNvPr>
              <p:cNvCxnSpPr>
                <a:cxnSpLocks/>
              </p:cNvCxnSpPr>
              <p:nvPr/>
            </p:nvCxnSpPr>
            <p:spPr>
              <a:xfrm>
                <a:off x="3894268" y="896734"/>
                <a:ext cx="0" cy="3165312"/>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aphicFrame>
          <p:nvGraphicFramePr>
            <p:cNvPr id="56" name="Chart 55">
              <a:extLst>
                <a:ext uri="{FF2B5EF4-FFF2-40B4-BE49-F238E27FC236}">
                  <a16:creationId xmlns:a16="http://schemas.microsoft.com/office/drawing/2014/main" id="{8561F563-8EDB-47A3-88AE-D22A482CAC51}"/>
                </a:ext>
              </a:extLst>
            </p:cNvPr>
            <p:cNvGraphicFramePr/>
            <p:nvPr>
              <p:extLst>
                <p:ext uri="{D42A27DB-BD31-4B8C-83A1-F6EECF244321}">
                  <p14:modId xmlns:p14="http://schemas.microsoft.com/office/powerpoint/2010/main" val="2763070210"/>
                </p:ext>
              </p:extLst>
            </p:nvPr>
          </p:nvGraphicFramePr>
          <p:xfrm>
            <a:off x="7938031" y="-16836"/>
            <a:ext cx="3784890" cy="4669706"/>
          </p:xfrm>
          <a:graphic>
            <a:graphicData uri="http://schemas.openxmlformats.org/drawingml/2006/chart">
              <c:chart xmlns:c="http://schemas.openxmlformats.org/drawingml/2006/chart" xmlns:r="http://schemas.openxmlformats.org/officeDocument/2006/relationships" r:id="rId2"/>
            </a:graphicData>
          </a:graphic>
        </p:graphicFrame>
        <p:cxnSp>
          <p:nvCxnSpPr>
            <p:cNvPr id="59" name="Straight Arrow Connector 58">
              <a:extLst>
                <a:ext uri="{FF2B5EF4-FFF2-40B4-BE49-F238E27FC236}">
                  <a16:creationId xmlns:a16="http://schemas.microsoft.com/office/drawing/2014/main" id="{576FC960-B38A-415A-9D5A-82F1F6C1724B}"/>
                </a:ext>
              </a:extLst>
            </p:cNvPr>
            <p:cNvCxnSpPr>
              <a:cxnSpLocks/>
            </p:cNvCxnSpPr>
            <p:nvPr/>
          </p:nvCxnSpPr>
          <p:spPr>
            <a:xfrm flipV="1">
              <a:off x="3868082" y="1025312"/>
              <a:ext cx="4553028" cy="22430"/>
            </a:xfrm>
            <a:prstGeom prst="straightConnector1">
              <a:avLst/>
            </a:prstGeom>
            <a:ln w="12700">
              <a:headEnd w="lg" len="lg"/>
              <a:tailEnd type="triangle" w="lg" len="lg"/>
            </a:ln>
          </p:spPr>
          <p:style>
            <a:lnRef idx="1">
              <a:schemeClr val="dk1"/>
            </a:lnRef>
            <a:fillRef idx="0">
              <a:schemeClr val="dk1"/>
            </a:fillRef>
            <a:effectRef idx="0">
              <a:schemeClr val="dk1"/>
            </a:effectRef>
            <a:fontRef idx="minor">
              <a:schemeClr val="tx1"/>
            </a:fontRef>
          </p:style>
        </p:cxnSp>
        <p:cxnSp>
          <p:nvCxnSpPr>
            <p:cNvPr id="62" name="Straight Arrow Connector 61">
              <a:extLst>
                <a:ext uri="{FF2B5EF4-FFF2-40B4-BE49-F238E27FC236}">
                  <a16:creationId xmlns:a16="http://schemas.microsoft.com/office/drawing/2014/main" id="{C8B7F895-9003-42E1-86CA-D9A1B2849F50}"/>
                </a:ext>
              </a:extLst>
            </p:cNvPr>
            <p:cNvCxnSpPr>
              <a:cxnSpLocks/>
            </p:cNvCxnSpPr>
            <p:nvPr/>
          </p:nvCxnSpPr>
          <p:spPr>
            <a:xfrm flipV="1">
              <a:off x="3844212" y="4210763"/>
              <a:ext cx="4553028" cy="22430"/>
            </a:xfrm>
            <a:prstGeom prst="straightConnector1">
              <a:avLst/>
            </a:prstGeom>
            <a:ln w="12700">
              <a:headEnd w="lg" len="lg"/>
              <a:tailEnd type="triangle" w="lg" len="lg"/>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41686884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796E96C-695B-4E27-BA17-48AC682C9968}"/>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0218548B-B097-4504-8070-72E366C4EE4A}"/>
              </a:ext>
            </a:extLst>
          </p:cNvPr>
          <p:cNvPicPr>
            <a:picLocks noChangeAspect="1"/>
          </p:cNvPicPr>
          <p:nvPr/>
        </p:nvPicPr>
        <p:blipFill rotWithShape="1">
          <a:blip r:embed="rId3">
            <a:extLst>
              <a:ext uri="{28A0092B-C50C-407E-A947-70E740481C1C}">
                <a14:useLocalDpi xmlns:a14="http://schemas.microsoft.com/office/drawing/2010/main" val="0"/>
              </a:ext>
            </a:extLst>
          </a:blip>
          <a:srcRect t="-151"/>
          <a:stretch/>
        </p:blipFill>
        <p:spPr>
          <a:xfrm>
            <a:off x="966154" y="0"/>
            <a:ext cx="10259691" cy="6857999"/>
          </a:xfrm>
          <a:prstGeom prst="rect">
            <a:avLst/>
          </a:prstGeom>
        </p:spPr>
      </p:pic>
    </p:spTree>
    <p:extLst>
      <p:ext uri="{BB962C8B-B14F-4D97-AF65-F5344CB8AC3E}">
        <p14:creationId xmlns:p14="http://schemas.microsoft.com/office/powerpoint/2010/main" val="27793468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descr="A person standing in front of a computer&#10;&#10;Description automatically generated">
            <a:extLst>
              <a:ext uri="{FF2B5EF4-FFF2-40B4-BE49-F238E27FC236}">
                <a16:creationId xmlns:a16="http://schemas.microsoft.com/office/drawing/2014/main" id="{FAE95034-F16C-4497-A5A1-A6B3AE56455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17674610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8F25E4-ED46-4B0B-B836-E3F8D80A010F}"/>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F9F6530C-CE47-4756-B9A0-48BB9675D57A}"/>
              </a:ext>
            </a:extLst>
          </p:cNvPr>
          <p:cNvPicPr>
            <a:picLocks noChangeAspect="1"/>
          </p:cNvPicPr>
          <p:nvPr/>
        </p:nvPicPr>
        <p:blipFill rotWithShape="1">
          <a:blip r:embed="rId3">
            <a:extLst>
              <a:ext uri="{28A0092B-C50C-407E-A947-70E740481C1C}">
                <a14:useLocalDpi xmlns:a14="http://schemas.microsoft.com/office/drawing/2010/main" val="0"/>
              </a:ext>
            </a:extLst>
          </a:blip>
          <a:srcRect l="-1"/>
          <a:stretch/>
        </p:blipFill>
        <p:spPr>
          <a:xfrm>
            <a:off x="763687" y="0"/>
            <a:ext cx="10664626" cy="6888475"/>
          </a:xfrm>
          <a:prstGeom prst="rect">
            <a:avLst/>
          </a:prstGeom>
        </p:spPr>
      </p:pic>
    </p:spTree>
    <p:extLst>
      <p:ext uri="{BB962C8B-B14F-4D97-AF65-F5344CB8AC3E}">
        <p14:creationId xmlns:p14="http://schemas.microsoft.com/office/powerpoint/2010/main" val="40731735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BC7102D-7383-4D28-B369-CD2FF27A435D}"/>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E3F3687B-38E8-4D92-A1EF-A24C357263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3346" y="0"/>
            <a:ext cx="8825308" cy="6858000"/>
          </a:xfrm>
          <a:prstGeom prst="rect">
            <a:avLst/>
          </a:prstGeom>
        </p:spPr>
      </p:pic>
    </p:spTree>
    <p:extLst>
      <p:ext uri="{BB962C8B-B14F-4D97-AF65-F5344CB8AC3E}">
        <p14:creationId xmlns:p14="http://schemas.microsoft.com/office/powerpoint/2010/main" val="9039533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0">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12">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3">
            <a:extLst>
              <a:ext uri="{FF2B5EF4-FFF2-40B4-BE49-F238E27FC236}">
                <a16:creationId xmlns:a16="http://schemas.microsoft.com/office/drawing/2014/main" id="{5C70A35A-1AEC-46BA-9D93-CB51ACA631FB}"/>
              </a:ext>
            </a:extLst>
          </p:cNvPr>
          <p:cNvSpPr>
            <a:spLocks noGrp="1"/>
          </p:cNvSpPr>
          <p:nvPr>
            <p:ph type="title"/>
          </p:nvPr>
        </p:nvSpPr>
        <p:spPr>
          <a:xfrm>
            <a:off x="3043403" y="2824251"/>
            <a:ext cx="6105194" cy="1209497"/>
          </a:xfrm>
        </p:spPr>
        <p:txBody>
          <a:bodyPr vert="horz" lIns="91440" tIns="45720" rIns="91440" bIns="45720" rtlCol="0" anchor="b">
            <a:normAutofit/>
          </a:bodyPr>
          <a:lstStyle/>
          <a:p>
            <a:pPr algn="ctr"/>
            <a:r>
              <a:rPr lang="en-US" sz="6000" b="1" kern="1200" dirty="0">
                <a:solidFill>
                  <a:srgbClr val="FFFFFF"/>
                </a:solidFill>
                <a:latin typeface="Hero Handwriting" panose="02000503000000000000" pitchFamily="2" charset="0"/>
              </a:rPr>
              <a:t>BUT HOW SLOW?</a:t>
            </a:r>
          </a:p>
        </p:txBody>
      </p:sp>
    </p:spTree>
    <p:extLst>
      <p:ext uri="{BB962C8B-B14F-4D97-AF65-F5344CB8AC3E}">
        <p14:creationId xmlns:p14="http://schemas.microsoft.com/office/powerpoint/2010/main" val="14281518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38FEBBD8-633B-4254-9801-5B343C810B4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200396010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Group 64">
            <a:extLst>
              <a:ext uri="{FF2B5EF4-FFF2-40B4-BE49-F238E27FC236}">
                <a16:creationId xmlns:a16="http://schemas.microsoft.com/office/drawing/2014/main" id="{79483A98-E1B9-4D66-BD50-9F67DF8648E4}"/>
              </a:ext>
            </a:extLst>
          </p:cNvPr>
          <p:cNvGrpSpPr/>
          <p:nvPr/>
        </p:nvGrpSpPr>
        <p:grpSpPr>
          <a:xfrm>
            <a:off x="109175" y="626046"/>
            <a:ext cx="11973649" cy="5605908"/>
            <a:chOff x="109175" y="626046"/>
            <a:chExt cx="11973649" cy="5605908"/>
          </a:xfrm>
        </p:grpSpPr>
        <p:pic>
          <p:nvPicPr>
            <p:cNvPr id="3" name="Picture 2" descr="A picture containing sitting, dark, table, computer&#10;&#10;Description automatically generated">
              <a:extLst>
                <a:ext uri="{FF2B5EF4-FFF2-40B4-BE49-F238E27FC236}">
                  <a16:creationId xmlns:a16="http://schemas.microsoft.com/office/drawing/2014/main" id="{C42339C8-4855-443B-A9B6-03A5174FFD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75" y="1740929"/>
              <a:ext cx="11973649" cy="3387858"/>
            </a:xfrm>
            <a:prstGeom prst="rect">
              <a:avLst/>
            </a:prstGeom>
          </p:spPr>
        </p:pic>
        <p:grpSp>
          <p:nvGrpSpPr>
            <p:cNvPr id="12" name="Group 11">
              <a:extLst>
                <a:ext uri="{FF2B5EF4-FFF2-40B4-BE49-F238E27FC236}">
                  <a16:creationId xmlns:a16="http://schemas.microsoft.com/office/drawing/2014/main" id="{A6581918-AFC6-46A1-BD19-1F20B72C6931}"/>
                </a:ext>
              </a:extLst>
            </p:cNvPr>
            <p:cNvGrpSpPr/>
            <p:nvPr/>
          </p:nvGrpSpPr>
          <p:grpSpPr>
            <a:xfrm>
              <a:off x="477079" y="4707173"/>
              <a:ext cx="834887" cy="727336"/>
              <a:chOff x="477079" y="4707173"/>
              <a:chExt cx="834887" cy="727336"/>
            </a:xfrm>
          </p:grpSpPr>
          <p:sp>
            <p:nvSpPr>
              <p:cNvPr id="10" name="Freeform: Shape 9">
                <a:extLst>
                  <a:ext uri="{FF2B5EF4-FFF2-40B4-BE49-F238E27FC236}">
                    <a16:creationId xmlns:a16="http://schemas.microsoft.com/office/drawing/2014/main" id="{31807911-219F-4C18-B182-300FFA181AB4}"/>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DB2215AF-1B6D-414E-9C91-A9D1712336C9}"/>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13" name="Group 12">
              <a:extLst>
                <a:ext uri="{FF2B5EF4-FFF2-40B4-BE49-F238E27FC236}">
                  <a16:creationId xmlns:a16="http://schemas.microsoft.com/office/drawing/2014/main" id="{1B155026-415F-4EFD-9D6A-C303188260A6}"/>
                </a:ext>
              </a:extLst>
            </p:cNvPr>
            <p:cNvGrpSpPr/>
            <p:nvPr/>
          </p:nvGrpSpPr>
          <p:grpSpPr>
            <a:xfrm>
              <a:off x="1439186" y="4729847"/>
              <a:ext cx="834887" cy="727336"/>
              <a:chOff x="477079" y="4707173"/>
              <a:chExt cx="834887" cy="727336"/>
            </a:xfrm>
          </p:grpSpPr>
          <p:sp>
            <p:nvSpPr>
              <p:cNvPr id="14" name="Freeform: Shape 13">
                <a:extLst>
                  <a:ext uri="{FF2B5EF4-FFF2-40B4-BE49-F238E27FC236}">
                    <a16:creationId xmlns:a16="http://schemas.microsoft.com/office/drawing/2014/main" id="{DD793F88-406F-4333-8C0E-2B4A7F5AD31B}"/>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DBBA6235-7E5A-4294-97DF-FBCA26786FD6}"/>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16" name="Group 15">
              <a:extLst>
                <a:ext uri="{FF2B5EF4-FFF2-40B4-BE49-F238E27FC236}">
                  <a16:creationId xmlns:a16="http://schemas.microsoft.com/office/drawing/2014/main" id="{6C1A7E3F-D3A4-41EC-8070-FB45495550A7}"/>
                </a:ext>
              </a:extLst>
            </p:cNvPr>
            <p:cNvGrpSpPr/>
            <p:nvPr/>
          </p:nvGrpSpPr>
          <p:grpSpPr>
            <a:xfrm>
              <a:off x="5227728" y="4771538"/>
              <a:ext cx="834887" cy="727336"/>
              <a:chOff x="477079" y="4707173"/>
              <a:chExt cx="834887" cy="727336"/>
            </a:xfrm>
          </p:grpSpPr>
          <p:sp>
            <p:nvSpPr>
              <p:cNvPr id="17" name="Freeform: Shape 16">
                <a:extLst>
                  <a:ext uri="{FF2B5EF4-FFF2-40B4-BE49-F238E27FC236}">
                    <a16:creationId xmlns:a16="http://schemas.microsoft.com/office/drawing/2014/main" id="{207AB6AE-A9B6-4933-A063-52783367D6B2}"/>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AAFD56DF-9F43-45E0-8C72-0F6B1F50263F}"/>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19" name="Group 18">
              <a:extLst>
                <a:ext uri="{FF2B5EF4-FFF2-40B4-BE49-F238E27FC236}">
                  <a16:creationId xmlns:a16="http://schemas.microsoft.com/office/drawing/2014/main" id="{1F012257-564B-4D5C-8884-68850312F3BA}"/>
                </a:ext>
              </a:extLst>
            </p:cNvPr>
            <p:cNvGrpSpPr/>
            <p:nvPr/>
          </p:nvGrpSpPr>
          <p:grpSpPr>
            <a:xfrm>
              <a:off x="2401293" y="4750646"/>
              <a:ext cx="834887" cy="727336"/>
              <a:chOff x="477079" y="4707173"/>
              <a:chExt cx="834887" cy="727336"/>
            </a:xfrm>
          </p:grpSpPr>
          <p:sp>
            <p:nvSpPr>
              <p:cNvPr id="20" name="Freeform: Shape 19">
                <a:extLst>
                  <a:ext uri="{FF2B5EF4-FFF2-40B4-BE49-F238E27FC236}">
                    <a16:creationId xmlns:a16="http://schemas.microsoft.com/office/drawing/2014/main" id="{DF4E4D58-B7B2-4BC0-8378-3476EB62CE6A}"/>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288F1465-09C4-4552-A26A-97C0B23DB70C}"/>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22" name="Group 21">
              <a:extLst>
                <a:ext uri="{FF2B5EF4-FFF2-40B4-BE49-F238E27FC236}">
                  <a16:creationId xmlns:a16="http://schemas.microsoft.com/office/drawing/2014/main" id="{A176D210-48F4-40B7-9A67-A0FA13DEACE4}"/>
                </a:ext>
              </a:extLst>
            </p:cNvPr>
            <p:cNvGrpSpPr/>
            <p:nvPr/>
          </p:nvGrpSpPr>
          <p:grpSpPr>
            <a:xfrm>
              <a:off x="3352801" y="4744982"/>
              <a:ext cx="834887" cy="727336"/>
              <a:chOff x="477079" y="4707173"/>
              <a:chExt cx="834887" cy="727336"/>
            </a:xfrm>
          </p:grpSpPr>
          <p:sp>
            <p:nvSpPr>
              <p:cNvPr id="23" name="Freeform: Shape 22">
                <a:extLst>
                  <a:ext uri="{FF2B5EF4-FFF2-40B4-BE49-F238E27FC236}">
                    <a16:creationId xmlns:a16="http://schemas.microsoft.com/office/drawing/2014/main" id="{3601792E-4A42-4772-A45B-00381D8511FA}"/>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D3A86A81-30CE-4BFE-AD09-E5EC10AF83D9}"/>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25" name="Group 24">
              <a:extLst>
                <a:ext uri="{FF2B5EF4-FFF2-40B4-BE49-F238E27FC236}">
                  <a16:creationId xmlns:a16="http://schemas.microsoft.com/office/drawing/2014/main" id="{4E8F2FEC-1FC3-4647-951A-ADF0AAC95756}"/>
                </a:ext>
              </a:extLst>
            </p:cNvPr>
            <p:cNvGrpSpPr/>
            <p:nvPr/>
          </p:nvGrpSpPr>
          <p:grpSpPr>
            <a:xfrm>
              <a:off x="9917927" y="4886175"/>
              <a:ext cx="834887" cy="727336"/>
              <a:chOff x="477079" y="4707173"/>
              <a:chExt cx="834887" cy="727336"/>
            </a:xfrm>
          </p:grpSpPr>
          <p:sp>
            <p:nvSpPr>
              <p:cNvPr id="26" name="Freeform: Shape 25">
                <a:extLst>
                  <a:ext uri="{FF2B5EF4-FFF2-40B4-BE49-F238E27FC236}">
                    <a16:creationId xmlns:a16="http://schemas.microsoft.com/office/drawing/2014/main" id="{B1DA2F9E-ECCE-4AFD-AA51-BC6745ED429F}"/>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1F8755D2-60E6-4B30-BB80-615CD0E1496A}"/>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28" name="Group 27">
              <a:extLst>
                <a:ext uri="{FF2B5EF4-FFF2-40B4-BE49-F238E27FC236}">
                  <a16:creationId xmlns:a16="http://schemas.microsoft.com/office/drawing/2014/main" id="{7A255973-4BFF-45FA-AB81-2CB62A0B5D48}"/>
                </a:ext>
              </a:extLst>
            </p:cNvPr>
            <p:cNvGrpSpPr/>
            <p:nvPr/>
          </p:nvGrpSpPr>
          <p:grpSpPr>
            <a:xfrm>
              <a:off x="6171539" y="4772074"/>
              <a:ext cx="834887" cy="727336"/>
              <a:chOff x="477079" y="4707173"/>
              <a:chExt cx="834887" cy="727336"/>
            </a:xfrm>
          </p:grpSpPr>
          <p:sp>
            <p:nvSpPr>
              <p:cNvPr id="29" name="Freeform: Shape 28">
                <a:extLst>
                  <a:ext uri="{FF2B5EF4-FFF2-40B4-BE49-F238E27FC236}">
                    <a16:creationId xmlns:a16="http://schemas.microsoft.com/office/drawing/2014/main" id="{7950F542-7E95-4040-A149-B7417BA5367D}"/>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6A2D5487-646C-4BC5-83D0-66A7C9582358}"/>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31" name="Group 30">
              <a:extLst>
                <a:ext uri="{FF2B5EF4-FFF2-40B4-BE49-F238E27FC236}">
                  <a16:creationId xmlns:a16="http://schemas.microsoft.com/office/drawing/2014/main" id="{E9571285-C5AC-47E7-BBBA-78E4ABBF8888}"/>
                </a:ext>
              </a:extLst>
            </p:cNvPr>
            <p:cNvGrpSpPr/>
            <p:nvPr/>
          </p:nvGrpSpPr>
          <p:grpSpPr>
            <a:xfrm>
              <a:off x="4275152" y="4776446"/>
              <a:ext cx="834887" cy="727336"/>
              <a:chOff x="477079" y="4707173"/>
              <a:chExt cx="834887" cy="727336"/>
            </a:xfrm>
          </p:grpSpPr>
          <p:sp>
            <p:nvSpPr>
              <p:cNvPr id="32" name="Freeform: Shape 31">
                <a:extLst>
                  <a:ext uri="{FF2B5EF4-FFF2-40B4-BE49-F238E27FC236}">
                    <a16:creationId xmlns:a16="http://schemas.microsoft.com/office/drawing/2014/main" id="{A8889A28-2B69-4DC4-A3F9-44F0431C27B2}"/>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a:extLst>
                  <a:ext uri="{FF2B5EF4-FFF2-40B4-BE49-F238E27FC236}">
                    <a16:creationId xmlns:a16="http://schemas.microsoft.com/office/drawing/2014/main" id="{2A48A19C-199C-42BD-97AB-C7FC3ED9F3D5}"/>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34" name="Group 33">
              <a:extLst>
                <a:ext uri="{FF2B5EF4-FFF2-40B4-BE49-F238E27FC236}">
                  <a16:creationId xmlns:a16="http://schemas.microsoft.com/office/drawing/2014/main" id="{2685BBAC-016F-47E4-B84F-4B1E37A33B99}"/>
                </a:ext>
              </a:extLst>
            </p:cNvPr>
            <p:cNvGrpSpPr/>
            <p:nvPr/>
          </p:nvGrpSpPr>
          <p:grpSpPr>
            <a:xfrm>
              <a:off x="10840278" y="4895683"/>
              <a:ext cx="834887" cy="727336"/>
              <a:chOff x="477079" y="4707173"/>
              <a:chExt cx="834887" cy="727336"/>
            </a:xfrm>
          </p:grpSpPr>
          <p:sp>
            <p:nvSpPr>
              <p:cNvPr id="35" name="Freeform: Shape 34">
                <a:extLst>
                  <a:ext uri="{FF2B5EF4-FFF2-40B4-BE49-F238E27FC236}">
                    <a16:creationId xmlns:a16="http://schemas.microsoft.com/office/drawing/2014/main" id="{32B2F675-DFB2-43B4-BE18-B060C511B8C4}"/>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Box 35">
                <a:extLst>
                  <a:ext uri="{FF2B5EF4-FFF2-40B4-BE49-F238E27FC236}">
                    <a16:creationId xmlns:a16="http://schemas.microsoft.com/office/drawing/2014/main" id="{7AD80E99-3835-4BBE-869C-4D71C22BE5F6}"/>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sp>
          <p:nvSpPr>
            <p:cNvPr id="37" name="Rectangle 36">
              <a:extLst>
                <a:ext uri="{FF2B5EF4-FFF2-40B4-BE49-F238E27FC236}">
                  <a16:creationId xmlns:a16="http://schemas.microsoft.com/office/drawing/2014/main" id="{C0419BD6-6FC0-4FA9-9619-2C3E905FBB0F}"/>
                </a:ext>
              </a:extLst>
            </p:cNvPr>
            <p:cNvSpPr/>
            <p:nvPr/>
          </p:nvSpPr>
          <p:spPr>
            <a:xfrm>
              <a:off x="7087518" y="4707173"/>
              <a:ext cx="2318875" cy="4216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8" name="Group 37">
              <a:extLst>
                <a:ext uri="{FF2B5EF4-FFF2-40B4-BE49-F238E27FC236}">
                  <a16:creationId xmlns:a16="http://schemas.microsoft.com/office/drawing/2014/main" id="{DC4315A0-230B-4890-AC40-0F9693187068}"/>
                </a:ext>
              </a:extLst>
            </p:cNvPr>
            <p:cNvGrpSpPr/>
            <p:nvPr/>
          </p:nvGrpSpPr>
          <p:grpSpPr>
            <a:xfrm>
              <a:off x="8009869" y="4795406"/>
              <a:ext cx="834887" cy="727336"/>
              <a:chOff x="477079" y="4707173"/>
              <a:chExt cx="834887" cy="727336"/>
            </a:xfrm>
          </p:grpSpPr>
          <p:sp>
            <p:nvSpPr>
              <p:cNvPr id="39" name="Freeform: Shape 38">
                <a:extLst>
                  <a:ext uri="{FF2B5EF4-FFF2-40B4-BE49-F238E27FC236}">
                    <a16:creationId xmlns:a16="http://schemas.microsoft.com/office/drawing/2014/main" id="{67B4E113-4843-4350-88A0-6BD127AC7A4F}"/>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TextBox 39">
                <a:extLst>
                  <a:ext uri="{FF2B5EF4-FFF2-40B4-BE49-F238E27FC236}">
                    <a16:creationId xmlns:a16="http://schemas.microsoft.com/office/drawing/2014/main" id="{D372F564-2FB7-471E-9E74-622D245E0297}"/>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41" name="Group 40">
              <a:extLst>
                <a:ext uri="{FF2B5EF4-FFF2-40B4-BE49-F238E27FC236}">
                  <a16:creationId xmlns:a16="http://schemas.microsoft.com/office/drawing/2014/main" id="{B4B83157-60F7-4E5B-8441-1E4171B8E3F7}"/>
                </a:ext>
              </a:extLst>
            </p:cNvPr>
            <p:cNvGrpSpPr/>
            <p:nvPr/>
          </p:nvGrpSpPr>
          <p:grpSpPr>
            <a:xfrm>
              <a:off x="7102655" y="4795406"/>
              <a:ext cx="834887" cy="727336"/>
              <a:chOff x="477079" y="4707173"/>
              <a:chExt cx="834887" cy="727336"/>
            </a:xfrm>
          </p:grpSpPr>
          <p:sp>
            <p:nvSpPr>
              <p:cNvPr id="42" name="Freeform: Shape 41">
                <a:extLst>
                  <a:ext uri="{FF2B5EF4-FFF2-40B4-BE49-F238E27FC236}">
                    <a16:creationId xmlns:a16="http://schemas.microsoft.com/office/drawing/2014/main" id="{060B0B1C-8866-4625-B681-2F297A405BFC}"/>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a:extLst>
                  <a:ext uri="{FF2B5EF4-FFF2-40B4-BE49-F238E27FC236}">
                    <a16:creationId xmlns:a16="http://schemas.microsoft.com/office/drawing/2014/main" id="{D494F818-216D-4915-8A7D-AF7463A1E309}"/>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44" name="Group 43">
              <a:extLst>
                <a:ext uri="{FF2B5EF4-FFF2-40B4-BE49-F238E27FC236}">
                  <a16:creationId xmlns:a16="http://schemas.microsoft.com/office/drawing/2014/main" id="{873E44DB-F392-4867-92D7-B84D594FD014}"/>
                </a:ext>
              </a:extLst>
            </p:cNvPr>
            <p:cNvGrpSpPr/>
            <p:nvPr/>
          </p:nvGrpSpPr>
          <p:grpSpPr>
            <a:xfrm>
              <a:off x="8948123" y="4816846"/>
              <a:ext cx="834887" cy="727336"/>
              <a:chOff x="477079" y="4707173"/>
              <a:chExt cx="834887" cy="727336"/>
            </a:xfrm>
          </p:grpSpPr>
          <p:sp>
            <p:nvSpPr>
              <p:cNvPr id="45" name="Freeform: Shape 44">
                <a:extLst>
                  <a:ext uri="{FF2B5EF4-FFF2-40B4-BE49-F238E27FC236}">
                    <a16:creationId xmlns:a16="http://schemas.microsoft.com/office/drawing/2014/main" id="{C2682DB3-7D7E-4079-9669-9C043D27FECD}"/>
                  </a:ext>
                </a:extLst>
              </p:cNvPr>
              <p:cNvSpPr/>
              <p:nvPr/>
            </p:nvSpPr>
            <p:spPr>
              <a:xfrm>
                <a:off x="477079" y="4707173"/>
                <a:ext cx="834887" cy="358004"/>
              </a:xfrm>
              <a:custGeom>
                <a:avLst/>
                <a:gdLst>
                  <a:gd name="connsiteX0" fmla="*/ 0 w 834887"/>
                  <a:gd name="connsiteY0" fmla="*/ 0 h 358004"/>
                  <a:gd name="connsiteX1" fmla="*/ 341906 w 834887"/>
                  <a:gd name="connsiteY1" fmla="*/ 357808 h 358004"/>
                  <a:gd name="connsiteX2" fmla="*/ 834887 w 834887"/>
                  <a:gd name="connsiteY2" fmla="*/ 39756 h 358004"/>
                </a:gdLst>
                <a:ahLst/>
                <a:cxnLst>
                  <a:cxn ang="0">
                    <a:pos x="connsiteX0" y="connsiteY0"/>
                  </a:cxn>
                  <a:cxn ang="0">
                    <a:pos x="connsiteX1" y="connsiteY1"/>
                  </a:cxn>
                  <a:cxn ang="0">
                    <a:pos x="connsiteX2" y="connsiteY2"/>
                  </a:cxn>
                </a:cxnLst>
                <a:rect l="l" t="t" r="r" b="b"/>
                <a:pathLst>
                  <a:path w="834887" h="358004">
                    <a:moveTo>
                      <a:pt x="0" y="0"/>
                    </a:moveTo>
                    <a:cubicBezTo>
                      <a:pt x="101379" y="175591"/>
                      <a:pt x="202758" y="351182"/>
                      <a:pt x="341906" y="357808"/>
                    </a:cubicBezTo>
                    <a:cubicBezTo>
                      <a:pt x="481054" y="364434"/>
                      <a:pt x="657970" y="202095"/>
                      <a:pt x="834887" y="39756"/>
                    </a:cubicBezTo>
                  </a:path>
                </a:pathLst>
              </a:custGeom>
              <a:no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Box 45">
                <a:extLst>
                  <a:ext uri="{FF2B5EF4-FFF2-40B4-BE49-F238E27FC236}">
                    <a16:creationId xmlns:a16="http://schemas.microsoft.com/office/drawing/2014/main" id="{C46144C3-A9A4-4682-B94F-0118521C190A}"/>
                  </a:ext>
                </a:extLst>
              </p:cNvPr>
              <p:cNvSpPr txBox="1"/>
              <p:nvPr/>
            </p:nvSpPr>
            <p:spPr>
              <a:xfrm>
                <a:off x="564543" y="5065177"/>
                <a:ext cx="516835" cy="369332"/>
              </a:xfrm>
              <a:prstGeom prst="rect">
                <a:avLst/>
              </a:prstGeom>
              <a:noFill/>
            </p:spPr>
            <p:txBody>
              <a:bodyPr wrap="square" rtlCol="0">
                <a:spAutoFit/>
              </a:bodyPr>
              <a:lstStyle/>
              <a:p>
                <a:r>
                  <a:rPr lang="en-GB" dirty="0">
                    <a:solidFill>
                      <a:srgbClr val="FF0000"/>
                    </a:solidFill>
                  </a:rPr>
                  <a:t>x10</a:t>
                </a:r>
              </a:p>
            </p:txBody>
          </p:sp>
        </p:grpSp>
        <p:grpSp>
          <p:nvGrpSpPr>
            <p:cNvPr id="52" name="Group 51">
              <a:extLst>
                <a:ext uri="{FF2B5EF4-FFF2-40B4-BE49-F238E27FC236}">
                  <a16:creationId xmlns:a16="http://schemas.microsoft.com/office/drawing/2014/main" id="{79C4A3AF-A494-42A5-9231-42B74E57365E}"/>
                </a:ext>
              </a:extLst>
            </p:cNvPr>
            <p:cNvGrpSpPr/>
            <p:nvPr/>
          </p:nvGrpSpPr>
          <p:grpSpPr>
            <a:xfrm>
              <a:off x="477079" y="1233599"/>
              <a:ext cx="2751151" cy="790254"/>
              <a:chOff x="477079" y="1233599"/>
              <a:chExt cx="2751151" cy="790254"/>
            </a:xfrm>
          </p:grpSpPr>
          <p:sp>
            <p:nvSpPr>
              <p:cNvPr id="48" name="Freeform: Shape 47">
                <a:extLst>
                  <a:ext uri="{FF2B5EF4-FFF2-40B4-BE49-F238E27FC236}">
                    <a16:creationId xmlns:a16="http://schemas.microsoft.com/office/drawing/2014/main" id="{49A06098-1602-43E5-9B41-196D218B2E26}"/>
                  </a:ext>
                </a:extLst>
              </p:cNvPr>
              <p:cNvSpPr/>
              <p:nvPr/>
            </p:nvSpPr>
            <p:spPr>
              <a:xfrm flipV="1">
                <a:off x="477079" y="1639866"/>
                <a:ext cx="2751151" cy="383987"/>
              </a:xfrm>
              <a:custGeom>
                <a:avLst/>
                <a:gdLst>
                  <a:gd name="connsiteX0" fmla="*/ 0 w 834887"/>
                  <a:gd name="connsiteY0" fmla="*/ 0 h 358004"/>
                  <a:gd name="connsiteX1" fmla="*/ 341906 w 834887"/>
                  <a:gd name="connsiteY1" fmla="*/ 357808 h 358004"/>
                  <a:gd name="connsiteX2" fmla="*/ 834887 w 834887"/>
                  <a:gd name="connsiteY2" fmla="*/ 39756 h 358004"/>
                  <a:gd name="connsiteX0" fmla="*/ 0 w 2751151"/>
                  <a:gd name="connsiteY0" fmla="*/ 0 h 357844"/>
                  <a:gd name="connsiteX1" fmla="*/ 341906 w 2751151"/>
                  <a:gd name="connsiteY1" fmla="*/ 357808 h 357844"/>
                  <a:gd name="connsiteX2" fmla="*/ 2751151 w 2751151"/>
                  <a:gd name="connsiteY2" fmla="*/ 17977 h 357844"/>
                  <a:gd name="connsiteX0" fmla="*/ 0 w 2751151"/>
                  <a:gd name="connsiteY0" fmla="*/ 0 h 394136"/>
                  <a:gd name="connsiteX1" fmla="*/ 1272208 w 2751151"/>
                  <a:gd name="connsiteY1" fmla="*/ 394106 h 394136"/>
                  <a:gd name="connsiteX2" fmla="*/ 2751151 w 2751151"/>
                  <a:gd name="connsiteY2" fmla="*/ 17977 h 394136"/>
                  <a:gd name="connsiteX0" fmla="*/ 0 w 2751151"/>
                  <a:gd name="connsiteY0" fmla="*/ 0 h 350586"/>
                  <a:gd name="connsiteX1" fmla="*/ 1311965 w 2751151"/>
                  <a:gd name="connsiteY1" fmla="*/ 350548 h 350586"/>
                  <a:gd name="connsiteX2" fmla="*/ 2751151 w 2751151"/>
                  <a:gd name="connsiteY2" fmla="*/ 17977 h 350586"/>
                  <a:gd name="connsiteX0" fmla="*/ 0 w 2751151"/>
                  <a:gd name="connsiteY0" fmla="*/ 0 h 350586"/>
                  <a:gd name="connsiteX1" fmla="*/ 1311965 w 2751151"/>
                  <a:gd name="connsiteY1" fmla="*/ 350548 h 350586"/>
                  <a:gd name="connsiteX2" fmla="*/ 2751151 w 2751151"/>
                  <a:gd name="connsiteY2" fmla="*/ 17977 h 350586"/>
                </a:gdLst>
                <a:ahLst/>
                <a:cxnLst>
                  <a:cxn ang="0">
                    <a:pos x="connsiteX0" y="connsiteY0"/>
                  </a:cxn>
                  <a:cxn ang="0">
                    <a:pos x="connsiteX1" y="connsiteY1"/>
                  </a:cxn>
                  <a:cxn ang="0">
                    <a:pos x="connsiteX2" y="connsiteY2"/>
                  </a:cxn>
                </a:cxnLst>
                <a:rect l="l" t="t" r="r" b="b"/>
                <a:pathLst>
                  <a:path w="2751151" h="350586">
                    <a:moveTo>
                      <a:pt x="0" y="0"/>
                    </a:moveTo>
                    <a:cubicBezTo>
                      <a:pt x="371723" y="233668"/>
                      <a:pt x="853440" y="347552"/>
                      <a:pt x="1311965" y="350548"/>
                    </a:cubicBezTo>
                    <a:cubicBezTo>
                      <a:pt x="1770490" y="353544"/>
                      <a:pt x="2574234" y="180316"/>
                      <a:pt x="2751151" y="17977"/>
                    </a:cubicBezTo>
                  </a:path>
                </a:pathLst>
              </a:custGeom>
              <a:noFill/>
              <a:ln>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50">
                <a:extLst>
                  <a:ext uri="{FF2B5EF4-FFF2-40B4-BE49-F238E27FC236}">
                    <a16:creationId xmlns:a16="http://schemas.microsoft.com/office/drawing/2014/main" id="{B6332EFC-B743-47D9-BE25-EA5B9FDE0EF4}"/>
                  </a:ext>
                </a:extLst>
              </p:cNvPr>
              <p:cNvSpPr txBox="1"/>
              <p:nvPr/>
            </p:nvSpPr>
            <p:spPr>
              <a:xfrm>
                <a:off x="1284135" y="1233599"/>
                <a:ext cx="1137037" cy="369332"/>
              </a:xfrm>
              <a:prstGeom prst="rect">
                <a:avLst/>
              </a:prstGeom>
              <a:noFill/>
            </p:spPr>
            <p:txBody>
              <a:bodyPr wrap="square" rtlCol="0">
                <a:spAutoFit/>
              </a:bodyPr>
              <a:lstStyle/>
              <a:p>
                <a:r>
                  <a:rPr lang="en-GB" dirty="0">
                    <a:solidFill>
                      <a:srgbClr val="00B0F0"/>
                    </a:solidFill>
                  </a:rPr>
                  <a:t>+250 m/s</a:t>
                </a:r>
              </a:p>
            </p:txBody>
          </p:sp>
        </p:grpSp>
        <p:grpSp>
          <p:nvGrpSpPr>
            <p:cNvPr id="53" name="Group 52">
              <a:extLst>
                <a:ext uri="{FF2B5EF4-FFF2-40B4-BE49-F238E27FC236}">
                  <a16:creationId xmlns:a16="http://schemas.microsoft.com/office/drawing/2014/main" id="{52771D9D-195D-4D81-B2FE-02B30BAD0627}"/>
                </a:ext>
              </a:extLst>
            </p:cNvPr>
            <p:cNvGrpSpPr/>
            <p:nvPr/>
          </p:nvGrpSpPr>
          <p:grpSpPr>
            <a:xfrm>
              <a:off x="3294178" y="1199684"/>
              <a:ext cx="2751151" cy="790254"/>
              <a:chOff x="477079" y="1233599"/>
              <a:chExt cx="2751151" cy="790254"/>
            </a:xfrm>
          </p:grpSpPr>
          <p:sp>
            <p:nvSpPr>
              <p:cNvPr id="54" name="Freeform: Shape 53">
                <a:extLst>
                  <a:ext uri="{FF2B5EF4-FFF2-40B4-BE49-F238E27FC236}">
                    <a16:creationId xmlns:a16="http://schemas.microsoft.com/office/drawing/2014/main" id="{59A4E138-CE19-4161-A9E6-0F5064CE424B}"/>
                  </a:ext>
                </a:extLst>
              </p:cNvPr>
              <p:cNvSpPr/>
              <p:nvPr/>
            </p:nvSpPr>
            <p:spPr>
              <a:xfrm flipV="1">
                <a:off x="477079" y="1639866"/>
                <a:ext cx="2751151" cy="383987"/>
              </a:xfrm>
              <a:custGeom>
                <a:avLst/>
                <a:gdLst>
                  <a:gd name="connsiteX0" fmla="*/ 0 w 834887"/>
                  <a:gd name="connsiteY0" fmla="*/ 0 h 358004"/>
                  <a:gd name="connsiteX1" fmla="*/ 341906 w 834887"/>
                  <a:gd name="connsiteY1" fmla="*/ 357808 h 358004"/>
                  <a:gd name="connsiteX2" fmla="*/ 834887 w 834887"/>
                  <a:gd name="connsiteY2" fmla="*/ 39756 h 358004"/>
                  <a:gd name="connsiteX0" fmla="*/ 0 w 2751151"/>
                  <a:gd name="connsiteY0" fmla="*/ 0 h 357844"/>
                  <a:gd name="connsiteX1" fmla="*/ 341906 w 2751151"/>
                  <a:gd name="connsiteY1" fmla="*/ 357808 h 357844"/>
                  <a:gd name="connsiteX2" fmla="*/ 2751151 w 2751151"/>
                  <a:gd name="connsiteY2" fmla="*/ 17977 h 357844"/>
                  <a:gd name="connsiteX0" fmla="*/ 0 w 2751151"/>
                  <a:gd name="connsiteY0" fmla="*/ 0 h 394136"/>
                  <a:gd name="connsiteX1" fmla="*/ 1272208 w 2751151"/>
                  <a:gd name="connsiteY1" fmla="*/ 394106 h 394136"/>
                  <a:gd name="connsiteX2" fmla="*/ 2751151 w 2751151"/>
                  <a:gd name="connsiteY2" fmla="*/ 17977 h 394136"/>
                  <a:gd name="connsiteX0" fmla="*/ 0 w 2751151"/>
                  <a:gd name="connsiteY0" fmla="*/ 0 h 350586"/>
                  <a:gd name="connsiteX1" fmla="*/ 1311965 w 2751151"/>
                  <a:gd name="connsiteY1" fmla="*/ 350548 h 350586"/>
                  <a:gd name="connsiteX2" fmla="*/ 2751151 w 2751151"/>
                  <a:gd name="connsiteY2" fmla="*/ 17977 h 350586"/>
                  <a:gd name="connsiteX0" fmla="*/ 0 w 2751151"/>
                  <a:gd name="connsiteY0" fmla="*/ 0 h 350586"/>
                  <a:gd name="connsiteX1" fmla="*/ 1311965 w 2751151"/>
                  <a:gd name="connsiteY1" fmla="*/ 350548 h 350586"/>
                  <a:gd name="connsiteX2" fmla="*/ 2751151 w 2751151"/>
                  <a:gd name="connsiteY2" fmla="*/ 17977 h 350586"/>
                </a:gdLst>
                <a:ahLst/>
                <a:cxnLst>
                  <a:cxn ang="0">
                    <a:pos x="connsiteX0" y="connsiteY0"/>
                  </a:cxn>
                  <a:cxn ang="0">
                    <a:pos x="connsiteX1" y="connsiteY1"/>
                  </a:cxn>
                  <a:cxn ang="0">
                    <a:pos x="connsiteX2" y="connsiteY2"/>
                  </a:cxn>
                </a:cxnLst>
                <a:rect l="l" t="t" r="r" b="b"/>
                <a:pathLst>
                  <a:path w="2751151" h="350586">
                    <a:moveTo>
                      <a:pt x="0" y="0"/>
                    </a:moveTo>
                    <a:cubicBezTo>
                      <a:pt x="371723" y="233668"/>
                      <a:pt x="853440" y="347552"/>
                      <a:pt x="1311965" y="350548"/>
                    </a:cubicBezTo>
                    <a:cubicBezTo>
                      <a:pt x="1770490" y="353544"/>
                      <a:pt x="2574234" y="180316"/>
                      <a:pt x="2751151" y="17977"/>
                    </a:cubicBezTo>
                  </a:path>
                </a:pathLst>
              </a:custGeom>
              <a:noFill/>
              <a:ln>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TextBox 54">
                <a:extLst>
                  <a:ext uri="{FF2B5EF4-FFF2-40B4-BE49-F238E27FC236}">
                    <a16:creationId xmlns:a16="http://schemas.microsoft.com/office/drawing/2014/main" id="{3CC5DE84-DE58-48D4-8E6D-7FF2BB4C4328}"/>
                  </a:ext>
                </a:extLst>
              </p:cNvPr>
              <p:cNvSpPr txBox="1"/>
              <p:nvPr/>
            </p:nvSpPr>
            <p:spPr>
              <a:xfrm>
                <a:off x="1284135" y="1233599"/>
                <a:ext cx="1137037" cy="369332"/>
              </a:xfrm>
              <a:prstGeom prst="rect">
                <a:avLst/>
              </a:prstGeom>
              <a:noFill/>
            </p:spPr>
            <p:txBody>
              <a:bodyPr wrap="square" rtlCol="0">
                <a:spAutoFit/>
              </a:bodyPr>
              <a:lstStyle/>
              <a:p>
                <a:r>
                  <a:rPr lang="en-GB" dirty="0">
                    <a:solidFill>
                      <a:srgbClr val="00B0F0"/>
                    </a:solidFill>
                  </a:rPr>
                  <a:t>+250 m/s</a:t>
                </a:r>
              </a:p>
            </p:txBody>
          </p:sp>
        </p:grpSp>
        <p:grpSp>
          <p:nvGrpSpPr>
            <p:cNvPr id="56" name="Group 55">
              <a:extLst>
                <a:ext uri="{FF2B5EF4-FFF2-40B4-BE49-F238E27FC236}">
                  <a16:creationId xmlns:a16="http://schemas.microsoft.com/office/drawing/2014/main" id="{97AAC2FB-4D85-4710-B8F8-0C862EF369EE}"/>
                </a:ext>
              </a:extLst>
            </p:cNvPr>
            <p:cNvGrpSpPr/>
            <p:nvPr/>
          </p:nvGrpSpPr>
          <p:grpSpPr>
            <a:xfrm>
              <a:off x="8948123" y="1192052"/>
              <a:ext cx="2751151" cy="790254"/>
              <a:chOff x="477079" y="1233599"/>
              <a:chExt cx="2751151" cy="790254"/>
            </a:xfrm>
          </p:grpSpPr>
          <p:sp>
            <p:nvSpPr>
              <p:cNvPr id="57" name="Freeform: Shape 56">
                <a:extLst>
                  <a:ext uri="{FF2B5EF4-FFF2-40B4-BE49-F238E27FC236}">
                    <a16:creationId xmlns:a16="http://schemas.microsoft.com/office/drawing/2014/main" id="{5D4C61A9-671C-4177-9E35-1FDE6EB21A63}"/>
                  </a:ext>
                </a:extLst>
              </p:cNvPr>
              <p:cNvSpPr/>
              <p:nvPr/>
            </p:nvSpPr>
            <p:spPr>
              <a:xfrm flipV="1">
                <a:off x="477079" y="1639866"/>
                <a:ext cx="2751151" cy="383987"/>
              </a:xfrm>
              <a:custGeom>
                <a:avLst/>
                <a:gdLst>
                  <a:gd name="connsiteX0" fmla="*/ 0 w 834887"/>
                  <a:gd name="connsiteY0" fmla="*/ 0 h 358004"/>
                  <a:gd name="connsiteX1" fmla="*/ 341906 w 834887"/>
                  <a:gd name="connsiteY1" fmla="*/ 357808 h 358004"/>
                  <a:gd name="connsiteX2" fmla="*/ 834887 w 834887"/>
                  <a:gd name="connsiteY2" fmla="*/ 39756 h 358004"/>
                  <a:gd name="connsiteX0" fmla="*/ 0 w 2751151"/>
                  <a:gd name="connsiteY0" fmla="*/ 0 h 357844"/>
                  <a:gd name="connsiteX1" fmla="*/ 341906 w 2751151"/>
                  <a:gd name="connsiteY1" fmla="*/ 357808 h 357844"/>
                  <a:gd name="connsiteX2" fmla="*/ 2751151 w 2751151"/>
                  <a:gd name="connsiteY2" fmla="*/ 17977 h 357844"/>
                  <a:gd name="connsiteX0" fmla="*/ 0 w 2751151"/>
                  <a:gd name="connsiteY0" fmla="*/ 0 h 394136"/>
                  <a:gd name="connsiteX1" fmla="*/ 1272208 w 2751151"/>
                  <a:gd name="connsiteY1" fmla="*/ 394106 h 394136"/>
                  <a:gd name="connsiteX2" fmla="*/ 2751151 w 2751151"/>
                  <a:gd name="connsiteY2" fmla="*/ 17977 h 394136"/>
                  <a:gd name="connsiteX0" fmla="*/ 0 w 2751151"/>
                  <a:gd name="connsiteY0" fmla="*/ 0 h 350586"/>
                  <a:gd name="connsiteX1" fmla="*/ 1311965 w 2751151"/>
                  <a:gd name="connsiteY1" fmla="*/ 350548 h 350586"/>
                  <a:gd name="connsiteX2" fmla="*/ 2751151 w 2751151"/>
                  <a:gd name="connsiteY2" fmla="*/ 17977 h 350586"/>
                  <a:gd name="connsiteX0" fmla="*/ 0 w 2751151"/>
                  <a:gd name="connsiteY0" fmla="*/ 0 h 350586"/>
                  <a:gd name="connsiteX1" fmla="*/ 1311965 w 2751151"/>
                  <a:gd name="connsiteY1" fmla="*/ 350548 h 350586"/>
                  <a:gd name="connsiteX2" fmla="*/ 2751151 w 2751151"/>
                  <a:gd name="connsiteY2" fmla="*/ 17977 h 350586"/>
                </a:gdLst>
                <a:ahLst/>
                <a:cxnLst>
                  <a:cxn ang="0">
                    <a:pos x="connsiteX0" y="connsiteY0"/>
                  </a:cxn>
                  <a:cxn ang="0">
                    <a:pos x="connsiteX1" y="connsiteY1"/>
                  </a:cxn>
                  <a:cxn ang="0">
                    <a:pos x="connsiteX2" y="connsiteY2"/>
                  </a:cxn>
                </a:cxnLst>
                <a:rect l="l" t="t" r="r" b="b"/>
                <a:pathLst>
                  <a:path w="2751151" h="350586">
                    <a:moveTo>
                      <a:pt x="0" y="0"/>
                    </a:moveTo>
                    <a:cubicBezTo>
                      <a:pt x="371723" y="233668"/>
                      <a:pt x="853440" y="347552"/>
                      <a:pt x="1311965" y="350548"/>
                    </a:cubicBezTo>
                    <a:cubicBezTo>
                      <a:pt x="1770490" y="353544"/>
                      <a:pt x="2574234" y="180316"/>
                      <a:pt x="2751151" y="17977"/>
                    </a:cubicBezTo>
                  </a:path>
                </a:pathLst>
              </a:custGeom>
              <a:noFill/>
              <a:ln>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TextBox 57">
                <a:extLst>
                  <a:ext uri="{FF2B5EF4-FFF2-40B4-BE49-F238E27FC236}">
                    <a16:creationId xmlns:a16="http://schemas.microsoft.com/office/drawing/2014/main" id="{31FDCD51-2464-402C-8947-F13D5E138A58}"/>
                  </a:ext>
                </a:extLst>
              </p:cNvPr>
              <p:cNvSpPr txBox="1"/>
              <p:nvPr/>
            </p:nvSpPr>
            <p:spPr>
              <a:xfrm>
                <a:off x="1284135" y="1233599"/>
                <a:ext cx="1137037" cy="369332"/>
              </a:xfrm>
              <a:prstGeom prst="rect">
                <a:avLst/>
              </a:prstGeom>
              <a:noFill/>
            </p:spPr>
            <p:txBody>
              <a:bodyPr wrap="square" rtlCol="0">
                <a:spAutoFit/>
              </a:bodyPr>
              <a:lstStyle/>
              <a:p>
                <a:r>
                  <a:rPr lang="en-GB" dirty="0">
                    <a:solidFill>
                      <a:srgbClr val="00B0F0"/>
                    </a:solidFill>
                  </a:rPr>
                  <a:t>+250 m/s</a:t>
                </a:r>
              </a:p>
            </p:txBody>
          </p:sp>
        </p:grpSp>
        <p:grpSp>
          <p:nvGrpSpPr>
            <p:cNvPr id="59" name="Group 58">
              <a:extLst>
                <a:ext uri="{FF2B5EF4-FFF2-40B4-BE49-F238E27FC236}">
                  <a16:creationId xmlns:a16="http://schemas.microsoft.com/office/drawing/2014/main" id="{3B53F2EB-E501-46DE-95A3-D90DD498226F}"/>
                </a:ext>
              </a:extLst>
            </p:cNvPr>
            <p:cNvGrpSpPr/>
            <p:nvPr/>
          </p:nvGrpSpPr>
          <p:grpSpPr>
            <a:xfrm>
              <a:off x="6123006" y="1173889"/>
              <a:ext cx="2751151" cy="790254"/>
              <a:chOff x="477079" y="1233599"/>
              <a:chExt cx="2751151" cy="790254"/>
            </a:xfrm>
          </p:grpSpPr>
          <p:sp>
            <p:nvSpPr>
              <p:cNvPr id="60" name="Freeform: Shape 59">
                <a:extLst>
                  <a:ext uri="{FF2B5EF4-FFF2-40B4-BE49-F238E27FC236}">
                    <a16:creationId xmlns:a16="http://schemas.microsoft.com/office/drawing/2014/main" id="{4B7691FF-AD64-491D-B204-01E411FE9A99}"/>
                  </a:ext>
                </a:extLst>
              </p:cNvPr>
              <p:cNvSpPr/>
              <p:nvPr/>
            </p:nvSpPr>
            <p:spPr>
              <a:xfrm flipV="1">
                <a:off x="477079" y="1639866"/>
                <a:ext cx="2751151" cy="383987"/>
              </a:xfrm>
              <a:custGeom>
                <a:avLst/>
                <a:gdLst>
                  <a:gd name="connsiteX0" fmla="*/ 0 w 834887"/>
                  <a:gd name="connsiteY0" fmla="*/ 0 h 358004"/>
                  <a:gd name="connsiteX1" fmla="*/ 341906 w 834887"/>
                  <a:gd name="connsiteY1" fmla="*/ 357808 h 358004"/>
                  <a:gd name="connsiteX2" fmla="*/ 834887 w 834887"/>
                  <a:gd name="connsiteY2" fmla="*/ 39756 h 358004"/>
                  <a:gd name="connsiteX0" fmla="*/ 0 w 2751151"/>
                  <a:gd name="connsiteY0" fmla="*/ 0 h 357844"/>
                  <a:gd name="connsiteX1" fmla="*/ 341906 w 2751151"/>
                  <a:gd name="connsiteY1" fmla="*/ 357808 h 357844"/>
                  <a:gd name="connsiteX2" fmla="*/ 2751151 w 2751151"/>
                  <a:gd name="connsiteY2" fmla="*/ 17977 h 357844"/>
                  <a:gd name="connsiteX0" fmla="*/ 0 w 2751151"/>
                  <a:gd name="connsiteY0" fmla="*/ 0 h 394136"/>
                  <a:gd name="connsiteX1" fmla="*/ 1272208 w 2751151"/>
                  <a:gd name="connsiteY1" fmla="*/ 394106 h 394136"/>
                  <a:gd name="connsiteX2" fmla="*/ 2751151 w 2751151"/>
                  <a:gd name="connsiteY2" fmla="*/ 17977 h 394136"/>
                  <a:gd name="connsiteX0" fmla="*/ 0 w 2751151"/>
                  <a:gd name="connsiteY0" fmla="*/ 0 h 350586"/>
                  <a:gd name="connsiteX1" fmla="*/ 1311965 w 2751151"/>
                  <a:gd name="connsiteY1" fmla="*/ 350548 h 350586"/>
                  <a:gd name="connsiteX2" fmla="*/ 2751151 w 2751151"/>
                  <a:gd name="connsiteY2" fmla="*/ 17977 h 350586"/>
                  <a:gd name="connsiteX0" fmla="*/ 0 w 2751151"/>
                  <a:gd name="connsiteY0" fmla="*/ 0 h 350586"/>
                  <a:gd name="connsiteX1" fmla="*/ 1311965 w 2751151"/>
                  <a:gd name="connsiteY1" fmla="*/ 350548 h 350586"/>
                  <a:gd name="connsiteX2" fmla="*/ 2751151 w 2751151"/>
                  <a:gd name="connsiteY2" fmla="*/ 17977 h 350586"/>
                </a:gdLst>
                <a:ahLst/>
                <a:cxnLst>
                  <a:cxn ang="0">
                    <a:pos x="connsiteX0" y="connsiteY0"/>
                  </a:cxn>
                  <a:cxn ang="0">
                    <a:pos x="connsiteX1" y="connsiteY1"/>
                  </a:cxn>
                  <a:cxn ang="0">
                    <a:pos x="connsiteX2" y="connsiteY2"/>
                  </a:cxn>
                </a:cxnLst>
                <a:rect l="l" t="t" r="r" b="b"/>
                <a:pathLst>
                  <a:path w="2751151" h="350586">
                    <a:moveTo>
                      <a:pt x="0" y="0"/>
                    </a:moveTo>
                    <a:cubicBezTo>
                      <a:pt x="371723" y="233668"/>
                      <a:pt x="853440" y="347552"/>
                      <a:pt x="1311965" y="350548"/>
                    </a:cubicBezTo>
                    <a:cubicBezTo>
                      <a:pt x="1770490" y="353544"/>
                      <a:pt x="2574234" y="180316"/>
                      <a:pt x="2751151" y="17977"/>
                    </a:cubicBezTo>
                  </a:path>
                </a:pathLst>
              </a:custGeom>
              <a:noFill/>
              <a:ln>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TextBox 60">
                <a:extLst>
                  <a:ext uri="{FF2B5EF4-FFF2-40B4-BE49-F238E27FC236}">
                    <a16:creationId xmlns:a16="http://schemas.microsoft.com/office/drawing/2014/main" id="{169FC00F-B4D2-4214-8390-F5E7B0010743}"/>
                  </a:ext>
                </a:extLst>
              </p:cNvPr>
              <p:cNvSpPr txBox="1"/>
              <p:nvPr/>
            </p:nvSpPr>
            <p:spPr>
              <a:xfrm>
                <a:off x="1284135" y="1233599"/>
                <a:ext cx="1137037" cy="369332"/>
              </a:xfrm>
              <a:prstGeom prst="rect">
                <a:avLst/>
              </a:prstGeom>
              <a:noFill/>
            </p:spPr>
            <p:txBody>
              <a:bodyPr wrap="square" rtlCol="0">
                <a:spAutoFit/>
              </a:bodyPr>
              <a:lstStyle/>
              <a:p>
                <a:r>
                  <a:rPr lang="en-GB" dirty="0">
                    <a:solidFill>
                      <a:srgbClr val="00B0F0"/>
                    </a:solidFill>
                  </a:rPr>
                  <a:t>+250 m/s</a:t>
                </a:r>
              </a:p>
            </p:txBody>
          </p:sp>
        </p:grpSp>
        <p:sp>
          <p:nvSpPr>
            <p:cNvPr id="62" name="Rectangle 61">
              <a:extLst>
                <a:ext uri="{FF2B5EF4-FFF2-40B4-BE49-F238E27FC236}">
                  <a16:creationId xmlns:a16="http://schemas.microsoft.com/office/drawing/2014/main" id="{8F240341-E9A7-4300-9ED7-E41FF7C6684A}"/>
                </a:ext>
              </a:extLst>
            </p:cNvPr>
            <p:cNvSpPr/>
            <p:nvPr/>
          </p:nvSpPr>
          <p:spPr>
            <a:xfrm>
              <a:off x="3770244" y="1831859"/>
              <a:ext cx="1737671" cy="293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TextBox 62">
              <a:extLst>
                <a:ext uri="{FF2B5EF4-FFF2-40B4-BE49-F238E27FC236}">
                  <a16:creationId xmlns:a16="http://schemas.microsoft.com/office/drawing/2014/main" id="{3EDD9FE3-BF5B-4C8D-BE92-4288AF35D97E}"/>
                </a:ext>
              </a:extLst>
            </p:cNvPr>
            <p:cNvSpPr txBox="1"/>
            <p:nvPr/>
          </p:nvSpPr>
          <p:spPr>
            <a:xfrm>
              <a:off x="4849939" y="626046"/>
              <a:ext cx="4160246" cy="523220"/>
            </a:xfrm>
            <a:prstGeom prst="rect">
              <a:avLst/>
            </a:prstGeom>
            <a:noFill/>
          </p:spPr>
          <p:txBody>
            <a:bodyPr wrap="square" rtlCol="0">
              <a:spAutoFit/>
            </a:bodyPr>
            <a:lstStyle/>
            <a:p>
              <a:r>
                <a:rPr lang="en-GB" sz="2800" b="1" dirty="0">
                  <a:latin typeface="Hero Handwriting" panose="02000503000000000000" pitchFamily="2" charset="0"/>
                </a:rPr>
                <a:t>Linear Scale</a:t>
              </a:r>
            </a:p>
          </p:txBody>
        </p:sp>
        <p:sp>
          <p:nvSpPr>
            <p:cNvPr id="64" name="TextBox 63">
              <a:extLst>
                <a:ext uri="{FF2B5EF4-FFF2-40B4-BE49-F238E27FC236}">
                  <a16:creationId xmlns:a16="http://schemas.microsoft.com/office/drawing/2014/main" id="{A4C9FE7D-7AE8-46C0-B0DD-E67169A3B8C3}"/>
                </a:ext>
              </a:extLst>
            </p:cNvPr>
            <p:cNvSpPr txBox="1"/>
            <p:nvPr/>
          </p:nvSpPr>
          <p:spPr>
            <a:xfrm>
              <a:off x="4692595" y="5708734"/>
              <a:ext cx="4160246" cy="523220"/>
            </a:xfrm>
            <a:prstGeom prst="rect">
              <a:avLst/>
            </a:prstGeom>
            <a:noFill/>
          </p:spPr>
          <p:txBody>
            <a:bodyPr wrap="square" rtlCol="0">
              <a:spAutoFit/>
            </a:bodyPr>
            <a:lstStyle/>
            <a:p>
              <a:r>
                <a:rPr lang="en-GB" sz="2800" b="1" dirty="0">
                  <a:latin typeface="Hero Handwriting" panose="02000503000000000000" pitchFamily="2" charset="0"/>
                </a:rPr>
                <a:t>Logarithmic Scale</a:t>
              </a:r>
            </a:p>
          </p:txBody>
        </p:sp>
      </p:grpSp>
    </p:spTree>
    <p:extLst>
      <p:ext uri="{BB962C8B-B14F-4D97-AF65-F5344CB8AC3E}">
        <p14:creationId xmlns:p14="http://schemas.microsoft.com/office/powerpoint/2010/main" val="54746636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36">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6" name="Picture 38">
            <a:extLst>
              <a:ext uri="{FF2B5EF4-FFF2-40B4-BE49-F238E27FC236}">
                <a16:creationId xmlns:a16="http://schemas.microsoft.com/office/drawing/2014/main" id="{63C11A00-A2A3-417C-B33D-DC753ED7C3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3964" t="3964" r="3964" b="3964"/>
          <a:stretch>
            <a:fillRect/>
          </a:stretch>
        </p:blipFill>
        <p:spPr>
          <a:xfrm>
            <a:off x="0" y="1"/>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2" name="Title 1">
            <a:extLst>
              <a:ext uri="{FF2B5EF4-FFF2-40B4-BE49-F238E27FC236}">
                <a16:creationId xmlns:a16="http://schemas.microsoft.com/office/drawing/2014/main" id="{532D28C8-0E9D-4D8C-9049-37B53DEB5D34}"/>
              </a:ext>
            </a:extLst>
          </p:cNvPr>
          <p:cNvSpPr>
            <a:spLocks noGrp="1"/>
          </p:cNvSpPr>
          <p:nvPr>
            <p:ph type="title"/>
          </p:nvPr>
        </p:nvSpPr>
        <p:spPr>
          <a:xfrm>
            <a:off x="2618437" y="825008"/>
            <a:ext cx="6955124" cy="1066802"/>
          </a:xfrm>
        </p:spPr>
        <p:txBody>
          <a:bodyPr>
            <a:normAutofit/>
          </a:bodyPr>
          <a:lstStyle/>
          <a:p>
            <a:pPr algn="ctr"/>
            <a:r>
              <a:rPr lang="en-GB" sz="6600" b="1" dirty="0">
                <a:latin typeface="Hero Handwriting" panose="02000503000000000000" pitchFamily="2" charset="0"/>
              </a:rPr>
              <a:t>Linear</a:t>
            </a:r>
            <a:endParaRPr lang="en-GB" sz="4000" b="1" dirty="0">
              <a:solidFill>
                <a:srgbClr val="FFFFFF"/>
              </a:solidFill>
              <a:latin typeface="Hero Handwriting" panose="02000503000000000000" pitchFamily="2" charset="0"/>
            </a:endParaRPr>
          </a:p>
        </p:txBody>
      </p:sp>
      <p:sp>
        <p:nvSpPr>
          <p:cNvPr id="3" name="Content Placeholder 2">
            <a:extLst>
              <a:ext uri="{FF2B5EF4-FFF2-40B4-BE49-F238E27FC236}">
                <a16:creationId xmlns:a16="http://schemas.microsoft.com/office/drawing/2014/main" id="{563D314B-85AD-4441-9E1F-1B18669AD475}"/>
              </a:ext>
            </a:extLst>
          </p:cNvPr>
          <p:cNvSpPr>
            <a:spLocks noGrp="1"/>
          </p:cNvSpPr>
          <p:nvPr>
            <p:ph idx="1"/>
          </p:nvPr>
        </p:nvSpPr>
        <p:spPr>
          <a:xfrm>
            <a:off x="2618437" y="1891811"/>
            <a:ext cx="6955124" cy="991260"/>
          </a:xfrm>
        </p:spPr>
        <p:txBody>
          <a:bodyPr anchor="t">
            <a:normAutofit/>
          </a:bodyPr>
          <a:lstStyle/>
          <a:p>
            <a:pPr marL="0" indent="0">
              <a:buNone/>
            </a:pPr>
            <a:r>
              <a:rPr lang="en-GB" sz="3200" dirty="0"/>
              <a:t>A scale which goes up in even steps.</a:t>
            </a:r>
          </a:p>
        </p:txBody>
      </p:sp>
      <p:sp>
        <p:nvSpPr>
          <p:cNvPr id="6" name="Title 1">
            <a:extLst>
              <a:ext uri="{FF2B5EF4-FFF2-40B4-BE49-F238E27FC236}">
                <a16:creationId xmlns:a16="http://schemas.microsoft.com/office/drawing/2014/main" id="{CD35C774-4F2F-4896-8AD4-9DB5B4922A38}"/>
              </a:ext>
            </a:extLst>
          </p:cNvPr>
          <p:cNvSpPr txBox="1">
            <a:spLocks/>
          </p:cNvSpPr>
          <p:nvPr/>
        </p:nvSpPr>
        <p:spPr>
          <a:xfrm>
            <a:off x="2618437" y="2904996"/>
            <a:ext cx="6955124" cy="10668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6600" b="1" dirty="0">
                <a:latin typeface="Hero Handwriting" panose="02000503000000000000" pitchFamily="2" charset="0"/>
              </a:rPr>
              <a:t>Logarithmic</a:t>
            </a:r>
            <a:endParaRPr lang="en-GB" sz="4000" b="1" dirty="0">
              <a:solidFill>
                <a:srgbClr val="FFFFFF"/>
              </a:solidFill>
              <a:latin typeface="Hero Handwriting" panose="02000503000000000000" pitchFamily="2" charset="0"/>
            </a:endParaRPr>
          </a:p>
        </p:txBody>
      </p:sp>
      <p:sp>
        <p:nvSpPr>
          <p:cNvPr id="7" name="Content Placeholder 2">
            <a:extLst>
              <a:ext uri="{FF2B5EF4-FFF2-40B4-BE49-F238E27FC236}">
                <a16:creationId xmlns:a16="http://schemas.microsoft.com/office/drawing/2014/main" id="{4673DA5D-899B-4B08-A9C6-0F092110BE7E}"/>
              </a:ext>
            </a:extLst>
          </p:cNvPr>
          <p:cNvSpPr txBox="1">
            <a:spLocks/>
          </p:cNvSpPr>
          <p:nvPr/>
        </p:nvSpPr>
        <p:spPr>
          <a:xfrm>
            <a:off x="2618437" y="3971798"/>
            <a:ext cx="6955124" cy="156243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200" dirty="0"/>
              <a:t>A scale where each time you go up one along the scale the number gets ten times bigger.</a:t>
            </a:r>
          </a:p>
        </p:txBody>
      </p:sp>
      <p:cxnSp>
        <p:nvCxnSpPr>
          <p:cNvPr id="5" name="Straight Connector 4">
            <a:extLst>
              <a:ext uri="{FF2B5EF4-FFF2-40B4-BE49-F238E27FC236}">
                <a16:creationId xmlns:a16="http://schemas.microsoft.com/office/drawing/2014/main" id="{E8DA2AE2-CFBB-429E-BAA8-C10854742029}"/>
              </a:ext>
            </a:extLst>
          </p:cNvPr>
          <p:cNvCxnSpPr/>
          <p:nvPr/>
        </p:nvCxnSpPr>
        <p:spPr>
          <a:xfrm>
            <a:off x="2410691" y="2772235"/>
            <a:ext cx="73706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6273478"/>
      </p:ext>
    </p:extLst>
  </p:cSld>
  <p:clrMapOvr>
    <a:overrideClrMapping bg1="dk1" tx1="lt1" bg2="dk2" tx2="lt2" accent1="accent1" accent2="accent2" accent3="accent3" accent4="accent4" accent5="accent5" accent6="accent6" hlink="hlink" folHlink="folHlink"/>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food, drawing, sign&#10;&#10;Description automatically generated">
            <a:extLst>
              <a:ext uri="{FF2B5EF4-FFF2-40B4-BE49-F238E27FC236}">
                <a16:creationId xmlns:a16="http://schemas.microsoft.com/office/drawing/2014/main" id="{7B261AA9-D182-4C9D-BB82-720E27456598}"/>
              </a:ext>
            </a:extLst>
          </p:cNvPr>
          <p:cNvPicPr>
            <a:picLocks noChangeAspect="1"/>
          </p:cNvPicPr>
          <p:nvPr/>
        </p:nvPicPr>
        <p:blipFill rotWithShape="1">
          <a:blip r:embed="rId3">
            <a:extLst>
              <a:ext uri="{28A0092B-C50C-407E-A947-70E740481C1C}">
                <a14:useLocalDpi xmlns:a14="http://schemas.microsoft.com/office/drawing/2010/main" val="0"/>
              </a:ext>
            </a:extLst>
          </a:blip>
          <a:srcRect t="-177" b="301"/>
          <a:stretch/>
        </p:blipFill>
        <p:spPr>
          <a:xfrm>
            <a:off x="1533616" y="0"/>
            <a:ext cx="9124767" cy="6858000"/>
          </a:xfrm>
          <a:prstGeom prst="rect">
            <a:avLst/>
          </a:prstGeom>
        </p:spPr>
      </p:pic>
      <p:sp>
        <p:nvSpPr>
          <p:cNvPr id="4" name="Arc 3">
            <a:extLst>
              <a:ext uri="{FF2B5EF4-FFF2-40B4-BE49-F238E27FC236}">
                <a16:creationId xmlns:a16="http://schemas.microsoft.com/office/drawing/2014/main" id="{1B68CABF-5676-444E-8098-626010E83BE0}"/>
              </a:ext>
            </a:extLst>
          </p:cNvPr>
          <p:cNvSpPr/>
          <p:nvPr/>
        </p:nvSpPr>
        <p:spPr>
          <a:xfrm>
            <a:off x="8655850" y="1343024"/>
            <a:ext cx="2768579" cy="4314825"/>
          </a:xfrm>
          <a:prstGeom prst="arc">
            <a:avLst>
              <a:gd name="adj1" fmla="val 16961459"/>
              <a:gd name="adj2" fmla="val 4429324"/>
            </a:avLst>
          </a:prstGeom>
          <a:ln w="38100">
            <a:solidFill>
              <a:srgbClr val="97979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6AEABCA1-B2AF-45E1-AEF0-D81A459EDC7E}"/>
              </a:ext>
            </a:extLst>
          </p:cNvPr>
          <p:cNvSpPr/>
          <p:nvPr/>
        </p:nvSpPr>
        <p:spPr>
          <a:xfrm flipH="1">
            <a:off x="885825" y="1457323"/>
            <a:ext cx="2243137" cy="4029077"/>
          </a:xfrm>
          <a:prstGeom prst="arc">
            <a:avLst>
              <a:gd name="adj1" fmla="val 16961459"/>
              <a:gd name="adj2" fmla="val 4630785"/>
            </a:avLst>
          </a:prstGeom>
          <a:ln w="38100">
            <a:solidFill>
              <a:srgbClr val="97979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191782304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954AC440-57D4-4BBC-BC5E-7D264113684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309597017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46DF06E-5F1B-4F19-8E60-CB9B65EC9822}"/>
              </a:ext>
            </a:extLst>
          </p:cNvPr>
          <p:cNvSpPr txBox="1"/>
          <p:nvPr/>
        </p:nvSpPr>
        <p:spPr>
          <a:xfrm>
            <a:off x="3547872" y="1901952"/>
            <a:ext cx="6144768" cy="369332"/>
          </a:xfrm>
          <a:prstGeom prst="rect">
            <a:avLst/>
          </a:prstGeom>
          <a:noFill/>
        </p:spPr>
        <p:txBody>
          <a:bodyPr wrap="square" rtlCol="0">
            <a:spAutoFit/>
          </a:bodyPr>
          <a:lstStyle/>
          <a:p>
            <a:endParaRPr lang="en-GB" dirty="0"/>
          </a:p>
        </p:txBody>
      </p:sp>
      <p:pic>
        <p:nvPicPr>
          <p:cNvPr id="3" name="Picture 2">
            <a:extLst>
              <a:ext uri="{FF2B5EF4-FFF2-40B4-BE49-F238E27FC236}">
                <a16:creationId xmlns:a16="http://schemas.microsoft.com/office/drawing/2014/main" id="{68762BD8-4B57-463F-A21B-F6FBD8C890B8}"/>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305050" y="-381000"/>
            <a:ext cx="7600950" cy="7600950"/>
          </a:xfrm>
          <a:prstGeom prst="rect">
            <a:avLst/>
          </a:prstGeom>
        </p:spPr>
      </p:pic>
    </p:spTree>
    <p:extLst>
      <p:ext uri="{BB962C8B-B14F-4D97-AF65-F5344CB8AC3E}">
        <p14:creationId xmlns:p14="http://schemas.microsoft.com/office/powerpoint/2010/main" val="370531482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dirty="0">
                <a:latin typeface="Hero Handwriting" panose="02000503000000000000" pitchFamily="2" charset="0"/>
              </a:rPr>
              <a:t>What have we learned?</a:t>
            </a: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838201" y="2962279"/>
            <a:ext cx="3799425" cy="3143241"/>
          </a:xfrm>
        </p:spPr>
        <p:txBody>
          <a:bodyPr vert="horz" lIns="91440" tIns="45720" rIns="91440" bIns="45720" rtlCol="0">
            <a:normAutofit/>
          </a:bodyPr>
          <a:lstStyle/>
          <a:p>
            <a:pPr marL="0" indent="0">
              <a:buNone/>
            </a:pPr>
            <a:r>
              <a:rPr lang="en-US" sz="3200" dirty="0"/>
              <a:t>The Earth is made of four basic layers: </a:t>
            </a:r>
            <a:r>
              <a:rPr lang="en-US" sz="3200" b="1" dirty="0"/>
              <a:t>crust</a:t>
            </a:r>
            <a:r>
              <a:rPr lang="en-US" sz="3200" dirty="0"/>
              <a:t>, </a:t>
            </a:r>
            <a:r>
              <a:rPr lang="en-US" sz="3200" b="1" dirty="0"/>
              <a:t>mantle</a:t>
            </a:r>
            <a:r>
              <a:rPr lang="en-US" sz="3200" dirty="0"/>
              <a:t>, </a:t>
            </a:r>
            <a:r>
              <a:rPr lang="en-US" sz="3200" b="1" dirty="0"/>
              <a:t>inner core</a:t>
            </a:r>
            <a:r>
              <a:rPr lang="en-US" sz="3200" dirty="0"/>
              <a:t>, and </a:t>
            </a:r>
            <a:r>
              <a:rPr lang="en-US" sz="3200" b="1" dirty="0"/>
              <a:t>outer core</a:t>
            </a:r>
          </a:p>
          <a:p>
            <a:endParaRPr lang="en-US" sz="2000" dirty="0"/>
          </a:p>
        </p:txBody>
      </p:sp>
      <p:pic>
        <p:nvPicPr>
          <p:cNvPr id="5" name="Content Placeholder 4">
            <a:extLst>
              <a:ext uri="{FF2B5EF4-FFF2-40B4-BE49-F238E27FC236}">
                <a16:creationId xmlns:a16="http://schemas.microsoft.com/office/drawing/2014/main" id="{6A5D73C4-449D-44FF-BCC0-C749CE48DA90}"/>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1853" b="2173"/>
          <a:stretch/>
        </p:blipFill>
        <p:spPr>
          <a:xfrm>
            <a:off x="5010386" y="10"/>
            <a:ext cx="7181613" cy="6857990"/>
          </a:xfrm>
          <a:prstGeom prst="rect">
            <a:avLst/>
          </a:prstGeom>
          <a:effectLst/>
        </p:spPr>
      </p:pic>
    </p:spTree>
    <p:extLst>
      <p:ext uri="{BB962C8B-B14F-4D97-AF65-F5344CB8AC3E}">
        <p14:creationId xmlns:p14="http://schemas.microsoft.com/office/powerpoint/2010/main" val="127780838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a:latin typeface="Hero Handwriting" panose="02000503000000000000" pitchFamily="2" charset="0"/>
              </a:rPr>
              <a:t>What have we learned?</a:t>
            </a:r>
            <a:endParaRPr lang="en-US" sz="5400" b="1" dirty="0">
              <a:latin typeface="Hero Handwriting" panose="02000503000000000000" pitchFamily="2" charset="0"/>
            </a:endParaRP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838201" y="2212848"/>
            <a:ext cx="4169137" cy="4389296"/>
          </a:xfrm>
        </p:spPr>
        <p:txBody>
          <a:bodyPr vert="horz" lIns="91440" tIns="45720" rIns="91440" bIns="45720" rtlCol="0">
            <a:normAutofit fontScale="92500" lnSpcReduction="20000"/>
          </a:bodyPr>
          <a:lstStyle/>
          <a:p>
            <a:pPr marL="0" indent="0">
              <a:buNone/>
            </a:pPr>
            <a:r>
              <a:rPr lang="en-GB" sz="3500" dirty="0"/>
              <a:t>We can 'look' at structures inside of the Earth using </a:t>
            </a:r>
            <a:r>
              <a:rPr lang="en-GB" sz="3500" b="1" dirty="0"/>
              <a:t>seismic tomography</a:t>
            </a:r>
            <a:r>
              <a:rPr lang="en-GB" sz="3500" dirty="0"/>
              <a:t>. We measure arrivals of </a:t>
            </a:r>
            <a:r>
              <a:rPr lang="en-GB" sz="3500" b="1" dirty="0"/>
              <a:t>seismic waves </a:t>
            </a:r>
            <a:r>
              <a:rPr lang="en-GB" sz="3500" dirty="0"/>
              <a:t>from </a:t>
            </a:r>
            <a:r>
              <a:rPr lang="en-GB" sz="3500" b="1" dirty="0"/>
              <a:t>Earthquakes</a:t>
            </a:r>
            <a:r>
              <a:rPr lang="en-GB" sz="3500" dirty="0"/>
              <a:t> across the world, and use this to make a 3D image of where in the Earth </a:t>
            </a:r>
            <a:r>
              <a:rPr lang="en-GB" sz="3500" b="1" dirty="0"/>
              <a:t>seismic waves </a:t>
            </a:r>
            <a:r>
              <a:rPr lang="en-GB" sz="3500" dirty="0"/>
              <a:t>travel slower and faster</a:t>
            </a:r>
          </a:p>
          <a:p>
            <a:endParaRPr lang="en-US" sz="2000" dirty="0"/>
          </a:p>
        </p:txBody>
      </p:sp>
      <p:pic>
        <p:nvPicPr>
          <p:cNvPr id="5" name="Content Placeholder 4">
            <a:extLst>
              <a:ext uri="{FF2B5EF4-FFF2-40B4-BE49-F238E27FC236}">
                <a16:creationId xmlns:a16="http://schemas.microsoft.com/office/drawing/2014/main" id="{6A5D73C4-449D-44FF-BCC0-C749CE48DA90}"/>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a:stretch/>
        </p:blipFill>
        <p:spPr>
          <a:xfrm>
            <a:off x="4645386" y="1838045"/>
            <a:ext cx="7543565" cy="5019955"/>
          </a:xfrm>
          <a:prstGeom prst="rect">
            <a:avLst/>
          </a:prstGeom>
          <a:effectLst/>
        </p:spPr>
      </p:pic>
    </p:spTree>
    <p:extLst>
      <p:ext uri="{BB962C8B-B14F-4D97-AF65-F5344CB8AC3E}">
        <p14:creationId xmlns:p14="http://schemas.microsoft.com/office/powerpoint/2010/main" val="260916068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a:latin typeface="Hero Handwriting" panose="02000503000000000000" pitchFamily="2" charset="0"/>
              </a:rPr>
              <a:t>What have we learned?</a:t>
            </a:r>
            <a:endParaRPr lang="en-US" sz="5400" b="1" dirty="0">
              <a:latin typeface="Hero Handwriting" panose="02000503000000000000" pitchFamily="2" charset="0"/>
            </a:endParaRP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838201" y="2487168"/>
            <a:ext cx="4169137" cy="4389296"/>
          </a:xfrm>
        </p:spPr>
        <p:txBody>
          <a:bodyPr vert="horz" lIns="91440" tIns="45720" rIns="91440" bIns="45720" rtlCol="0">
            <a:normAutofit/>
          </a:bodyPr>
          <a:lstStyle/>
          <a:p>
            <a:pPr marL="0" indent="0">
              <a:buNone/>
            </a:pPr>
            <a:r>
              <a:rPr lang="en-GB" sz="3200" b="1" dirty="0"/>
              <a:t>Seismic waves </a:t>
            </a:r>
            <a:r>
              <a:rPr lang="en-GB" sz="3200" dirty="0"/>
              <a:t>move faster in colder </a:t>
            </a:r>
            <a:r>
              <a:rPr lang="en-GB" sz="3200" b="1" dirty="0"/>
              <a:t>mantle</a:t>
            </a:r>
            <a:r>
              <a:rPr lang="en-GB" sz="3200" dirty="0"/>
              <a:t> and faster in hotter </a:t>
            </a:r>
            <a:r>
              <a:rPr lang="en-GB" sz="3200" b="1" dirty="0"/>
              <a:t>mantle</a:t>
            </a:r>
            <a:r>
              <a:rPr lang="en-GB" sz="3200" dirty="0"/>
              <a:t>, so </a:t>
            </a:r>
            <a:r>
              <a:rPr lang="en-GB" sz="3200" b="1" dirty="0"/>
              <a:t>tomographic images </a:t>
            </a:r>
            <a:r>
              <a:rPr lang="en-GB" sz="3200" dirty="0"/>
              <a:t>can show us hot and cold patches in the </a:t>
            </a:r>
            <a:r>
              <a:rPr lang="en-GB" sz="3200" b="1" dirty="0"/>
              <a:t>mantle</a:t>
            </a:r>
            <a:r>
              <a:rPr lang="en-GB" sz="3200" dirty="0"/>
              <a:t>.</a:t>
            </a:r>
          </a:p>
          <a:p>
            <a:endParaRPr lang="en-US" sz="2000" dirty="0"/>
          </a:p>
        </p:txBody>
      </p:sp>
      <p:pic>
        <p:nvPicPr>
          <p:cNvPr id="7" name="Content Placeholder 6">
            <a:extLst>
              <a:ext uri="{FF2B5EF4-FFF2-40B4-BE49-F238E27FC236}">
                <a16:creationId xmlns:a16="http://schemas.microsoft.com/office/drawing/2014/main" id="{537C89D3-6526-47F3-BB7C-05213AA18D90}"/>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a:stretch/>
        </p:blipFill>
        <p:spPr>
          <a:xfrm>
            <a:off x="4882148" y="0"/>
            <a:ext cx="7363994" cy="6858000"/>
          </a:xfrm>
          <a:prstGeom prst="rect">
            <a:avLst/>
          </a:prstGeom>
        </p:spPr>
      </p:pic>
    </p:spTree>
    <p:extLst>
      <p:ext uri="{BB962C8B-B14F-4D97-AF65-F5344CB8AC3E}">
        <p14:creationId xmlns:p14="http://schemas.microsoft.com/office/powerpoint/2010/main" val="382408131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dirty="0">
                <a:latin typeface="Hero Handwriting" panose="02000503000000000000" pitchFamily="2" charset="0"/>
              </a:rPr>
              <a:t>What have we learned?</a:t>
            </a: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694945" y="3029353"/>
            <a:ext cx="4085938" cy="3364614"/>
          </a:xfrm>
        </p:spPr>
        <p:txBody>
          <a:bodyPr vert="horz" lIns="91440" tIns="45720" rIns="91440" bIns="45720" rtlCol="0">
            <a:normAutofit/>
          </a:bodyPr>
          <a:lstStyle/>
          <a:p>
            <a:pPr marL="0" indent="0">
              <a:buNone/>
            </a:pPr>
            <a:r>
              <a:rPr lang="en-GB" sz="3200" dirty="0"/>
              <a:t>The </a:t>
            </a:r>
            <a:r>
              <a:rPr lang="en-GB" sz="3200" b="1" dirty="0"/>
              <a:t>mantle</a:t>
            </a:r>
            <a:r>
              <a:rPr lang="en-GB" sz="3200" dirty="0"/>
              <a:t> is </a:t>
            </a:r>
            <a:r>
              <a:rPr lang="en-GB" sz="3200" b="1" dirty="0"/>
              <a:t>convecting</a:t>
            </a:r>
            <a:r>
              <a:rPr lang="en-GB" sz="3200" dirty="0"/>
              <a:t>.</a:t>
            </a:r>
            <a:endParaRPr lang="en-GB" sz="3200" b="1" dirty="0"/>
          </a:p>
        </p:txBody>
      </p:sp>
      <p:pic>
        <p:nvPicPr>
          <p:cNvPr id="6" name="Picture 5">
            <a:extLst>
              <a:ext uri="{FF2B5EF4-FFF2-40B4-BE49-F238E27FC236}">
                <a16:creationId xmlns:a16="http://schemas.microsoft.com/office/drawing/2014/main" id="{8B4B0881-87C1-482B-9C28-F56727981FB9}"/>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3346022" y="688313"/>
            <a:ext cx="8842929" cy="6169687"/>
          </a:xfrm>
          <a:prstGeom prst="rect">
            <a:avLst/>
          </a:prstGeom>
        </p:spPr>
      </p:pic>
    </p:spTree>
    <p:extLst>
      <p:ext uri="{BB962C8B-B14F-4D97-AF65-F5344CB8AC3E}">
        <p14:creationId xmlns:p14="http://schemas.microsoft.com/office/powerpoint/2010/main" val="39739936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140BD-255B-48B0-8CAD-920670E2666C}"/>
              </a:ext>
            </a:extLst>
          </p:cNvPr>
          <p:cNvSpPr>
            <a:spLocks noGrp="1"/>
          </p:cNvSpPr>
          <p:nvPr>
            <p:ph type="title"/>
          </p:nvPr>
        </p:nvSpPr>
        <p:spPr>
          <a:xfrm>
            <a:off x="838199" y="255856"/>
            <a:ext cx="3807187" cy="2228074"/>
          </a:xfrm>
        </p:spPr>
        <p:txBody>
          <a:bodyPr vert="horz" lIns="91440" tIns="45720" rIns="91440" bIns="45720" rtlCol="0" anchor="ctr">
            <a:normAutofit/>
          </a:bodyPr>
          <a:lstStyle/>
          <a:p>
            <a:r>
              <a:rPr lang="en-US" sz="5400" b="1" dirty="0">
                <a:latin typeface="Hero Handwriting" panose="02000503000000000000" pitchFamily="2" charset="0"/>
              </a:rPr>
              <a:t>What have we learned?</a:t>
            </a:r>
          </a:p>
        </p:txBody>
      </p:sp>
      <p:sp>
        <p:nvSpPr>
          <p:cNvPr id="3" name="Content Placeholder 2">
            <a:extLst>
              <a:ext uri="{FF2B5EF4-FFF2-40B4-BE49-F238E27FC236}">
                <a16:creationId xmlns:a16="http://schemas.microsoft.com/office/drawing/2014/main" id="{EDB66CB6-0384-40E5-B8A0-6776A7474B24}"/>
              </a:ext>
            </a:extLst>
          </p:cNvPr>
          <p:cNvSpPr>
            <a:spLocks noGrp="1"/>
          </p:cNvSpPr>
          <p:nvPr>
            <p:ph sz="half" idx="1"/>
          </p:nvPr>
        </p:nvSpPr>
        <p:spPr>
          <a:xfrm>
            <a:off x="838201" y="2614807"/>
            <a:ext cx="3799425" cy="3548249"/>
          </a:xfrm>
        </p:spPr>
        <p:txBody>
          <a:bodyPr vert="horz" lIns="91440" tIns="45720" rIns="91440" bIns="45720" rtlCol="0">
            <a:normAutofit/>
          </a:bodyPr>
          <a:lstStyle/>
          <a:p>
            <a:pPr marL="0" indent="0">
              <a:buNone/>
            </a:pPr>
            <a:r>
              <a:rPr lang="en-GB" sz="3200" dirty="0"/>
              <a:t>We're still trying to drill down to the </a:t>
            </a:r>
            <a:r>
              <a:rPr lang="en-GB" sz="3200" b="1" dirty="0"/>
              <a:t>mantle</a:t>
            </a:r>
            <a:r>
              <a:rPr lang="en-GB" sz="3200" dirty="0"/>
              <a:t>, in the meantime we have to make-do with bits of </a:t>
            </a:r>
            <a:r>
              <a:rPr lang="en-GB" sz="3200" b="1" dirty="0"/>
              <a:t>mantle</a:t>
            </a:r>
            <a:r>
              <a:rPr lang="en-GB" sz="3200" dirty="0"/>
              <a:t> from </a:t>
            </a:r>
            <a:r>
              <a:rPr lang="en-GB" sz="3200" b="1" dirty="0"/>
              <a:t>kimberlite pipes</a:t>
            </a:r>
            <a:r>
              <a:rPr lang="en-GB" sz="3200" dirty="0"/>
              <a:t>.</a:t>
            </a:r>
          </a:p>
          <a:p>
            <a:endParaRPr lang="en-US" sz="2000" dirty="0"/>
          </a:p>
        </p:txBody>
      </p:sp>
      <p:pic>
        <p:nvPicPr>
          <p:cNvPr id="8" name="Picture 7">
            <a:extLst>
              <a:ext uri="{FF2B5EF4-FFF2-40B4-BE49-F238E27FC236}">
                <a16:creationId xmlns:a16="http://schemas.microsoft.com/office/drawing/2014/main" id="{A46CC9BA-DD78-4C7E-95D7-2044C134169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4637626" y="819311"/>
            <a:ext cx="7551325" cy="603868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a:extLst>
              <a:ext uri="{FF2B5EF4-FFF2-40B4-BE49-F238E27FC236}">
                <a16:creationId xmlns:a16="http://schemas.microsoft.com/office/drawing/2014/main" id="{49E5FB68-75EB-4BE0-ACAB-A680DDA39BCD}"/>
              </a:ext>
            </a:extLst>
          </p:cNvPr>
          <p:cNvCxnSpPr>
            <a:cxnSpLocks/>
          </p:cNvCxnSpPr>
          <p:nvPr/>
        </p:nvCxnSpPr>
        <p:spPr>
          <a:xfrm>
            <a:off x="7818235" y="1558170"/>
            <a:ext cx="28703" cy="61507"/>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9C6CB53-2D8D-4916-8E89-3166A7A78711}"/>
              </a:ext>
            </a:extLst>
          </p:cNvPr>
          <p:cNvCxnSpPr>
            <a:cxnSpLocks/>
          </p:cNvCxnSpPr>
          <p:nvPr/>
        </p:nvCxnSpPr>
        <p:spPr>
          <a:xfrm>
            <a:off x="6811844" y="1034716"/>
            <a:ext cx="977688" cy="457710"/>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80BA4FD-CF94-441B-8EEA-53EF029C8DF7}"/>
              </a:ext>
            </a:extLst>
          </p:cNvPr>
          <p:cNvSpPr txBox="1"/>
          <p:nvPr/>
        </p:nvSpPr>
        <p:spPr>
          <a:xfrm>
            <a:off x="5044110" y="496145"/>
            <a:ext cx="2216563" cy="646331"/>
          </a:xfrm>
          <a:prstGeom prst="rect">
            <a:avLst/>
          </a:prstGeom>
          <a:noFill/>
        </p:spPr>
        <p:txBody>
          <a:bodyPr wrap="square" rtlCol="0">
            <a:spAutoFit/>
          </a:bodyPr>
          <a:lstStyle/>
          <a:p>
            <a:r>
              <a:rPr lang="en-GB" dirty="0">
                <a:solidFill>
                  <a:srgbClr val="00B050"/>
                </a:solidFill>
              </a:rPr>
              <a:t>Kola Superdeep borehole (12km)</a:t>
            </a:r>
          </a:p>
        </p:txBody>
      </p:sp>
      <p:cxnSp>
        <p:nvCxnSpPr>
          <p:cNvPr id="13" name="Straight Arrow Connector 12">
            <a:extLst>
              <a:ext uri="{FF2B5EF4-FFF2-40B4-BE49-F238E27FC236}">
                <a16:creationId xmlns:a16="http://schemas.microsoft.com/office/drawing/2014/main" id="{3D885001-8FCC-49E4-BE81-C90C766C07F4}"/>
              </a:ext>
            </a:extLst>
          </p:cNvPr>
          <p:cNvCxnSpPr>
            <a:cxnSpLocks/>
          </p:cNvCxnSpPr>
          <p:nvPr/>
        </p:nvCxnSpPr>
        <p:spPr>
          <a:xfrm flipV="1">
            <a:off x="10637374" y="819311"/>
            <a:ext cx="0" cy="6038689"/>
          </a:xfrm>
          <a:prstGeom prst="straightConnector1">
            <a:avLst/>
          </a:prstGeom>
          <a:ln w="38100">
            <a:solidFill>
              <a:srgbClr val="00B05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4A5274A-A712-44E8-905D-B082F0D5927A}"/>
              </a:ext>
            </a:extLst>
          </p:cNvPr>
          <p:cNvSpPr txBox="1"/>
          <p:nvPr/>
        </p:nvSpPr>
        <p:spPr>
          <a:xfrm>
            <a:off x="9625344" y="172979"/>
            <a:ext cx="2216563" cy="646331"/>
          </a:xfrm>
          <a:prstGeom prst="rect">
            <a:avLst/>
          </a:prstGeom>
          <a:noFill/>
        </p:spPr>
        <p:txBody>
          <a:bodyPr wrap="square" rtlCol="0">
            <a:spAutoFit/>
          </a:bodyPr>
          <a:lstStyle/>
          <a:p>
            <a:r>
              <a:rPr lang="en-GB" dirty="0">
                <a:solidFill>
                  <a:srgbClr val="00B050"/>
                </a:solidFill>
              </a:rPr>
              <a:t>Radius of the Earth (~6,371 km)</a:t>
            </a:r>
          </a:p>
        </p:txBody>
      </p:sp>
      <p:sp>
        <p:nvSpPr>
          <p:cNvPr id="15" name="Oval 14">
            <a:extLst>
              <a:ext uri="{FF2B5EF4-FFF2-40B4-BE49-F238E27FC236}">
                <a16:creationId xmlns:a16="http://schemas.microsoft.com/office/drawing/2014/main" id="{21927DA1-8D67-4592-AF4E-A71A5EC7E0F8}"/>
              </a:ext>
            </a:extLst>
          </p:cNvPr>
          <p:cNvSpPr/>
          <p:nvPr/>
        </p:nvSpPr>
        <p:spPr>
          <a:xfrm>
            <a:off x="7429966" y="1147441"/>
            <a:ext cx="833943" cy="821457"/>
          </a:xfrm>
          <a:prstGeom prst="ellipse">
            <a:avLst/>
          </a:prstGeom>
          <a:noFill/>
          <a:ln w="76200">
            <a:solidFill>
              <a:srgbClr val="BC8F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74962543"/>
      </p:ext>
    </p:extLst>
  </p:cSld>
  <p:clrMapOvr>
    <a:masterClrMapping/>
  </p:clrMapOvr>
</p:sld>
</file>

<file path=ppt/theme/theme1.xml><?xml version="1.0" encoding="utf-8"?>
<a:theme xmlns:a="http://schemas.openxmlformats.org/drawingml/2006/main" name="Office Theme">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3622</Words>
  <Application>Microsoft Office PowerPoint</Application>
  <PresentationFormat>Widescreen</PresentationFormat>
  <Paragraphs>285</Paragraphs>
  <Slides>108</Slides>
  <Notes>52</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108</vt:i4>
      </vt:variant>
    </vt:vector>
  </HeadingPairs>
  <TitlesOfParts>
    <vt:vector size="113" baseType="lpstr">
      <vt:lpstr>Arial</vt:lpstr>
      <vt:lpstr>Calibri</vt:lpstr>
      <vt:lpstr>Calibri Light</vt:lpstr>
      <vt:lpstr>Hero Handwriting</vt:lpstr>
      <vt:lpstr>Office Theme</vt:lpstr>
      <vt:lpstr>Have a play with the silly putty and then talk in groups about its material properties. How does it behave on different timescales? Is it a solid, a fluid, both, or something else?</vt:lpstr>
      <vt:lpstr>WHAT IS THE INSIDE OF THE EARTH LIKE? </vt:lpstr>
      <vt:lpstr>Before we start...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Geosciences</vt:lpstr>
      <vt:lpstr>THE DEEP EARTH IN THE MEDIA</vt:lpstr>
      <vt:lpstr>PowerPoint Presentation</vt:lpstr>
      <vt:lpstr>EXPERIMENT 2</vt:lpstr>
      <vt:lpstr>Convection</vt:lpstr>
      <vt:lpstr>PowerPoint Presentation</vt:lpstr>
      <vt:lpstr>PowerPoint Presentation</vt:lpstr>
      <vt:lpstr>INSIDE THE EARTH</vt:lpstr>
      <vt:lpstr>PowerPoint Presentation</vt:lpstr>
      <vt:lpstr>PowerPoint Presentation</vt:lpstr>
      <vt:lpstr>PowerPoint Presentation</vt:lpstr>
      <vt:lpstr>PowerPoint Presentation</vt:lpstr>
      <vt:lpstr>Mantle</vt:lpstr>
      <vt:lpstr>PowerPoint Presentation</vt:lpstr>
      <vt:lpstr>PowerPoint Presentation</vt:lpstr>
      <vt:lpstr>PowerPoint Presentation</vt:lpstr>
      <vt:lpstr>PowerPoint Presentation</vt:lpstr>
      <vt:lpstr>PowerPoint Presentation</vt:lpstr>
      <vt:lpstr>PowerPoint Presentation</vt:lpstr>
      <vt:lpstr>Seismic waves</vt:lpstr>
      <vt:lpstr>PowerPoint Presentation</vt:lpstr>
      <vt:lpstr>PowerPoint Presentation</vt:lpstr>
      <vt:lpstr>PowerPoint Presentation</vt:lpstr>
      <vt:lpstr>Seismometer</vt:lpstr>
      <vt:lpstr>PowerPoint Presentation</vt:lpstr>
      <vt:lpstr>PowerPoint Presentation</vt:lpstr>
      <vt:lpstr>PowerPoint Presentation</vt:lpstr>
      <vt:lpstr>PowerPoint Presentation</vt:lpstr>
      <vt:lpstr>MAKING TOMOGRAPHIC IMAGES</vt:lpstr>
      <vt:lpstr>Tomography</vt:lpstr>
      <vt:lpstr>PowerPoint Presentation</vt:lpstr>
      <vt:lpstr>PowerPoint Presentation</vt:lpstr>
      <vt:lpstr>PowerPoint Presentation</vt:lpstr>
      <vt:lpstr>PowerPoint Presentation</vt:lpstr>
      <vt:lpstr>PowerPoint Presentation</vt:lpstr>
      <vt:lpstr>TEMPERATURE AND SEISMIC  WAVE SPEED</vt:lpstr>
      <vt:lpstr>PowerPoint Presentation</vt:lpstr>
      <vt:lpstr>PowerPoint Presentation</vt:lpstr>
      <vt:lpstr>PowerPoint Presentation</vt:lpstr>
      <vt:lpstr>Mantle plume</vt:lpstr>
      <vt:lpstr>PowerPoint Presentation</vt:lpstr>
      <vt:lpstr>PowerPoint Presentation</vt:lpstr>
      <vt:lpstr>PowerPoint Presentation</vt:lpstr>
      <vt:lpstr>PowerPoint Presentation</vt:lpstr>
      <vt:lpstr>Subduction</vt:lpstr>
      <vt:lpstr>PowerPoint Presentation</vt:lpstr>
      <vt:lpstr>PowerPoint Presentation</vt:lpstr>
      <vt:lpstr>PowerPoint Presentation</vt:lpstr>
      <vt:lpstr>MAKING HOTSPOT TRACKS</vt:lpstr>
      <vt:lpstr>SO, WHAT IS THE MANTLE LIKE ON THE INSIDE?</vt:lpstr>
      <vt:lpstr>PowerPoint Presentation</vt:lpstr>
      <vt:lpstr>Peridotite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Kimberlite pipe</vt:lpstr>
      <vt:lpstr>The mantle is SOLID</vt:lpstr>
      <vt:lpstr>HOW CAN THE MANTLE BE SOLID BUT CONVECTING?</vt:lpstr>
      <vt:lpstr>Creep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BUT HOW SLOW?</vt:lpstr>
      <vt:lpstr>PowerPoint Presentation</vt:lpstr>
      <vt:lpstr>Linear</vt:lpstr>
      <vt:lpstr>PowerPoint Presentation</vt:lpstr>
      <vt:lpstr>PowerPoint Presentation</vt:lpstr>
      <vt:lpstr>PowerPoint Presentation</vt:lpstr>
      <vt:lpstr>What have we learned?</vt:lpstr>
      <vt:lpstr>What have we learned?</vt:lpstr>
      <vt:lpstr>What have we learned?</vt:lpstr>
      <vt:lpstr>What have we learned?</vt:lpstr>
      <vt:lpstr>What have we learned?</vt:lpstr>
      <vt:lpstr>What have we learned?</vt:lpstr>
      <vt:lpstr>What have we learned?</vt:lpstr>
      <vt:lpstr>What have we learned?</vt:lpstr>
      <vt:lpstr>What have we learned?</vt:lpstr>
      <vt:lpstr>What have we learned?</vt:lpstr>
      <vt:lpstr>What have we learned?</vt:lpstr>
      <vt:lpstr>PowerPoint Presentation</vt:lpstr>
      <vt:lpstr>PowerPoint Presentation</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Have a play with the silly putty and then talk in groups about its material properties. How does it behave on different timescales? Is it a solid, a fluid, both, or something else?</dc:title>
  <dc:creator>Hero B</dc:creator>
  <cp:lastModifiedBy>Hero B</cp:lastModifiedBy>
  <cp:revision>11</cp:revision>
  <dcterms:created xsi:type="dcterms:W3CDTF">2020-07-23T23:01:02Z</dcterms:created>
  <dcterms:modified xsi:type="dcterms:W3CDTF">2020-08-03T09:49:32Z</dcterms:modified>
</cp:coreProperties>
</file>