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5F7CDF8-E4C3-4977-841E-11F51A34C870}">
  <a:tblStyle styleId="{85F7CDF8-E4C3-4977-841E-11F51A34C87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22" Type="http://schemas.openxmlformats.org/officeDocument/2006/relationships/slide" Target="slides/slide16.xml"/><Relationship Id="rId10" Type="http://schemas.openxmlformats.org/officeDocument/2006/relationships/slide" Target="slides/slide4.xml"/><Relationship Id="rId21" Type="http://schemas.openxmlformats.org/officeDocument/2006/relationships/slide" Target="slides/slide15.xml"/><Relationship Id="rId13" Type="http://schemas.openxmlformats.org/officeDocument/2006/relationships/slide" Target="slides/slide7.xml"/><Relationship Id="rId24" Type="http://schemas.openxmlformats.org/officeDocument/2006/relationships/slide" Target="slides/slide18.xml"/><Relationship Id="rId12" Type="http://schemas.openxmlformats.org/officeDocument/2006/relationships/slide" Target="slides/slide6.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8c7b73a581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8c7b73a581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8c7b73a581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8c7b73a581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8c7b73a581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c7b73a581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8c7b73a581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8c7b73a581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8c7b73a581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8c7b73a581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Since this is an extension, it can be used if the students are comfortable with unit conversion, but isn’t necessary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8c7b73a581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8c7b73a581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8c7b73a581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8c7b73a581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8c7b73a581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8c7b73a581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8c7b73a581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8c7b73a581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1km</a:t>
            </a:r>
            <a:r>
              <a:rPr lang="en" sz="1400">
                <a:solidFill>
                  <a:srgbClr val="434343"/>
                </a:solidFill>
              </a:rPr>
              <a:t>³ = (</a:t>
            </a:r>
            <a:r>
              <a:rPr lang="en" sz="1400">
                <a:solidFill>
                  <a:srgbClr val="434343"/>
                </a:solidFill>
              </a:rPr>
              <a:t>2.9 ⨉ 10⁻⁴R)³ = 2.4 ⨉ 10⁻¹¹R³.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8c7b73a58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8c7b73a58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8c7b73a581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8c7b73a581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8c7b73a581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8c7b73a581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8c7b73a581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8c7b73a581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8c7b73a58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8c7b73a58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8c7b73a581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8c7b73a581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8c7b73a58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8c7b73a581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8c7b73a581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8c7b73a581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5.png"/><Relationship Id="rId11" Type="http://schemas.openxmlformats.org/officeDocument/2006/relationships/image" Target="../media/image8.png"/><Relationship Id="rId10" Type="http://schemas.openxmlformats.org/officeDocument/2006/relationships/image" Target="../media/image7.png"/><Relationship Id="rId12" Type="http://schemas.openxmlformats.org/officeDocument/2006/relationships/image" Target="../media/image16.png"/><Relationship Id="rId9" Type="http://schemas.openxmlformats.org/officeDocument/2006/relationships/image" Target="../media/image6.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 Id="rId8"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6.png"/><Relationship Id="rId6"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6.png"/><Relationship Id="rId6"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6.png"/><Relationship Id="rId6" Type="http://schemas.openxmlformats.org/officeDocument/2006/relationships/image" Target="../media/image8.png"/></Relationships>
</file>

<file path=ppt/slides/_rels/slide13.xml.rels><?xml version="1.0" encoding="UTF-8" standalone="yes"?><Relationships xmlns="http://schemas.openxmlformats.org/package/2006/relationships"><Relationship Id="rId11" Type="http://schemas.openxmlformats.org/officeDocument/2006/relationships/image" Target="../media/image2.png"/><Relationship Id="rId10" Type="http://schemas.openxmlformats.org/officeDocument/2006/relationships/image" Target="../media/image8.png"/><Relationship Id="rId13" Type="http://schemas.openxmlformats.org/officeDocument/2006/relationships/image" Target="../media/image17.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6.png"/><Relationship Id="rId14" Type="http://schemas.openxmlformats.org/officeDocument/2006/relationships/image" Target="../media/image5.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6.png"/><Relationship Id="rId8"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150" y="949600"/>
            <a:ext cx="9144000" cy="116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100"/>
              <a:t>Extensions to the Project</a:t>
            </a:r>
            <a:endParaRPr sz="4100"/>
          </a:p>
          <a:p>
            <a:pPr indent="0" lvl="0" marL="0" rtl="0" algn="ctr">
              <a:spcBef>
                <a:spcPts val="0"/>
              </a:spcBef>
              <a:spcAft>
                <a:spcPts val="0"/>
              </a:spcAft>
              <a:buNone/>
            </a:pPr>
            <a:r>
              <a:rPr lang="en" sz="4100"/>
              <a:t> </a:t>
            </a:r>
            <a:endParaRPr sz="4100"/>
          </a:p>
        </p:txBody>
      </p:sp>
      <p:sp>
        <p:nvSpPr>
          <p:cNvPr id="55" name="Google Shape;55;p13"/>
          <p:cNvSpPr txBox="1"/>
          <p:nvPr/>
        </p:nvSpPr>
        <p:spPr>
          <a:xfrm>
            <a:off x="654400" y="1912975"/>
            <a:ext cx="5400900" cy="27006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SzPts val="1900"/>
              <a:buAutoNum type="arabicPeriod"/>
            </a:pPr>
            <a:r>
              <a:rPr lang="en" sz="1900"/>
              <a:t>Seismic wave graphs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349250" lvl="0" marL="457200" rtl="0" algn="l">
              <a:spcBef>
                <a:spcPts val="0"/>
              </a:spcBef>
              <a:spcAft>
                <a:spcPts val="0"/>
              </a:spcAft>
              <a:buSzPts val="1900"/>
              <a:buAutoNum type="arabicPeriod"/>
            </a:pPr>
            <a:r>
              <a:rPr lang="en" sz="1900"/>
              <a:t>What are the planets made of?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349250" lvl="0" marL="457200" rtl="0" algn="l">
              <a:spcBef>
                <a:spcPts val="0"/>
              </a:spcBef>
              <a:spcAft>
                <a:spcPts val="0"/>
              </a:spcAft>
              <a:buSzPts val="1900"/>
              <a:buAutoNum type="arabicPeriod"/>
            </a:pPr>
            <a:r>
              <a:rPr lang="en" sz="1900"/>
              <a:t>Unit conversion </a:t>
            </a:r>
            <a:endParaRPr sz="1900"/>
          </a:p>
        </p:txBody>
      </p:sp>
      <p:pic>
        <p:nvPicPr>
          <p:cNvPr id="56" name="Google Shape;56;p13"/>
          <p:cNvPicPr preferRelativeResize="0"/>
          <p:nvPr/>
        </p:nvPicPr>
        <p:blipFill>
          <a:blip r:embed="rId3">
            <a:alphaModFix/>
          </a:blip>
          <a:stretch>
            <a:fillRect/>
          </a:stretch>
        </p:blipFill>
        <p:spPr>
          <a:xfrm>
            <a:off x="367400" y="49500"/>
            <a:ext cx="948473" cy="874778"/>
          </a:xfrm>
          <a:prstGeom prst="rect">
            <a:avLst/>
          </a:prstGeom>
          <a:noFill/>
          <a:ln>
            <a:noFill/>
          </a:ln>
        </p:spPr>
      </p:pic>
      <p:pic>
        <p:nvPicPr>
          <p:cNvPr id="57" name="Google Shape;57;p13"/>
          <p:cNvPicPr preferRelativeResize="0"/>
          <p:nvPr/>
        </p:nvPicPr>
        <p:blipFill>
          <a:blip r:embed="rId4">
            <a:alphaModFix/>
          </a:blip>
          <a:stretch>
            <a:fillRect/>
          </a:stretch>
        </p:blipFill>
        <p:spPr>
          <a:xfrm>
            <a:off x="1906437" y="34850"/>
            <a:ext cx="980265" cy="904075"/>
          </a:xfrm>
          <a:prstGeom prst="rect">
            <a:avLst/>
          </a:prstGeom>
          <a:noFill/>
          <a:ln>
            <a:noFill/>
          </a:ln>
        </p:spPr>
      </p:pic>
      <p:pic>
        <p:nvPicPr>
          <p:cNvPr id="58" name="Google Shape;58;p13"/>
          <p:cNvPicPr preferRelativeResize="0"/>
          <p:nvPr/>
        </p:nvPicPr>
        <p:blipFill>
          <a:blip r:embed="rId5">
            <a:alphaModFix/>
          </a:blip>
          <a:stretch>
            <a:fillRect/>
          </a:stretch>
        </p:blipFill>
        <p:spPr>
          <a:xfrm>
            <a:off x="7654083" y="-63812"/>
            <a:ext cx="1265141" cy="1215849"/>
          </a:xfrm>
          <a:prstGeom prst="rect">
            <a:avLst/>
          </a:prstGeom>
          <a:noFill/>
          <a:ln>
            <a:noFill/>
          </a:ln>
        </p:spPr>
      </p:pic>
      <p:pic>
        <p:nvPicPr>
          <p:cNvPr id="59" name="Google Shape;59;p13"/>
          <p:cNvPicPr preferRelativeResize="0"/>
          <p:nvPr/>
        </p:nvPicPr>
        <p:blipFill>
          <a:blip r:embed="rId6">
            <a:alphaModFix/>
          </a:blip>
          <a:stretch>
            <a:fillRect/>
          </a:stretch>
        </p:blipFill>
        <p:spPr>
          <a:xfrm>
            <a:off x="5282797" y="34850"/>
            <a:ext cx="1943478" cy="904075"/>
          </a:xfrm>
          <a:prstGeom prst="rect">
            <a:avLst/>
          </a:prstGeom>
          <a:noFill/>
          <a:ln>
            <a:noFill/>
          </a:ln>
        </p:spPr>
      </p:pic>
      <p:pic>
        <p:nvPicPr>
          <p:cNvPr id="60" name="Google Shape;60;p13"/>
          <p:cNvPicPr preferRelativeResize="0"/>
          <p:nvPr/>
        </p:nvPicPr>
        <p:blipFill>
          <a:blip r:embed="rId7">
            <a:alphaModFix/>
          </a:blip>
          <a:stretch>
            <a:fillRect/>
          </a:stretch>
        </p:blipFill>
        <p:spPr>
          <a:xfrm>
            <a:off x="3611001" y="49500"/>
            <a:ext cx="907683" cy="904075"/>
          </a:xfrm>
          <a:prstGeom prst="rect">
            <a:avLst/>
          </a:prstGeom>
          <a:noFill/>
          <a:ln>
            <a:noFill/>
          </a:ln>
        </p:spPr>
      </p:pic>
      <p:pic>
        <p:nvPicPr>
          <p:cNvPr id="61" name="Google Shape;61;p13"/>
          <p:cNvPicPr preferRelativeResize="0"/>
          <p:nvPr/>
        </p:nvPicPr>
        <p:blipFill>
          <a:blip r:embed="rId8">
            <a:alphaModFix/>
          </a:blip>
          <a:stretch>
            <a:fillRect/>
          </a:stretch>
        </p:blipFill>
        <p:spPr>
          <a:xfrm>
            <a:off x="4940547" y="1770050"/>
            <a:ext cx="2797190" cy="1332103"/>
          </a:xfrm>
          <a:prstGeom prst="rect">
            <a:avLst/>
          </a:prstGeom>
          <a:noFill/>
          <a:ln>
            <a:noFill/>
          </a:ln>
        </p:spPr>
      </p:pic>
      <p:pic>
        <p:nvPicPr>
          <p:cNvPr id="62" name="Google Shape;62;p13"/>
          <p:cNvPicPr preferRelativeResize="0"/>
          <p:nvPr/>
        </p:nvPicPr>
        <p:blipFill rotWithShape="1">
          <a:blip r:embed="rId9">
            <a:alphaModFix/>
          </a:blip>
          <a:srcRect b="0" l="73661" r="0" t="62590"/>
          <a:stretch/>
        </p:blipFill>
        <p:spPr>
          <a:xfrm>
            <a:off x="4846600" y="3441247"/>
            <a:ext cx="810145" cy="712519"/>
          </a:xfrm>
          <a:prstGeom prst="rect">
            <a:avLst/>
          </a:prstGeom>
          <a:noFill/>
          <a:ln>
            <a:noFill/>
          </a:ln>
        </p:spPr>
      </p:pic>
      <p:pic>
        <p:nvPicPr>
          <p:cNvPr id="63" name="Google Shape;63;p13"/>
          <p:cNvPicPr preferRelativeResize="0"/>
          <p:nvPr/>
        </p:nvPicPr>
        <p:blipFill rotWithShape="1">
          <a:blip r:embed="rId10">
            <a:alphaModFix/>
          </a:blip>
          <a:srcRect b="36695" l="55583" r="0" t="25895"/>
          <a:stretch/>
        </p:blipFill>
        <p:spPr>
          <a:xfrm>
            <a:off x="5656748" y="3441247"/>
            <a:ext cx="1002104" cy="712521"/>
          </a:xfrm>
          <a:prstGeom prst="rect">
            <a:avLst/>
          </a:prstGeom>
          <a:noFill/>
          <a:ln>
            <a:noFill/>
          </a:ln>
        </p:spPr>
      </p:pic>
      <p:pic>
        <p:nvPicPr>
          <p:cNvPr id="64" name="Google Shape;64;p13"/>
          <p:cNvPicPr preferRelativeResize="0"/>
          <p:nvPr/>
        </p:nvPicPr>
        <p:blipFill rotWithShape="1">
          <a:blip r:embed="rId11">
            <a:alphaModFix/>
          </a:blip>
          <a:srcRect b="0" l="76269" r="0" t="62556"/>
          <a:stretch/>
        </p:blipFill>
        <p:spPr>
          <a:xfrm>
            <a:off x="7327122" y="3441247"/>
            <a:ext cx="729930" cy="712522"/>
          </a:xfrm>
          <a:prstGeom prst="rect">
            <a:avLst/>
          </a:prstGeom>
          <a:noFill/>
          <a:ln>
            <a:noFill/>
          </a:ln>
        </p:spPr>
      </p:pic>
      <p:pic>
        <p:nvPicPr>
          <p:cNvPr id="65" name="Google Shape;65;p13"/>
          <p:cNvPicPr preferRelativeResize="0"/>
          <p:nvPr/>
        </p:nvPicPr>
        <p:blipFill rotWithShape="1">
          <a:blip r:embed="rId12">
            <a:alphaModFix/>
          </a:blip>
          <a:srcRect b="0" l="73315" r="0" t="62590"/>
          <a:stretch/>
        </p:blipFill>
        <p:spPr>
          <a:xfrm>
            <a:off x="6561473" y="3442103"/>
            <a:ext cx="729928" cy="71252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2"/>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We can compare density of different layers of the planets we’ve looked at to the density of materials we know on Earth to make a guess as to what they might be. </a:t>
            </a:r>
            <a:endParaRPr/>
          </a:p>
        </p:txBody>
      </p:sp>
      <p:sp>
        <p:nvSpPr>
          <p:cNvPr id="136" name="Google Shape;136;p22"/>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#2: What are the planets made of? </a:t>
            </a:r>
            <a:endParaRPr sz="3000">
              <a:solidFill>
                <a:srgbClr val="0000FF"/>
              </a:solidFill>
            </a:endParaRPr>
          </a:p>
        </p:txBody>
      </p:sp>
      <p:pic>
        <p:nvPicPr>
          <p:cNvPr id="137" name="Google Shape;137;p22"/>
          <p:cNvPicPr preferRelativeResize="0"/>
          <p:nvPr/>
        </p:nvPicPr>
        <p:blipFill rotWithShape="1">
          <a:blip r:embed="rId3">
            <a:alphaModFix/>
          </a:blip>
          <a:srcRect b="0" l="0" r="0" t="62591"/>
          <a:stretch/>
        </p:blipFill>
        <p:spPr>
          <a:xfrm>
            <a:off x="0" y="4540137"/>
            <a:ext cx="2531748" cy="603357"/>
          </a:xfrm>
          <a:prstGeom prst="rect">
            <a:avLst/>
          </a:prstGeom>
          <a:noFill/>
          <a:ln>
            <a:noFill/>
          </a:ln>
        </p:spPr>
      </p:pic>
      <p:pic>
        <p:nvPicPr>
          <p:cNvPr id="138" name="Google Shape;138;p22"/>
          <p:cNvPicPr preferRelativeResize="0"/>
          <p:nvPr/>
        </p:nvPicPr>
        <p:blipFill rotWithShape="1">
          <a:blip r:embed="rId4">
            <a:alphaModFix/>
          </a:blip>
          <a:srcRect b="36695" l="0" r="0" t="25895"/>
          <a:stretch/>
        </p:blipFill>
        <p:spPr>
          <a:xfrm>
            <a:off x="2531750" y="4539400"/>
            <a:ext cx="1857026" cy="603376"/>
          </a:xfrm>
          <a:prstGeom prst="rect">
            <a:avLst/>
          </a:prstGeom>
          <a:noFill/>
          <a:ln>
            <a:noFill/>
          </a:ln>
        </p:spPr>
      </p:pic>
      <p:pic>
        <p:nvPicPr>
          <p:cNvPr id="139" name="Google Shape;139;p22"/>
          <p:cNvPicPr preferRelativeResize="0"/>
          <p:nvPr/>
        </p:nvPicPr>
        <p:blipFill rotWithShape="1">
          <a:blip r:embed="rId5">
            <a:alphaModFix/>
          </a:blip>
          <a:srcRect b="0" l="0" r="0" t="62590"/>
          <a:stretch/>
        </p:blipFill>
        <p:spPr>
          <a:xfrm>
            <a:off x="4388775" y="4540100"/>
            <a:ext cx="2251499" cy="603377"/>
          </a:xfrm>
          <a:prstGeom prst="rect">
            <a:avLst/>
          </a:prstGeom>
          <a:noFill/>
          <a:ln>
            <a:noFill/>
          </a:ln>
        </p:spPr>
      </p:pic>
      <p:pic>
        <p:nvPicPr>
          <p:cNvPr id="140" name="Google Shape;140;p22"/>
          <p:cNvPicPr preferRelativeResize="0"/>
          <p:nvPr/>
        </p:nvPicPr>
        <p:blipFill rotWithShape="1">
          <a:blip r:embed="rId6">
            <a:alphaModFix/>
          </a:blip>
          <a:srcRect b="0" l="0" r="0" t="62556"/>
          <a:stretch/>
        </p:blipFill>
        <p:spPr>
          <a:xfrm>
            <a:off x="6640275" y="4539400"/>
            <a:ext cx="2531750" cy="6033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3"/>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We can compare density of different layers of the planets we’ve looked at to the density of materials we know on Earth to make a guess as to what they might be.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p:txBody>
      </p:sp>
      <p:sp>
        <p:nvSpPr>
          <p:cNvPr id="146" name="Google Shape;146;p23"/>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#2: What are the planets made of? </a:t>
            </a:r>
            <a:endParaRPr sz="3000">
              <a:solidFill>
                <a:srgbClr val="0000FF"/>
              </a:solidFill>
            </a:endParaRPr>
          </a:p>
        </p:txBody>
      </p:sp>
      <p:pic>
        <p:nvPicPr>
          <p:cNvPr id="147" name="Google Shape;147;p23"/>
          <p:cNvPicPr preferRelativeResize="0"/>
          <p:nvPr/>
        </p:nvPicPr>
        <p:blipFill rotWithShape="1">
          <a:blip r:embed="rId3">
            <a:alphaModFix/>
          </a:blip>
          <a:srcRect b="0" l="0" r="0" t="62591"/>
          <a:stretch/>
        </p:blipFill>
        <p:spPr>
          <a:xfrm>
            <a:off x="0" y="4540137"/>
            <a:ext cx="2531748" cy="603357"/>
          </a:xfrm>
          <a:prstGeom prst="rect">
            <a:avLst/>
          </a:prstGeom>
          <a:noFill/>
          <a:ln>
            <a:noFill/>
          </a:ln>
        </p:spPr>
      </p:pic>
      <p:pic>
        <p:nvPicPr>
          <p:cNvPr id="148" name="Google Shape;148;p23"/>
          <p:cNvPicPr preferRelativeResize="0"/>
          <p:nvPr/>
        </p:nvPicPr>
        <p:blipFill rotWithShape="1">
          <a:blip r:embed="rId4">
            <a:alphaModFix/>
          </a:blip>
          <a:srcRect b="36695" l="0" r="0" t="25895"/>
          <a:stretch/>
        </p:blipFill>
        <p:spPr>
          <a:xfrm>
            <a:off x="2531750" y="4539400"/>
            <a:ext cx="1857026" cy="603376"/>
          </a:xfrm>
          <a:prstGeom prst="rect">
            <a:avLst/>
          </a:prstGeom>
          <a:noFill/>
          <a:ln>
            <a:noFill/>
          </a:ln>
        </p:spPr>
      </p:pic>
      <p:pic>
        <p:nvPicPr>
          <p:cNvPr id="149" name="Google Shape;149;p23"/>
          <p:cNvPicPr preferRelativeResize="0"/>
          <p:nvPr/>
        </p:nvPicPr>
        <p:blipFill rotWithShape="1">
          <a:blip r:embed="rId5">
            <a:alphaModFix/>
          </a:blip>
          <a:srcRect b="0" l="0" r="0" t="62590"/>
          <a:stretch/>
        </p:blipFill>
        <p:spPr>
          <a:xfrm>
            <a:off x="4388775" y="4540100"/>
            <a:ext cx="2251499" cy="603377"/>
          </a:xfrm>
          <a:prstGeom prst="rect">
            <a:avLst/>
          </a:prstGeom>
          <a:noFill/>
          <a:ln>
            <a:noFill/>
          </a:ln>
        </p:spPr>
      </p:pic>
      <p:pic>
        <p:nvPicPr>
          <p:cNvPr id="150" name="Google Shape;150;p23"/>
          <p:cNvPicPr preferRelativeResize="0"/>
          <p:nvPr/>
        </p:nvPicPr>
        <p:blipFill rotWithShape="1">
          <a:blip r:embed="rId6">
            <a:alphaModFix/>
          </a:blip>
          <a:srcRect b="0" l="0" r="0" t="62556"/>
          <a:stretch/>
        </p:blipFill>
        <p:spPr>
          <a:xfrm>
            <a:off x="6640275" y="4539400"/>
            <a:ext cx="2531750" cy="603376"/>
          </a:xfrm>
          <a:prstGeom prst="rect">
            <a:avLst/>
          </a:prstGeom>
          <a:noFill/>
          <a:ln>
            <a:noFill/>
          </a:ln>
        </p:spPr>
      </p:pic>
      <p:graphicFrame>
        <p:nvGraphicFramePr>
          <p:cNvPr id="151" name="Google Shape;151;p23"/>
          <p:cNvGraphicFramePr/>
          <p:nvPr/>
        </p:nvGraphicFramePr>
        <p:xfrm>
          <a:off x="323825" y="2153500"/>
          <a:ext cx="3000000" cy="3000000"/>
        </p:xfrm>
        <a:graphic>
          <a:graphicData uri="http://schemas.openxmlformats.org/drawingml/2006/table">
            <a:tbl>
              <a:tblPr>
                <a:noFill/>
                <a:tableStyleId>{85F7CDF8-E4C3-4977-841E-11F51A34C870}</a:tableStyleId>
              </a:tblPr>
              <a:tblGrid>
                <a:gridCol w="833775"/>
                <a:gridCol w="2022150"/>
              </a:tblGrid>
              <a:tr h="381000">
                <a:tc>
                  <a:txBody>
                    <a:bodyPr/>
                    <a:lstStyle/>
                    <a:p>
                      <a:pPr indent="0" lvl="0" marL="0" rtl="0" algn="l">
                        <a:spcBef>
                          <a:spcPts val="0"/>
                        </a:spcBef>
                        <a:spcAft>
                          <a:spcPts val="0"/>
                        </a:spcAft>
                        <a:buNone/>
                      </a:pPr>
                      <a:r>
                        <a:rPr lang="en"/>
                        <a:t>Material</a:t>
                      </a:r>
                      <a:endParaRPr/>
                    </a:p>
                  </a:txBody>
                  <a:tcPr marT="91425" marB="91425" marR="91425" marL="91425"/>
                </a:tc>
                <a:tc>
                  <a:txBody>
                    <a:bodyPr/>
                    <a:lstStyle/>
                    <a:p>
                      <a:pPr indent="0" lvl="0" marL="0" rtl="0" algn="l">
                        <a:spcBef>
                          <a:spcPts val="0"/>
                        </a:spcBef>
                        <a:spcAft>
                          <a:spcPts val="0"/>
                        </a:spcAft>
                        <a:buNone/>
                      </a:pPr>
                      <a:r>
                        <a:rPr lang="en"/>
                        <a:t>Density</a:t>
                      </a:r>
                      <a:endParaRPr/>
                    </a:p>
                  </a:txBody>
                  <a:tcPr marT="91425" marB="91425" marR="91425" marL="91425"/>
                </a:tc>
              </a:tr>
              <a:tr h="381000">
                <a:tc>
                  <a:txBody>
                    <a:bodyPr/>
                    <a:lstStyle/>
                    <a:p>
                      <a:pPr indent="0" lvl="0" marL="0" rtl="0" algn="l">
                        <a:spcBef>
                          <a:spcPts val="0"/>
                        </a:spcBef>
                        <a:spcAft>
                          <a:spcPts val="0"/>
                        </a:spcAft>
                        <a:buNone/>
                      </a:pPr>
                      <a:r>
                        <a:rPr lang="en"/>
                        <a:t>Rock</a:t>
                      </a:r>
                      <a:endParaRPr/>
                    </a:p>
                  </a:txBody>
                  <a:tcPr marT="91425" marB="91425" marR="91425" marL="91425"/>
                </a:tc>
                <a:tc>
                  <a:txBody>
                    <a:bodyPr/>
                    <a:lstStyle/>
                    <a:p>
                      <a:pPr indent="0" lvl="0" marL="0" rtl="0" algn="l">
                        <a:spcBef>
                          <a:spcPts val="0"/>
                        </a:spcBef>
                        <a:spcAft>
                          <a:spcPts val="0"/>
                        </a:spcAft>
                        <a:buNone/>
                      </a:pPr>
                      <a:r>
                        <a:rPr lang="en"/>
                        <a:t>2.5-5.5 g/cm³</a:t>
                      </a:r>
                      <a:endParaRPr/>
                    </a:p>
                  </a:txBody>
                  <a:tcPr marT="91425" marB="91425" marR="91425" marL="91425"/>
                </a:tc>
              </a:tr>
              <a:tr h="381000">
                <a:tc>
                  <a:txBody>
                    <a:bodyPr/>
                    <a:lstStyle/>
                    <a:p>
                      <a:pPr indent="0" lvl="0" marL="0" rtl="0" algn="l">
                        <a:spcBef>
                          <a:spcPts val="0"/>
                        </a:spcBef>
                        <a:spcAft>
                          <a:spcPts val="0"/>
                        </a:spcAft>
                        <a:buNone/>
                      </a:pPr>
                      <a:r>
                        <a:rPr lang="en"/>
                        <a:t>Gas</a:t>
                      </a:r>
                      <a:endParaRPr/>
                    </a:p>
                  </a:txBody>
                  <a:tcPr marT="91425" marB="91425" marR="91425" marL="91425"/>
                </a:tc>
                <a:tc>
                  <a:txBody>
                    <a:bodyPr/>
                    <a:lstStyle/>
                    <a:p>
                      <a:pPr indent="0" lvl="0" marL="0" rtl="0" algn="l">
                        <a:spcBef>
                          <a:spcPts val="0"/>
                        </a:spcBef>
                        <a:spcAft>
                          <a:spcPts val="0"/>
                        </a:spcAft>
                        <a:buNone/>
                      </a:pPr>
                      <a:r>
                        <a:rPr lang="en"/>
                        <a:t>0-4 g/cm³ </a:t>
                      </a:r>
                      <a:endParaRPr/>
                    </a:p>
                  </a:txBody>
                  <a:tcPr marT="91425" marB="91425" marR="91425" marL="91425"/>
                </a:tc>
              </a:tr>
              <a:tr h="381000">
                <a:tc>
                  <a:txBody>
                    <a:bodyPr/>
                    <a:lstStyle/>
                    <a:p>
                      <a:pPr indent="0" lvl="0" marL="0" rtl="0" algn="l">
                        <a:spcBef>
                          <a:spcPts val="0"/>
                        </a:spcBef>
                        <a:spcAft>
                          <a:spcPts val="0"/>
                        </a:spcAft>
                        <a:buNone/>
                      </a:pPr>
                      <a:r>
                        <a:rPr lang="en"/>
                        <a:t>Metal</a:t>
                      </a:r>
                      <a:endParaRPr/>
                    </a:p>
                  </a:txBody>
                  <a:tcPr marT="91425" marB="91425" marR="91425" marL="91425"/>
                </a:tc>
                <a:tc>
                  <a:txBody>
                    <a:bodyPr/>
                    <a:lstStyle/>
                    <a:p>
                      <a:pPr indent="0" lvl="0" marL="0" rtl="0" algn="l">
                        <a:spcBef>
                          <a:spcPts val="0"/>
                        </a:spcBef>
                        <a:spcAft>
                          <a:spcPts val="0"/>
                        </a:spcAft>
                        <a:buNone/>
                      </a:pPr>
                      <a:r>
                        <a:rPr lang="en"/>
                        <a:t>9-25 g/cm³</a:t>
                      </a:r>
                      <a:endParaRPr/>
                    </a:p>
                  </a:txBody>
                  <a:tcPr marT="91425" marB="91425" marR="91425" marL="91425"/>
                </a:tc>
              </a:tr>
              <a:tr h="381000">
                <a:tc>
                  <a:txBody>
                    <a:bodyPr/>
                    <a:lstStyle/>
                    <a:p>
                      <a:pPr indent="0" lvl="0" marL="0" rtl="0" algn="l">
                        <a:spcBef>
                          <a:spcPts val="0"/>
                        </a:spcBef>
                        <a:spcAft>
                          <a:spcPts val="0"/>
                        </a:spcAft>
                        <a:buNone/>
                      </a:pPr>
                      <a:r>
                        <a:rPr lang="en"/>
                        <a:t>Ice</a:t>
                      </a:r>
                      <a:endParaRPr/>
                    </a:p>
                  </a:txBody>
                  <a:tcPr marT="91425" marB="91425" marR="91425" marL="91425"/>
                </a:tc>
                <a:tc>
                  <a:txBody>
                    <a:bodyPr/>
                    <a:lstStyle/>
                    <a:p>
                      <a:pPr indent="0" lvl="0" marL="0" rtl="0" algn="l">
                        <a:spcBef>
                          <a:spcPts val="0"/>
                        </a:spcBef>
                        <a:spcAft>
                          <a:spcPts val="0"/>
                        </a:spcAft>
                        <a:buNone/>
                      </a:pPr>
                      <a:r>
                        <a:rPr lang="en"/>
                        <a:t>1-7 g/cm³</a:t>
                      </a:r>
                      <a:endParaRPr/>
                    </a:p>
                  </a:txBody>
                  <a:tcPr marT="91425" marB="91425" marR="91425" marL="91425"/>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4"/>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We can compare density of different layers of the planets we’ve looked at to the density of materials we know on Earth to make a guess as to what they might be.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p:txBody>
      </p:sp>
      <p:sp>
        <p:nvSpPr>
          <p:cNvPr id="157" name="Google Shape;157;p24"/>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#2: What are the planets made of? </a:t>
            </a:r>
            <a:endParaRPr sz="3000">
              <a:solidFill>
                <a:srgbClr val="0000FF"/>
              </a:solidFill>
            </a:endParaRPr>
          </a:p>
        </p:txBody>
      </p:sp>
      <p:sp>
        <p:nvSpPr>
          <p:cNvPr id="158" name="Google Shape;158;p24"/>
          <p:cNvSpPr txBox="1"/>
          <p:nvPr/>
        </p:nvSpPr>
        <p:spPr>
          <a:xfrm>
            <a:off x="4068900" y="2257800"/>
            <a:ext cx="4082400" cy="17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larger numbers in the range are when a material is under extreme pressure.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Earth’s surface, ice is only 0.9g/cm</a:t>
            </a:r>
            <a:r>
              <a:rPr lang="en">
                <a:solidFill>
                  <a:schemeClr val="dk1"/>
                </a:solidFill>
              </a:rPr>
              <a:t>³, but under extreme pressure inside a planet the density can be as high as 7g/cm³!</a:t>
            </a:r>
            <a:endParaRPr/>
          </a:p>
        </p:txBody>
      </p:sp>
      <p:pic>
        <p:nvPicPr>
          <p:cNvPr id="159" name="Google Shape;159;p24"/>
          <p:cNvPicPr preferRelativeResize="0"/>
          <p:nvPr/>
        </p:nvPicPr>
        <p:blipFill rotWithShape="1">
          <a:blip r:embed="rId3">
            <a:alphaModFix/>
          </a:blip>
          <a:srcRect b="0" l="0" r="0" t="62591"/>
          <a:stretch/>
        </p:blipFill>
        <p:spPr>
          <a:xfrm>
            <a:off x="0" y="4540137"/>
            <a:ext cx="2531748" cy="603357"/>
          </a:xfrm>
          <a:prstGeom prst="rect">
            <a:avLst/>
          </a:prstGeom>
          <a:noFill/>
          <a:ln>
            <a:noFill/>
          </a:ln>
        </p:spPr>
      </p:pic>
      <p:pic>
        <p:nvPicPr>
          <p:cNvPr id="160" name="Google Shape;160;p24"/>
          <p:cNvPicPr preferRelativeResize="0"/>
          <p:nvPr/>
        </p:nvPicPr>
        <p:blipFill rotWithShape="1">
          <a:blip r:embed="rId4">
            <a:alphaModFix/>
          </a:blip>
          <a:srcRect b="36695" l="0" r="0" t="25895"/>
          <a:stretch/>
        </p:blipFill>
        <p:spPr>
          <a:xfrm>
            <a:off x="2531750" y="4539400"/>
            <a:ext cx="1857026" cy="603376"/>
          </a:xfrm>
          <a:prstGeom prst="rect">
            <a:avLst/>
          </a:prstGeom>
          <a:noFill/>
          <a:ln>
            <a:noFill/>
          </a:ln>
        </p:spPr>
      </p:pic>
      <p:pic>
        <p:nvPicPr>
          <p:cNvPr id="161" name="Google Shape;161;p24"/>
          <p:cNvPicPr preferRelativeResize="0"/>
          <p:nvPr/>
        </p:nvPicPr>
        <p:blipFill rotWithShape="1">
          <a:blip r:embed="rId5">
            <a:alphaModFix/>
          </a:blip>
          <a:srcRect b="0" l="0" r="0" t="62590"/>
          <a:stretch/>
        </p:blipFill>
        <p:spPr>
          <a:xfrm>
            <a:off x="4388775" y="4540100"/>
            <a:ext cx="2251499" cy="603377"/>
          </a:xfrm>
          <a:prstGeom prst="rect">
            <a:avLst/>
          </a:prstGeom>
          <a:noFill/>
          <a:ln>
            <a:noFill/>
          </a:ln>
        </p:spPr>
      </p:pic>
      <p:pic>
        <p:nvPicPr>
          <p:cNvPr id="162" name="Google Shape;162;p24"/>
          <p:cNvPicPr preferRelativeResize="0"/>
          <p:nvPr/>
        </p:nvPicPr>
        <p:blipFill rotWithShape="1">
          <a:blip r:embed="rId6">
            <a:alphaModFix/>
          </a:blip>
          <a:srcRect b="0" l="0" r="0" t="62556"/>
          <a:stretch/>
        </p:blipFill>
        <p:spPr>
          <a:xfrm>
            <a:off x="6640275" y="4539400"/>
            <a:ext cx="2531750" cy="603376"/>
          </a:xfrm>
          <a:prstGeom prst="rect">
            <a:avLst/>
          </a:prstGeom>
          <a:noFill/>
          <a:ln>
            <a:noFill/>
          </a:ln>
        </p:spPr>
      </p:pic>
      <p:graphicFrame>
        <p:nvGraphicFramePr>
          <p:cNvPr id="163" name="Google Shape;163;p24"/>
          <p:cNvGraphicFramePr/>
          <p:nvPr/>
        </p:nvGraphicFramePr>
        <p:xfrm>
          <a:off x="323825" y="2153500"/>
          <a:ext cx="3000000" cy="3000000"/>
        </p:xfrm>
        <a:graphic>
          <a:graphicData uri="http://schemas.openxmlformats.org/drawingml/2006/table">
            <a:tbl>
              <a:tblPr>
                <a:noFill/>
                <a:tableStyleId>{85F7CDF8-E4C3-4977-841E-11F51A34C870}</a:tableStyleId>
              </a:tblPr>
              <a:tblGrid>
                <a:gridCol w="833775"/>
                <a:gridCol w="2022150"/>
              </a:tblGrid>
              <a:tr h="381000">
                <a:tc>
                  <a:txBody>
                    <a:bodyPr/>
                    <a:lstStyle/>
                    <a:p>
                      <a:pPr indent="0" lvl="0" marL="0" rtl="0" algn="l">
                        <a:spcBef>
                          <a:spcPts val="0"/>
                        </a:spcBef>
                        <a:spcAft>
                          <a:spcPts val="0"/>
                        </a:spcAft>
                        <a:buNone/>
                      </a:pPr>
                      <a:r>
                        <a:rPr lang="en"/>
                        <a:t>Material</a:t>
                      </a:r>
                      <a:endParaRPr/>
                    </a:p>
                  </a:txBody>
                  <a:tcPr marT="91425" marB="91425" marR="91425" marL="91425"/>
                </a:tc>
                <a:tc>
                  <a:txBody>
                    <a:bodyPr/>
                    <a:lstStyle/>
                    <a:p>
                      <a:pPr indent="0" lvl="0" marL="0" rtl="0" algn="l">
                        <a:spcBef>
                          <a:spcPts val="0"/>
                        </a:spcBef>
                        <a:spcAft>
                          <a:spcPts val="0"/>
                        </a:spcAft>
                        <a:buNone/>
                      </a:pPr>
                      <a:r>
                        <a:rPr lang="en"/>
                        <a:t>Density</a:t>
                      </a:r>
                      <a:endParaRPr/>
                    </a:p>
                  </a:txBody>
                  <a:tcPr marT="91425" marB="91425" marR="91425" marL="91425"/>
                </a:tc>
              </a:tr>
              <a:tr h="381000">
                <a:tc>
                  <a:txBody>
                    <a:bodyPr/>
                    <a:lstStyle/>
                    <a:p>
                      <a:pPr indent="0" lvl="0" marL="0" rtl="0" algn="l">
                        <a:spcBef>
                          <a:spcPts val="0"/>
                        </a:spcBef>
                        <a:spcAft>
                          <a:spcPts val="0"/>
                        </a:spcAft>
                        <a:buNone/>
                      </a:pPr>
                      <a:r>
                        <a:rPr lang="en"/>
                        <a:t>Rock</a:t>
                      </a:r>
                      <a:endParaRPr/>
                    </a:p>
                  </a:txBody>
                  <a:tcPr marT="91425" marB="91425" marR="91425" marL="91425"/>
                </a:tc>
                <a:tc>
                  <a:txBody>
                    <a:bodyPr/>
                    <a:lstStyle/>
                    <a:p>
                      <a:pPr indent="0" lvl="0" marL="0" rtl="0" algn="l">
                        <a:spcBef>
                          <a:spcPts val="0"/>
                        </a:spcBef>
                        <a:spcAft>
                          <a:spcPts val="0"/>
                        </a:spcAft>
                        <a:buNone/>
                      </a:pPr>
                      <a:r>
                        <a:rPr lang="en"/>
                        <a:t>2.5-5.5 g/cm³</a:t>
                      </a:r>
                      <a:endParaRPr/>
                    </a:p>
                  </a:txBody>
                  <a:tcPr marT="91425" marB="91425" marR="91425" marL="91425"/>
                </a:tc>
              </a:tr>
              <a:tr h="381000">
                <a:tc>
                  <a:txBody>
                    <a:bodyPr/>
                    <a:lstStyle/>
                    <a:p>
                      <a:pPr indent="0" lvl="0" marL="0" rtl="0" algn="l">
                        <a:spcBef>
                          <a:spcPts val="0"/>
                        </a:spcBef>
                        <a:spcAft>
                          <a:spcPts val="0"/>
                        </a:spcAft>
                        <a:buNone/>
                      </a:pPr>
                      <a:r>
                        <a:rPr lang="en"/>
                        <a:t>Gas</a:t>
                      </a:r>
                      <a:endParaRPr/>
                    </a:p>
                  </a:txBody>
                  <a:tcPr marT="91425" marB="91425" marR="91425" marL="91425"/>
                </a:tc>
                <a:tc>
                  <a:txBody>
                    <a:bodyPr/>
                    <a:lstStyle/>
                    <a:p>
                      <a:pPr indent="0" lvl="0" marL="0" rtl="0" algn="l">
                        <a:spcBef>
                          <a:spcPts val="0"/>
                        </a:spcBef>
                        <a:spcAft>
                          <a:spcPts val="0"/>
                        </a:spcAft>
                        <a:buNone/>
                      </a:pPr>
                      <a:r>
                        <a:rPr lang="en"/>
                        <a:t>0-4 g/cm³ </a:t>
                      </a:r>
                      <a:endParaRPr/>
                    </a:p>
                  </a:txBody>
                  <a:tcPr marT="91425" marB="91425" marR="91425" marL="91425"/>
                </a:tc>
              </a:tr>
              <a:tr h="381000">
                <a:tc>
                  <a:txBody>
                    <a:bodyPr/>
                    <a:lstStyle/>
                    <a:p>
                      <a:pPr indent="0" lvl="0" marL="0" rtl="0" algn="l">
                        <a:spcBef>
                          <a:spcPts val="0"/>
                        </a:spcBef>
                        <a:spcAft>
                          <a:spcPts val="0"/>
                        </a:spcAft>
                        <a:buNone/>
                      </a:pPr>
                      <a:r>
                        <a:rPr lang="en"/>
                        <a:t>Metal</a:t>
                      </a:r>
                      <a:endParaRPr/>
                    </a:p>
                  </a:txBody>
                  <a:tcPr marT="91425" marB="91425" marR="91425" marL="91425"/>
                </a:tc>
                <a:tc>
                  <a:txBody>
                    <a:bodyPr/>
                    <a:lstStyle/>
                    <a:p>
                      <a:pPr indent="0" lvl="0" marL="0" rtl="0" algn="l">
                        <a:spcBef>
                          <a:spcPts val="0"/>
                        </a:spcBef>
                        <a:spcAft>
                          <a:spcPts val="0"/>
                        </a:spcAft>
                        <a:buNone/>
                      </a:pPr>
                      <a:r>
                        <a:rPr lang="en"/>
                        <a:t>9-25 g/cm³</a:t>
                      </a:r>
                      <a:endParaRPr/>
                    </a:p>
                  </a:txBody>
                  <a:tcPr marT="91425" marB="91425" marR="91425" marL="91425"/>
                </a:tc>
              </a:tr>
              <a:tr h="381000">
                <a:tc>
                  <a:txBody>
                    <a:bodyPr/>
                    <a:lstStyle/>
                    <a:p>
                      <a:pPr indent="0" lvl="0" marL="0" rtl="0" algn="l">
                        <a:spcBef>
                          <a:spcPts val="0"/>
                        </a:spcBef>
                        <a:spcAft>
                          <a:spcPts val="0"/>
                        </a:spcAft>
                        <a:buNone/>
                      </a:pPr>
                      <a:r>
                        <a:rPr lang="en"/>
                        <a:t>Ice</a:t>
                      </a:r>
                      <a:endParaRPr/>
                    </a:p>
                  </a:txBody>
                  <a:tcPr marT="91425" marB="91425" marR="91425" marL="91425"/>
                </a:tc>
                <a:tc>
                  <a:txBody>
                    <a:bodyPr/>
                    <a:lstStyle/>
                    <a:p>
                      <a:pPr indent="0" lvl="0" marL="0" rtl="0" algn="l">
                        <a:spcBef>
                          <a:spcPts val="0"/>
                        </a:spcBef>
                        <a:spcAft>
                          <a:spcPts val="0"/>
                        </a:spcAft>
                        <a:buNone/>
                      </a:pPr>
                      <a:r>
                        <a:rPr lang="en"/>
                        <a:t>1-7 g/cm³</a:t>
                      </a:r>
                      <a:endParaRPr/>
                    </a:p>
                  </a:txBody>
                  <a:tcPr marT="91425" marB="91425" marR="91425" marL="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5"/>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#2: What are the planets made of? </a:t>
            </a:r>
            <a:endParaRPr sz="3000">
              <a:solidFill>
                <a:srgbClr val="0000FF"/>
              </a:solidFill>
            </a:endParaRPr>
          </a:p>
        </p:txBody>
      </p:sp>
      <p:graphicFrame>
        <p:nvGraphicFramePr>
          <p:cNvPr id="169" name="Google Shape;169;p25"/>
          <p:cNvGraphicFramePr/>
          <p:nvPr/>
        </p:nvGraphicFramePr>
        <p:xfrm>
          <a:off x="323825" y="2153500"/>
          <a:ext cx="3000000" cy="3000000"/>
        </p:xfrm>
        <a:graphic>
          <a:graphicData uri="http://schemas.openxmlformats.org/drawingml/2006/table">
            <a:tbl>
              <a:tblPr>
                <a:noFill/>
                <a:tableStyleId>{85F7CDF8-E4C3-4977-841E-11F51A34C870}</a:tableStyleId>
              </a:tblPr>
              <a:tblGrid>
                <a:gridCol w="833775"/>
                <a:gridCol w="2022150"/>
              </a:tblGrid>
              <a:tr h="381000">
                <a:tc>
                  <a:txBody>
                    <a:bodyPr/>
                    <a:lstStyle/>
                    <a:p>
                      <a:pPr indent="0" lvl="0" marL="0" rtl="0" algn="l">
                        <a:spcBef>
                          <a:spcPts val="0"/>
                        </a:spcBef>
                        <a:spcAft>
                          <a:spcPts val="0"/>
                        </a:spcAft>
                        <a:buNone/>
                      </a:pPr>
                      <a:r>
                        <a:rPr lang="en"/>
                        <a:t>Material</a:t>
                      </a:r>
                      <a:endParaRPr/>
                    </a:p>
                  </a:txBody>
                  <a:tcPr marT="91425" marB="91425" marR="91425" marL="91425"/>
                </a:tc>
                <a:tc>
                  <a:txBody>
                    <a:bodyPr/>
                    <a:lstStyle/>
                    <a:p>
                      <a:pPr indent="0" lvl="0" marL="0" rtl="0" algn="l">
                        <a:spcBef>
                          <a:spcPts val="0"/>
                        </a:spcBef>
                        <a:spcAft>
                          <a:spcPts val="0"/>
                        </a:spcAft>
                        <a:buNone/>
                      </a:pPr>
                      <a:r>
                        <a:rPr lang="en"/>
                        <a:t>Density</a:t>
                      </a:r>
                      <a:endParaRPr/>
                    </a:p>
                  </a:txBody>
                  <a:tcPr marT="91425" marB="91425" marR="91425" marL="91425"/>
                </a:tc>
              </a:tr>
              <a:tr h="381000">
                <a:tc>
                  <a:txBody>
                    <a:bodyPr/>
                    <a:lstStyle/>
                    <a:p>
                      <a:pPr indent="0" lvl="0" marL="0" rtl="0" algn="l">
                        <a:spcBef>
                          <a:spcPts val="0"/>
                        </a:spcBef>
                        <a:spcAft>
                          <a:spcPts val="0"/>
                        </a:spcAft>
                        <a:buNone/>
                      </a:pPr>
                      <a:r>
                        <a:rPr lang="en"/>
                        <a:t>Rock</a:t>
                      </a:r>
                      <a:endParaRPr/>
                    </a:p>
                  </a:txBody>
                  <a:tcPr marT="91425" marB="91425" marR="91425" marL="91425"/>
                </a:tc>
                <a:tc>
                  <a:txBody>
                    <a:bodyPr/>
                    <a:lstStyle/>
                    <a:p>
                      <a:pPr indent="0" lvl="0" marL="0" rtl="0" algn="l">
                        <a:spcBef>
                          <a:spcPts val="0"/>
                        </a:spcBef>
                        <a:spcAft>
                          <a:spcPts val="0"/>
                        </a:spcAft>
                        <a:buNone/>
                      </a:pPr>
                      <a:r>
                        <a:rPr lang="en"/>
                        <a:t>2.5-5.5 g/cm³</a:t>
                      </a:r>
                      <a:endParaRPr/>
                    </a:p>
                  </a:txBody>
                  <a:tcPr marT="91425" marB="91425" marR="91425" marL="91425"/>
                </a:tc>
              </a:tr>
              <a:tr h="381000">
                <a:tc>
                  <a:txBody>
                    <a:bodyPr/>
                    <a:lstStyle/>
                    <a:p>
                      <a:pPr indent="0" lvl="0" marL="0" rtl="0" algn="l">
                        <a:spcBef>
                          <a:spcPts val="0"/>
                        </a:spcBef>
                        <a:spcAft>
                          <a:spcPts val="0"/>
                        </a:spcAft>
                        <a:buNone/>
                      </a:pPr>
                      <a:r>
                        <a:rPr lang="en"/>
                        <a:t>Gas</a:t>
                      </a:r>
                      <a:endParaRPr/>
                    </a:p>
                  </a:txBody>
                  <a:tcPr marT="91425" marB="91425" marR="91425" marL="91425"/>
                </a:tc>
                <a:tc>
                  <a:txBody>
                    <a:bodyPr/>
                    <a:lstStyle/>
                    <a:p>
                      <a:pPr indent="0" lvl="0" marL="0" rtl="0" algn="l">
                        <a:spcBef>
                          <a:spcPts val="0"/>
                        </a:spcBef>
                        <a:spcAft>
                          <a:spcPts val="0"/>
                        </a:spcAft>
                        <a:buNone/>
                      </a:pPr>
                      <a:r>
                        <a:rPr lang="en"/>
                        <a:t>0-4 g/cm³ </a:t>
                      </a:r>
                      <a:endParaRPr/>
                    </a:p>
                  </a:txBody>
                  <a:tcPr marT="91425" marB="91425" marR="91425" marL="91425"/>
                </a:tc>
              </a:tr>
              <a:tr h="381000">
                <a:tc>
                  <a:txBody>
                    <a:bodyPr/>
                    <a:lstStyle/>
                    <a:p>
                      <a:pPr indent="0" lvl="0" marL="0" rtl="0" algn="l">
                        <a:spcBef>
                          <a:spcPts val="0"/>
                        </a:spcBef>
                        <a:spcAft>
                          <a:spcPts val="0"/>
                        </a:spcAft>
                        <a:buNone/>
                      </a:pPr>
                      <a:r>
                        <a:rPr lang="en"/>
                        <a:t>Metal</a:t>
                      </a:r>
                      <a:endParaRPr/>
                    </a:p>
                  </a:txBody>
                  <a:tcPr marT="91425" marB="91425" marR="91425" marL="91425"/>
                </a:tc>
                <a:tc>
                  <a:txBody>
                    <a:bodyPr/>
                    <a:lstStyle/>
                    <a:p>
                      <a:pPr indent="0" lvl="0" marL="0" rtl="0" algn="l">
                        <a:spcBef>
                          <a:spcPts val="0"/>
                        </a:spcBef>
                        <a:spcAft>
                          <a:spcPts val="0"/>
                        </a:spcAft>
                        <a:buNone/>
                      </a:pPr>
                      <a:r>
                        <a:rPr lang="en"/>
                        <a:t>9-25 g/cm³</a:t>
                      </a:r>
                      <a:endParaRPr/>
                    </a:p>
                  </a:txBody>
                  <a:tcPr marT="91425" marB="91425" marR="91425" marL="91425"/>
                </a:tc>
              </a:tr>
              <a:tr h="381000">
                <a:tc>
                  <a:txBody>
                    <a:bodyPr/>
                    <a:lstStyle/>
                    <a:p>
                      <a:pPr indent="0" lvl="0" marL="0" rtl="0" algn="l">
                        <a:spcBef>
                          <a:spcPts val="0"/>
                        </a:spcBef>
                        <a:spcAft>
                          <a:spcPts val="0"/>
                        </a:spcAft>
                        <a:buNone/>
                      </a:pPr>
                      <a:r>
                        <a:rPr lang="en"/>
                        <a:t>Ice</a:t>
                      </a:r>
                      <a:endParaRPr/>
                    </a:p>
                  </a:txBody>
                  <a:tcPr marT="91425" marB="91425" marR="91425" marL="91425"/>
                </a:tc>
                <a:tc>
                  <a:txBody>
                    <a:bodyPr/>
                    <a:lstStyle/>
                    <a:p>
                      <a:pPr indent="0" lvl="0" marL="0" rtl="0" algn="l">
                        <a:spcBef>
                          <a:spcPts val="0"/>
                        </a:spcBef>
                        <a:spcAft>
                          <a:spcPts val="0"/>
                        </a:spcAft>
                        <a:buNone/>
                      </a:pPr>
                      <a:r>
                        <a:rPr lang="en"/>
                        <a:t>1-7 g/cm³</a:t>
                      </a:r>
                      <a:endParaRPr/>
                    </a:p>
                  </a:txBody>
                  <a:tcPr marT="91425" marB="91425" marR="91425" marL="91425"/>
                </a:tc>
              </a:tr>
            </a:tbl>
          </a:graphicData>
        </a:graphic>
      </p:graphicFrame>
      <p:pic>
        <p:nvPicPr>
          <p:cNvPr id="170" name="Google Shape;170;p25"/>
          <p:cNvPicPr preferRelativeResize="0"/>
          <p:nvPr/>
        </p:nvPicPr>
        <p:blipFill>
          <a:blip r:embed="rId3">
            <a:alphaModFix/>
          </a:blip>
          <a:stretch>
            <a:fillRect/>
          </a:stretch>
        </p:blipFill>
        <p:spPr>
          <a:xfrm>
            <a:off x="3682825" y="1528952"/>
            <a:ext cx="2112810" cy="1511940"/>
          </a:xfrm>
          <a:prstGeom prst="rect">
            <a:avLst/>
          </a:prstGeom>
          <a:noFill/>
          <a:ln>
            <a:noFill/>
          </a:ln>
        </p:spPr>
      </p:pic>
      <p:pic>
        <p:nvPicPr>
          <p:cNvPr id="171" name="Google Shape;171;p25"/>
          <p:cNvPicPr preferRelativeResize="0"/>
          <p:nvPr/>
        </p:nvPicPr>
        <p:blipFill>
          <a:blip r:embed="rId4">
            <a:alphaModFix/>
          </a:blip>
          <a:stretch>
            <a:fillRect/>
          </a:stretch>
        </p:blipFill>
        <p:spPr>
          <a:xfrm>
            <a:off x="6229584" y="1475150"/>
            <a:ext cx="2186541" cy="1564690"/>
          </a:xfrm>
          <a:prstGeom prst="rect">
            <a:avLst/>
          </a:prstGeom>
          <a:noFill/>
          <a:ln>
            <a:noFill/>
          </a:ln>
        </p:spPr>
      </p:pic>
      <p:pic>
        <p:nvPicPr>
          <p:cNvPr id="172" name="Google Shape;172;p25"/>
          <p:cNvPicPr preferRelativeResize="0"/>
          <p:nvPr/>
        </p:nvPicPr>
        <p:blipFill>
          <a:blip r:embed="rId5">
            <a:alphaModFix/>
          </a:blip>
          <a:stretch>
            <a:fillRect/>
          </a:stretch>
        </p:blipFill>
        <p:spPr>
          <a:xfrm>
            <a:off x="3682825" y="3080643"/>
            <a:ext cx="2186550" cy="1511932"/>
          </a:xfrm>
          <a:prstGeom prst="rect">
            <a:avLst/>
          </a:prstGeom>
          <a:noFill/>
          <a:ln>
            <a:noFill/>
          </a:ln>
        </p:spPr>
      </p:pic>
      <p:pic>
        <p:nvPicPr>
          <p:cNvPr id="173" name="Google Shape;173;p25"/>
          <p:cNvPicPr preferRelativeResize="0"/>
          <p:nvPr/>
        </p:nvPicPr>
        <p:blipFill>
          <a:blip r:embed="rId6">
            <a:alphaModFix/>
          </a:blip>
          <a:stretch>
            <a:fillRect/>
          </a:stretch>
        </p:blipFill>
        <p:spPr>
          <a:xfrm>
            <a:off x="6281420" y="3080635"/>
            <a:ext cx="2082850" cy="1440218"/>
          </a:xfrm>
          <a:prstGeom prst="rect">
            <a:avLst/>
          </a:prstGeom>
          <a:noFill/>
          <a:ln>
            <a:noFill/>
          </a:ln>
        </p:spPr>
      </p:pic>
      <p:pic>
        <p:nvPicPr>
          <p:cNvPr id="174" name="Google Shape;174;p25"/>
          <p:cNvPicPr preferRelativeResize="0"/>
          <p:nvPr/>
        </p:nvPicPr>
        <p:blipFill rotWithShape="1">
          <a:blip r:embed="rId7">
            <a:alphaModFix/>
          </a:blip>
          <a:srcRect b="0" l="0" r="0" t="62591"/>
          <a:stretch/>
        </p:blipFill>
        <p:spPr>
          <a:xfrm>
            <a:off x="0" y="4540137"/>
            <a:ext cx="2531748" cy="603357"/>
          </a:xfrm>
          <a:prstGeom prst="rect">
            <a:avLst/>
          </a:prstGeom>
          <a:noFill/>
          <a:ln>
            <a:noFill/>
          </a:ln>
        </p:spPr>
      </p:pic>
      <p:pic>
        <p:nvPicPr>
          <p:cNvPr id="175" name="Google Shape;175;p25"/>
          <p:cNvPicPr preferRelativeResize="0"/>
          <p:nvPr/>
        </p:nvPicPr>
        <p:blipFill rotWithShape="1">
          <a:blip r:embed="rId8">
            <a:alphaModFix/>
          </a:blip>
          <a:srcRect b="36695" l="0" r="0" t="25895"/>
          <a:stretch/>
        </p:blipFill>
        <p:spPr>
          <a:xfrm>
            <a:off x="2531750" y="4539400"/>
            <a:ext cx="1857026" cy="603376"/>
          </a:xfrm>
          <a:prstGeom prst="rect">
            <a:avLst/>
          </a:prstGeom>
          <a:noFill/>
          <a:ln>
            <a:noFill/>
          </a:ln>
        </p:spPr>
      </p:pic>
      <p:pic>
        <p:nvPicPr>
          <p:cNvPr id="176" name="Google Shape;176;p25"/>
          <p:cNvPicPr preferRelativeResize="0"/>
          <p:nvPr/>
        </p:nvPicPr>
        <p:blipFill rotWithShape="1">
          <a:blip r:embed="rId9">
            <a:alphaModFix/>
          </a:blip>
          <a:srcRect b="0" l="0" r="0" t="62590"/>
          <a:stretch/>
        </p:blipFill>
        <p:spPr>
          <a:xfrm>
            <a:off x="4388775" y="4540100"/>
            <a:ext cx="2251499" cy="603377"/>
          </a:xfrm>
          <a:prstGeom prst="rect">
            <a:avLst/>
          </a:prstGeom>
          <a:noFill/>
          <a:ln>
            <a:noFill/>
          </a:ln>
        </p:spPr>
      </p:pic>
      <p:pic>
        <p:nvPicPr>
          <p:cNvPr id="177" name="Google Shape;177;p25"/>
          <p:cNvPicPr preferRelativeResize="0"/>
          <p:nvPr/>
        </p:nvPicPr>
        <p:blipFill rotWithShape="1">
          <a:blip r:embed="rId10">
            <a:alphaModFix/>
          </a:blip>
          <a:srcRect b="0" l="0" r="0" t="62556"/>
          <a:stretch/>
        </p:blipFill>
        <p:spPr>
          <a:xfrm>
            <a:off x="6640275" y="4539400"/>
            <a:ext cx="2531750" cy="603376"/>
          </a:xfrm>
          <a:prstGeom prst="rect">
            <a:avLst/>
          </a:prstGeom>
          <a:noFill/>
          <a:ln>
            <a:noFill/>
          </a:ln>
        </p:spPr>
      </p:pic>
      <p:sp>
        <p:nvSpPr>
          <p:cNvPr id="178" name="Google Shape;178;p25"/>
          <p:cNvSpPr txBox="1"/>
          <p:nvPr/>
        </p:nvSpPr>
        <p:spPr>
          <a:xfrm>
            <a:off x="323825" y="990175"/>
            <a:ext cx="8660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Can you estimate what the different layers of the planets are made from, using the numbers provided? Add these to your posters, and compare them to each other! Is anything surprising?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p:txBody>
      </p:sp>
      <p:pic>
        <p:nvPicPr>
          <p:cNvPr id="179" name="Google Shape;179;p25"/>
          <p:cNvPicPr preferRelativeResize="0"/>
          <p:nvPr/>
        </p:nvPicPr>
        <p:blipFill>
          <a:blip r:embed="rId11">
            <a:alphaModFix/>
          </a:blip>
          <a:stretch>
            <a:fillRect/>
          </a:stretch>
        </p:blipFill>
        <p:spPr>
          <a:xfrm>
            <a:off x="5119675" y="1446825"/>
            <a:ext cx="1161749" cy="1116486"/>
          </a:xfrm>
          <a:prstGeom prst="rect">
            <a:avLst/>
          </a:prstGeom>
          <a:noFill/>
          <a:ln>
            <a:noFill/>
          </a:ln>
        </p:spPr>
      </p:pic>
      <p:pic>
        <p:nvPicPr>
          <p:cNvPr id="180" name="Google Shape;180;p25"/>
          <p:cNvPicPr preferRelativeResize="0"/>
          <p:nvPr/>
        </p:nvPicPr>
        <p:blipFill>
          <a:blip r:embed="rId12">
            <a:alphaModFix/>
          </a:blip>
          <a:stretch>
            <a:fillRect/>
          </a:stretch>
        </p:blipFill>
        <p:spPr>
          <a:xfrm>
            <a:off x="7630651" y="1663375"/>
            <a:ext cx="1206751" cy="603375"/>
          </a:xfrm>
          <a:prstGeom prst="rect">
            <a:avLst/>
          </a:prstGeom>
          <a:noFill/>
          <a:ln>
            <a:noFill/>
          </a:ln>
        </p:spPr>
      </p:pic>
      <p:pic>
        <p:nvPicPr>
          <p:cNvPr id="181" name="Google Shape;181;p25"/>
          <p:cNvPicPr preferRelativeResize="0"/>
          <p:nvPr/>
        </p:nvPicPr>
        <p:blipFill>
          <a:blip r:embed="rId13">
            <a:alphaModFix/>
          </a:blip>
          <a:stretch>
            <a:fillRect/>
          </a:stretch>
        </p:blipFill>
        <p:spPr>
          <a:xfrm>
            <a:off x="5473700" y="3133688"/>
            <a:ext cx="538800" cy="538800"/>
          </a:xfrm>
          <a:prstGeom prst="rect">
            <a:avLst/>
          </a:prstGeom>
          <a:noFill/>
          <a:ln>
            <a:noFill/>
          </a:ln>
        </p:spPr>
      </p:pic>
      <p:pic>
        <p:nvPicPr>
          <p:cNvPr id="182" name="Google Shape;182;p25"/>
          <p:cNvPicPr preferRelativeResize="0"/>
          <p:nvPr/>
        </p:nvPicPr>
        <p:blipFill>
          <a:blip r:embed="rId14">
            <a:alphaModFix/>
          </a:blip>
          <a:stretch>
            <a:fillRect/>
          </a:stretch>
        </p:blipFill>
        <p:spPr>
          <a:xfrm>
            <a:off x="8112325" y="3156013"/>
            <a:ext cx="494125" cy="494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6"/>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Converting from one set of units to another set of units is often very useful, especially to give us an idea of the very big or the very small.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p:txBody>
      </p:sp>
      <p:sp>
        <p:nvSpPr>
          <p:cNvPr id="188" name="Google Shape;188;p26"/>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#3: Unit conversion</a:t>
            </a:r>
            <a:endParaRPr sz="3000">
              <a:solidFill>
                <a:srgbClr val="0000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7"/>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Converting from one set of units to another set of units is often very useful, especially to give us an idea of the very big or the very small.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You might want to convert km to miles, for instance, and to do that you need to know that            1km = 0.62 miles (1 mile = 1.6km) and multiply your value in km by 0.62 to get miles. </a:t>
            </a:r>
            <a:endParaRPr>
              <a:solidFill>
                <a:srgbClr val="434343"/>
              </a:solidFill>
            </a:endParaRPr>
          </a:p>
        </p:txBody>
      </p:sp>
      <p:sp>
        <p:nvSpPr>
          <p:cNvPr id="194" name="Google Shape;194;p27"/>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#3: Unit conversion</a:t>
            </a:r>
            <a:endParaRPr sz="3000">
              <a:solidFill>
                <a:srgbClr val="0000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8"/>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Converting from one set of units to another set of units is often very useful, especially to give us an idea of the very big or the very small.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You might want to convert km to miles, for instance, and to do that you need to know that            1km = 0.62 miles (1 mile = 1.6km) and multiply your value in km by 0.62 to get miles.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To go from miles to km, you’d go the other way: multiply your value in miles by 1.6 to get km.</a:t>
            </a:r>
            <a:endParaRPr>
              <a:solidFill>
                <a:srgbClr val="434343"/>
              </a:solidFill>
            </a:endParaRPr>
          </a:p>
        </p:txBody>
      </p:sp>
      <p:sp>
        <p:nvSpPr>
          <p:cNvPr id="200" name="Google Shape;200;p28"/>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#3: Unit conversion</a:t>
            </a:r>
            <a:endParaRPr sz="3000">
              <a:solidFill>
                <a:srgbClr val="0000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9"/>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Converting from one set of units to another set of units is often very useful, especially to give us an idea of the very big or the very small.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You might want to convert km to miles, for instance, and to do that you need to know that            1km = 0.62 miles (1 mile = 1.6km) and multiply your value in km by 0.62 to get miles.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To go from miles to km, you’d go the other way: multiply your value in miles by 1.6 to get km.</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In this project, however, both kilometres and miles are pretty small amounts compared to an entire planet, so it’s difficult to get a good picture of just how big they are.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Kilograms are also very small compared to the mass of a planet, so we need a new unit of mass!</a:t>
            </a:r>
            <a:endParaRPr>
              <a:solidFill>
                <a:srgbClr val="434343"/>
              </a:solidFill>
            </a:endParaRPr>
          </a:p>
        </p:txBody>
      </p:sp>
      <p:sp>
        <p:nvSpPr>
          <p:cNvPr id="206" name="Google Shape;206;p29"/>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#3: Unit conversion</a:t>
            </a:r>
            <a:endParaRPr sz="3000">
              <a:solidFill>
                <a:srgbClr val="0000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0"/>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rPr>
              <a:t>The new units we will be using are: </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1R = 1 Mars Radius = 3400 (so 1 km = 2.9 ⨉ 10⁻⁴R)</a:t>
            </a:r>
            <a:endParaRPr>
              <a:solidFill>
                <a:srgbClr val="434343"/>
              </a:solidFill>
            </a:endParaRPr>
          </a:p>
          <a:p>
            <a:pPr indent="0" lvl="0" marL="0" rtl="0" algn="l">
              <a:spcBef>
                <a:spcPts val="0"/>
              </a:spcBef>
              <a:spcAft>
                <a:spcPts val="0"/>
              </a:spcAft>
              <a:buNone/>
            </a:pPr>
            <a:r>
              <a:t/>
            </a:r>
            <a:endParaRPr>
              <a:solidFill>
                <a:srgbClr val="434343"/>
              </a:solidFill>
            </a:endParaRPr>
          </a:p>
          <a:p>
            <a:pPr indent="-317500" lvl="0" marL="457200" rtl="0" algn="l">
              <a:spcBef>
                <a:spcPts val="0"/>
              </a:spcBef>
              <a:spcAft>
                <a:spcPts val="0"/>
              </a:spcAft>
              <a:buClr>
                <a:srgbClr val="434343"/>
              </a:buClr>
              <a:buSzPts val="1400"/>
              <a:buChar char="●"/>
            </a:pPr>
            <a:r>
              <a:rPr lang="en">
                <a:solidFill>
                  <a:srgbClr val="434343"/>
                </a:solidFill>
              </a:rPr>
              <a:t>1M = 1 Mars Mass = 6.4 ⨉ 10²³kg (so 1 kg = 1.6 ⨉ 10⁻²⁴M)</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rPr lang="en">
                <a:solidFill>
                  <a:srgbClr val="434343"/>
                </a:solidFill>
              </a:rPr>
              <a:t>Extension: Convert the mass of your planet into units of M, and convert the radius into units of R! </a:t>
            </a:r>
            <a:endParaRPr>
              <a:solidFill>
                <a:srgbClr val="434343"/>
              </a:solidFill>
            </a:endParaRPr>
          </a:p>
          <a:p>
            <a:pPr indent="0" lvl="0" marL="0" rtl="0" algn="l">
              <a:spcBef>
                <a:spcPts val="0"/>
              </a:spcBef>
              <a:spcAft>
                <a:spcPts val="0"/>
              </a:spcAft>
              <a:buNone/>
            </a:pPr>
            <a:r>
              <a:t/>
            </a:r>
            <a:endParaRPr>
              <a:solidFill>
                <a:srgbClr val="434343"/>
              </a:solidFill>
            </a:endParaRPr>
          </a:p>
          <a:p>
            <a:pPr indent="0" lvl="0" marL="0" rtl="0" algn="l">
              <a:spcBef>
                <a:spcPts val="0"/>
              </a:spcBef>
              <a:spcAft>
                <a:spcPts val="0"/>
              </a:spcAft>
              <a:buNone/>
            </a:pPr>
            <a:r>
              <a:rPr lang="en">
                <a:solidFill>
                  <a:srgbClr val="434343"/>
                </a:solidFill>
              </a:rPr>
              <a:t>Extension+: Convert the volume of your planet from km³ into units of R³ - ask your teacher to help!</a:t>
            </a:r>
            <a:endParaRPr>
              <a:solidFill>
                <a:srgbClr val="434343"/>
              </a:solidFill>
            </a:endParaRPr>
          </a:p>
          <a:p>
            <a:pPr indent="0" lvl="0" marL="0" rtl="0" algn="l">
              <a:spcBef>
                <a:spcPts val="0"/>
              </a:spcBef>
              <a:spcAft>
                <a:spcPts val="0"/>
              </a:spcAft>
              <a:buNone/>
            </a:pPr>
            <a:r>
              <a:t/>
            </a:r>
            <a:endParaRPr>
              <a:solidFill>
                <a:srgbClr val="434343"/>
              </a:solidFill>
            </a:endParaRPr>
          </a:p>
          <a:p>
            <a:pPr indent="457200" lvl="0" marL="1371600" rtl="0" algn="l">
              <a:spcBef>
                <a:spcPts val="0"/>
              </a:spcBef>
              <a:spcAft>
                <a:spcPts val="0"/>
              </a:spcAft>
              <a:buNone/>
            </a:pPr>
            <a:r>
              <a:rPr lang="en">
                <a:solidFill>
                  <a:srgbClr val="434343"/>
                </a:solidFill>
              </a:rPr>
              <a:t>Think about how your planet compares to Mars...</a:t>
            </a:r>
            <a:endParaRPr>
              <a:solidFill>
                <a:srgbClr val="434343"/>
              </a:solidFill>
            </a:endParaRPr>
          </a:p>
        </p:txBody>
      </p:sp>
      <p:sp>
        <p:nvSpPr>
          <p:cNvPr id="212" name="Google Shape;212;p30"/>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#3: Unit conversion</a:t>
            </a:r>
            <a:endParaRPr sz="3000">
              <a:solidFill>
                <a:srgbClr val="0000FF"/>
              </a:solidFill>
            </a:endParaRPr>
          </a:p>
        </p:txBody>
      </p:sp>
      <p:sp>
        <p:nvSpPr>
          <p:cNvPr id="213" name="Google Shape;213;p30"/>
          <p:cNvSpPr txBox="1"/>
          <p:nvPr/>
        </p:nvSpPr>
        <p:spPr>
          <a:xfrm>
            <a:off x="6260138" y="193800"/>
            <a:ext cx="24873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0000"/>
                </a:solidFill>
              </a:rPr>
              <a:t>Just because the units “Mars-Mass” and “Mars-Radius” aren’t usually used, they’re just as valid as “kilogram” or “metre”! </a:t>
            </a:r>
            <a:endParaRPr sz="1100">
              <a:solidFill>
                <a:srgbClr val="FF0000"/>
              </a:solidFill>
            </a:endParaRPr>
          </a:p>
        </p:txBody>
      </p:sp>
      <p:pic>
        <p:nvPicPr>
          <p:cNvPr id="214" name="Google Shape;214;p30"/>
          <p:cNvPicPr preferRelativeResize="0"/>
          <p:nvPr/>
        </p:nvPicPr>
        <p:blipFill>
          <a:blip r:embed="rId3">
            <a:alphaModFix/>
          </a:blip>
          <a:stretch>
            <a:fillRect/>
          </a:stretch>
        </p:blipFill>
        <p:spPr>
          <a:xfrm>
            <a:off x="6152300" y="1015800"/>
            <a:ext cx="2419675" cy="2410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4"/>
          <p:cNvSpPr txBox="1"/>
          <p:nvPr/>
        </p:nvSpPr>
        <p:spPr>
          <a:xfrm>
            <a:off x="323825" y="1291275"/>
            <a:ext cx="8755200" cy="3602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solidFill>
                  <a:schemeClr val="dk1"/>
                </a:solidFill>
              </a:rPr>
              <a:t>Seismic waves travel through rocky planets and moons when earthquakes (or moonquakes!)  happen, transporting the energy across the globe. </a:t>
            </a:r>
            <a:r>
              <a:rPr lang="en"/>
              <a:t> </a:t>
            </a:r>
            <a:endParaRPr/>
          </a:p>
        </p:txBody>
      </p:sp>
      <p:sp>
        <p:nvSpPr>
          <p:cNvPr id="71" name="Google Shape;71;p14"/>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a:t>
            </a:r>
            <a:endParaRPr sz="3000"/>
          </a:p>
        </p:txBody>
      </p:sp>
      <p:pic>
        <p:nvPicPr>
          <p:cNvPr id="72" name="Google Shape;72;p14"/>
          <p:cNvPicPr preferRelativeResize="0"/>
          <p:nvPr/>
        </p:nvPicPr>
        <p:blipFill>
          <a:blip r:embed="rId3">
            <a:alphaModFix/>
          </a:blip>
          <a:stretch>
            <a:fillRect/>
          </a:stretch>
        </p:blipFill>
        <p:spPr>
          <a:xfrm>
            <a:off x="2041000" y="3057600"/>
            <a:ext cx="4257300" cy="2085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5"/>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Seismic waves travel through rocky planets and moons when earthquakes</a:t>
            </a:r>
            <a:r>
              <a:rPr lang="en">
                <a:solidFill>
                  <a:schemeClr val="dk1"/>
                </a:solidFill>
              </a:rPr>
              <a:t> (or moonquakes!) </a:t>
            </a:r>
            <a:r>
              <a:rPr lang="en"/>
              <a:t> happen, transporting the energy across the globe.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The speed at which seismic waves travel depend on what bit of the planet they’re travelling through, what it’s made of and what density it is. </a:t>
            </a:r>
            <a:endParaRPr/>
          </a:p>
          <a:p>
            <a:pPr indent="0" lvl="0" marL="0" rtl="0" algn="l">
              <a:spcBef>
                <a:spcPts val="0"/>
              </a:spcBef>
              <a:spcAft>
                <a:spcPts val="0"/>
              </a:spcAft>
              <a:buNone/>
            </a:pPr>
            <a:r>
              <a:t/>
            </a:r>
            <a:endParaRPr/>
          </a:p>
        </p:txBody>
      </p:sp>
      <p:sp>
        <p:nvSpPr>
          <p:cNvPr id="78" name="Google Shape;78;p15"/>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a:t>
            </a:r>
            <a:endParaRPr sz="3000"/>
          </a:p>
        </p:txBody>
      </p:sp>
      <p:pic>
        <p:nvPicPr>
          <p:cNvPr id="79" name="Google Shape;79;p15"/>
          <p:cNvPicPr preferRelativeResize="0"/>
          <p:nvPr/>
        </p:nvPicPr>
        <p:blipFill>
          <a:blip r:embed="rId3">
            <a:alphaModFix/>
          </a:blip>
          <a:stretch>
            <a:fillRect/>
          </a:stretch>
        </p:blipFill>
        <p:spPr>
          <a:xfrm>
            <a:off x="2041000" y="3057600"/>
            <a:ext cx="4257300" cy="20859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6"/>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Seismic waves travel through rocky planets and moons when earthquakes (or moonquakes!) happen, transporting the energy across the globe.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The speed at which seismic waves travel depend on what bit of the planet they’re travelling through, what it’s made of and what density it 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One tell-tale sign of a liquid layer inside a planet is that seismic waves slow right down through the liquid before speeding up again afterwards through rock.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85" name="Google Shape;85;p16"/>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a:t>
            </a:r>
            <a:endParaRPr sz="3000"/>
          </a:p>
        </p:txBody>
      </p:sp>
      <p:pic>
        <p:nvPicPr>
          <p:cNvPr id="86" name="Google Shape;86;p16"/>
          <p:cNvPicPr preferRelativeResize="0"/>
          <p:nvPr/>
        </p:nvPicPr>
        <p:blipFill>
          <a:blip r:embed="rId3">
            <a:alphaModFix/>
          </a:blip>
          <a:stretch>
            <a:fillRect/>
          </a:stretch>
        </p:blipFill>
        <p:spPr>
          <a:xfrm>
            <a:off x="2041000" y="3057600"/>
            <a:ext cx="4257300" cy="2085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7"/>
          <p:cNvPicPr preferRelativeResize="0"/>
          <p:nvPr/>
        </p:nvPicPr>
        <p:blipFill>
          <a:blip r:embed="rId3">
            <a:alphaModFix/>
          </a:blip>
          <a:stretch>
            <a:fillRect/>
          </a:stretch>
        </p:blipFill>
        <p:spPr>
          <a:xfrm>
            <a:off x="265500" y="0"/>
            <a:ext cx="7715250" cy="5143500"/>
          </a:xfrm>
          <a:prstGeom prst="rect">
            <a:avLst/>
          </a:prstGeom>
          <a:noFill/>
          <a:ln>
            <a:noFill/>
          </a:ln>
        </p:spPr>
      </p:pic>
      <p:sp>
        <p:nvSpPr>
          <p:cNvPr id="92" name="Google Shape;92;p17"/>
          <p:cNvSpPr txBox="1"/>
          <p:nvPr/>
        </p:nvSpPr>
        <p:spPr>
          <a:xfrm>
            <a:off x="148750" y="142275"/>
            <a:ext cx="2075100" cy="4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The Moon</a:t>
            </a:r>
            <a:endParaRPr sz="2400"/>
          </a:p>
        </p:txBody>
      </p:sp>
      <p:pic>
        <p:nvPicPr>
          <p:cNvPr id="93" name="Google Shape;93;p17"/>
          <p:cNvPicPr preferRelativeResize="0"/>
          <p:nvPr/>
        </p:nvPicPr>
        <p:blipFill>
          <a:blip r:embed="rId4">
            <a:alphaModFix/>
          </a:blip>
          <a:stretch>
            <a:fillRect/>
          </a:stretch>
        </p:blipFill>
        <p:spPr>
          <a:xfrm>
            <a:off x="7140950" y="112900"/>
            <a:ext cx="1806200" cy="1806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18"/>
          <p:cNvPicPr preferRelativeResize="0"/>
          <p:nvPr/>
        </p:nvPicPr>
        <p:blipFill>
          <a:blip r:embed="rId3">
            <a:alphaModFix/>
          </a:blip>
          <a:stretch>
            <a:fillRect/>
          </a:stretch>
        </p:blipFill>
        <p:spPr>
          <a:xfrm>
            <a:off x="152400" y="152400"/>
            <a:ext cx="7258050" cy="4838700"/>
          </a:xfrm>
          <a:prstGeom prst="rect">
            <a:avLst/>
          </a:prstGeom>
          <a:noFill/>
          <a:ln>
            <a:noFill/>
          </a:ln>
        </p:spPr>
      </p:pic>
      <p:sp>
        <p:nvSpPr>
          <p:cNvPr id="99" name="Google Shape;99;p18"/>
          <p:cNvSpPr txBox="1"/>
          <p:nvPr/>
        </p:nvSpPr>
        <p:spPr>
          <a:xfrm>
            <a:off x="196050" y="128750"/>
            <a:ext cx="1703100" cy="50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t>Earth</a:t>
            </a:r>
            <a:endParaRPr sz="2800"/>
          </a:p>
        </p:txBody>
      </p:sp>
      <p:pic>
        <p:nvPicPr>
          <p:cNvPr id="100" name="Google Shape;100;p18"/>
          <p:cNvPicPr preferRelativeResize="0"/>
          <p:nvPr/>
        </p:nvPicPr>
        <p:blipFill>
          <a:blip r:embed="rId4">
            <a:alphaModFix/>
          </a:blip>
          <a:stretch>
            <a:fillRect/>
          </a:stretch>
        </p:blipFill>
        <p:spPr>
          <a:xfrm>
            <a:off x="6701500" y="52925"/>
            <a:ext cx="2442502" cy="244250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9"/>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Seismic waves travel through rocky planets and moons when earthquakes (or moonquakes) happen, transporting the energy across the globe.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The speed at which seismic waves travel depend on what bit of the planet they’re travelling through, what it’s made of and what density it 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One tell-tale sign of a liquid inside a planet is that seismic waves slow right down through the liquid before speeding up again afterwards through rock.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b="1" lang="en"/>
              <a:t>Of the two graphs provided, which rocky body seems to have liquid inside it, and where is it? </a:t>
            </a:r>
            <a:endParaRPr b="1"/>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6" name="Google Shape;106;p19"/>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a:t>
            </a:r>
            <a:endParaRPr sz="3000"/>
          </a:p>
        </p:txBody>
      </p:sp>
      <p:pic>
        <p:nvPicPr>
          <p:cNvPr id="107" name="Google Shape;107;p19"/>
          <p:cNvPicPr preferRelativeResize="0"/>
          <p:nvPr/>
        </p:nvPicPr>
        <p:blipFill>
          <a:blip r:embed="rId3">
            <a:alphaModFix/>
          </a:blip>
          <a:stretch>
            <a:fillRect/>
          </a:stretch>
        </p:blipFill>
        <p:spPr>
          <a:xfrm>
            <a:off x="1713675" y="3636600"/>
            <a:ext cx="2189424" cy="1459600"/>
          </a:xfrm>
          <a:prstGeom prst="rect">
            <a:avLst/>
          </a:prstGeom>
          <a:noFill/>
          <a:ln>
            <a:noFill/>
          </a:ln>
        </p:spPr>
      </p:pic>
      <p:pic>
        <p:nvPicPr>
          <p:cNvPr id="108" name="Google Shape;108;p19"/>
          <p:cNvPicPr preferRelativeResize="0"/>
          <p:nvPr/>
        </p:nvPicPr>
        <p:blipFill rotWithShape="1">
          <a:blip r:embed="rId4">
            <a:alphaModFix/>
          </a:blip>
          <a:srcRect b="0" l="0" r="0" t="0"/>
          <a:stretch/>
        </p:blipFill>
        <p:spPr>
          <a:xfrm>
            <a:off x="6203300" y="3579163"/>
            <a:ext cx="2361699" cy="1574474"/>
          </a:xfrm>
          <a:prstGeom prst="rect">
            <a:avLst/>
          </a:prstGeom>
          <a:noFill/>
          <a:ln>
            <a:noFill/>
          </a:ln>
        </p:spPr>
      </p:pic>
      <p:pic>
        <p:nvPicPr>
          <p:cNvPr id="109" name="Google Shape;109;p19"/>
          <p:cNvPicPr preferRelativeResize="0"/>
          <p:nvPr/>
        </p:nvPicPr>
        <p:blipFill>
          <a:blip r:embed="rId5">
            <a:alphaModFix/>
          </a:blip>
          <a:stretch>
            <a:fillRect/>
          </a:stretch>
        </p:blipFill>
        <p:spPr>
          <a:xfrm>
            <a:off x="403200" y="3708301"/>
            <a:ext cx="1216177" cy="1216177"/>
          </a:xfrm>
          <a:prstGeom prst="rect">
            <a:avLst/>
          </a:prstGeom>
          <a:noFill/>
          <a:ln>
            <a:noFill/>
          </a:ln>
        </p:spPr>
      </p:pic>
      <p:pic>
        <p:nvPicPr>
          <p:cNvPr id="110" name="Google Shape;110;p19"/>
          <p:cNvPicPr preferRelativeResize="0"/>
          <p:nvPr/>
        </p:nvPicPr>
        <p:blipFill>
          <a:blip r:embed="rId6">
            <a:alphaModFix/>
          </a:blip>
          <a:stretch>
            <a:fillRect/>
          </a:stretch>
        </p:blipFill>
        <p:spPr>
          <a:xfrm>
            <a:off x="4924250" y="3718438"/>
            <a:ext cx="1216175" cy="1216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0"/>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Some questions to think about…</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Why can’t we get seismic wave data for Jupiter and Saturn?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Why do you think the seismic data for the Moon is less ‘complicated’ than for the Earth? </a:t>
            </a:r>
            <a:endParaRPr/>
          </a:p>
          <a:p>
            <a:pPr indent="0" lvl="0" marL="0" rtl="0" algn="l">
              <a:spcBef>
                <a:spcPts val="0"/>
              </a:spcBef>
              <a:spcAft>
                <a:spcPts val="0"/>
              </a:spcAft>
              <a:buNone/>
            </a:pPr>
            <a:r>
              <a:t/>
            </a:r>
            <a:endParaRPr/>
          </a:p>
        </p:txBody>
      </p:sp>
      <p:sp>
        <p:nvSpPr>
          <p:cNvPr id="116" name="Google Shape;116;p20"/>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a:t>
            </a:r>
            <a:endParaRPr sz="3000"/>
          </a:p>
        </p:txBody>
      </p:sp>
      <p:pic>
        <p:nvPicPr>
          <p:cNvPr id="117" name="Google Shape;117;p20"/>
          <p:cNvPicPr preferRelativeResize="0"/>
          <p:nvPr/>
        </p:nvPicPr>
        <p:blipFill>
          <a:blip r:embed="rId3">
            <a:alphaModFix/>
          </a:blip>
          <a:stretch>
            <a:fillRect/>
          </a:stretch>
        </p:blipFill>
        <p:spPr>
          <a:xfrm>
            <a:off x="1713675" y="3636600"/>
            <a:ext cx="2189424" cy="1459600"/>
          </a:xfrm>
          <a:prstGeom prst="rect">
            <a:avLst/>
          </a:prstGeom>
          <a:noFill/>
          <a:ln>
            <a:noFill/>
          </a:ln>
        </p:spPr>
      </p:pic>
      <p:pic>
        <p:nvPicPr>
          <p:cNvPr id="118" name="Google Shape;118;p20"/>
          <p:cNvPicPr preferRelativeResize="0"/>
          <p:nvPr/>
        </p:nvPicPr>
        <p:blipFill rotWithShape="1">
          <a:blip r:embed="rId4">
            <a:alphaModFix/>
          </a:blip>
          <a:srcRect b="0" l="0" r="0" t="0"/>
          <a:stretch/>
        </p:blipFill>
        <p:spPr>
          <a:xfrm>
            <a:off x="6203300" y="3579163"/>
            <a:ext cx="2361699" cy="1574474"/>
          </a:xfrm>
          <a:prstGeom prst="rect">
            <a:avLst/>
          </a:prstGeom>
          <a:noFill/>
          <a:ln>
            <a:noFill/>
          </a:ln>
        </p:spPr>
      </p:pic>
      <p:pic>
        <p:nvPicPr>
          <p:cNvPr id="119" name="Google Shape;119;p20"/>
          <p:cNvPicPr preferRelativeResize="0"/>
          <p:nvPr/>
        </p:nvPicPr>
        <p:blipFill>
          <a:blip r:embed="rId5">
            <a:alphaModFix/>
          </a:blip>
          <a:stretch>
            <a:fillRect/>
          </a:stretch>
        </p:blipFill>
        <p:spPr>
          <a:xfrm>
            <a:off x="403200" y="3708301"/>
            <a:ext cx="1216177" cy="1216177"/>
          </a:xfrm>
          <a:prstGeom prst="rect">
            <a:avLst/>
          </a:prstGeom>
          <a:noFill/>
          <a:ln>
            <a:noFill/>
          </a:ln>
        </p:spPr>
      </p:pic>
      <p:pic>
        <p:nvPicPr>
          <p:cNvPr id="120" name="Google Shape;120;p20"/>
          <p:cNvPicPr preferRelativeResize="0"/>
          <p:nvPr/>
        </p:nvPicPr>
        <p:blipFill>
          <a:blip r:embed="rId6">
            <a:alphaModFix/>
          </a:blip>
          <a:stretch>
            <a:fillRect/>
          </a:stretch>
        </p:blipFill>
        <p:spPr>
          <a:xfrm>
            <a:off x="4924250" y="3718438"/>
            <a:ext cx="1216175" cy="1216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1"/>
          <p:cNvSpPr txBox="1"/>
          <p:nvPr/>
        </p:nvSpPr>
        <p:spPr>
          <a:xfrm>
            <a:off x="323825" y="1291275"/>
            <a:ext cx="8660700" cy="360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Some questions to think about…</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Why can’t we get seismic wave data for Jupiter and Saturn? </a:t>
            </a:r>
            <a:endParaRPr/>
          </a:p>
          <a:p>
            <a:pPr indent="0" lvl="0" marL="457200" rtl="0" algn="l">
              <a:spcBef>
                <a:spcPts val="0"/>
              </a:spcBef>
              <a:spcAft>
                <a:spcPts val="0"/>
              </a:spcAft>
              <a:buNone/>
            </a:pPr>
            <a:r>
              <a:rPr lang="en" sz="1300">
                <a:solidFill>
                  <a:srgbClr val="0000FF"/>
                </a:solidFill>
              </a:rPr>
              <a:t>Jupiter and Saturn are both ‘gas giants’, made almost entirely of Hydrogen gas, and earthquakes (or ‘Jupiterquakes’) can’t travel through gases! </a:t>
            </a:r>
            <a:endParaRPr sz="1300">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Why do you think the seismic data for the Moon is less ‘complicated’ than for the Earth? </a:t>
            </a:r>
            <a:endParaRPr/>
          </a:p>
          <a:p>
            <a:pPr indent="0" lvl="0" marL="457200" rtl="0" algn="l">
              <a:spcBef>
                <a:spcPts val="0"/>
              </a:spcBef>
              <a:spcAft>
                <a:spcPts val="0"/>
              </a:spcAft>
              <a:buNone/>
            </a:pPr>
            <a:r>
              <a:rPr lang="en" sz="1300">
                <a:solidFill>
                  <a:srgbClr val="0000FF"/>
                </a:solidFill>
              </a:rPr>
              <a:t>The Moon doesn’t have a layer of molten rock like the Earth does, as we can see from about 3400km to 1200km when the earthquake velocity drops significantly in the Earth. The Moon is therefore all solid, while the Earth isn’t. (However, we don’t actually know much about the Moon yet - scientists could always be wrong!)</a:t>
            </a:r>
            <a:endParaRPr sz="1300">
              <a:solidFill>
                <a:srgbClr val="0000FF"/>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26" name="Google Shape;126;p21"/>
          <p:cNvSpPr txBox="1"/>
          <p:nvPr/>
        </p:nvSpPr>
        <p:spPr>
          <a:xfrm>
            <a:off x="155500" y="304475"/>
            <a:ext cx="8867700" cy="89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Extension #1: Seismic Wave Data </a:t>
            </a:r>
            <a:r>
              <a:rPr lang="en" sz="3000">
                <a:solidFill>
                  <a:srgbClr val="0000FF"/>
                </a:solidFill>
              </a:rPr>
              <a:t>- Answers</a:t>
            </a:r>
            <a:endParaRPr sz="3000">
              <a:solidFill>
                <a:srgbClr val="0000FF"/>
              </a:solidFill>
            </a:endParaRPr>
          </a:p>
        </p:txBody>
      </p:sp>
      <p:pic>
        <p:nvPicPr>
          <p:cNvPr id="127" name="Google Shape;127;p21"/>
          <p:cNvPicPr preferRelativeResize="0"/>
          <p:nvPr/>
        </p:nvPicPr>
        <p:blipFill>
          <a:blip r:embed="rId3">
            <a:alphaModFix/>
          </a:blip>
          <a:stretch>
            <a:fillRect/>
          </a:stretch>
        </p:blipFill>
        <p:spPr>
          <a:xfrm>
            <a:off x="1713675" y="3636600"/>
            <a:ext cx="2189424" cy="1459600"/>
          </a:xfrm>
          <a:prstGeom prst="rect">
            <a:avLst/>
          </a:prstGeom>
          <a:noFill/>
          <a:ln>
            <a:noFill/>
          </a:ln>
        </p:spPr>
      </p:pic>
      <p:pic>
        <p:nvPicPr>
          <p:cNvPr id="128" name="Google Shape;128;p21"/>
          <p:cNvPicPr preferRelativeResize="0"/>
          <p:nvPr/>
        </p:nvPicPr>
        <p:blipFill rotWithShape="1">
          <a:blip r:embed="rId4">
            <a:alphaModFix/>
          </a:blip>
          <a:srcRect b="0" l="0" r="0" t="0"/>
          <a:stretch/>
        </p:blipFill>
        <p:spPr>
          <a:xfrm>
            <a:off x="6203300" y="3579163"/>
            <a:ext cx="2361699" cy="1574474"/>
          </a:xfrm>
          <a:prstGeom prst="rect">
            <a:avLst/>
          </a:prstGeom>
          <a:noFill/>
          <a:ln>
            <a:noFill/>
          </a:ln>
        </p:spPr>
      </p:pic>
      <p:pic>
        <p:nvPicPr>
          <p:cNvPr id="129" name="Google Shape;129;p21"/>
          <p:cNvPicPr preferRelativeResize="0"/>
          <p:nvPr/>
        </p:nvPicPr>
        <p:blipFill>
          <a:blip r:embed="rId5">
            <a:alphaModFix/>
          </a:blip>
          <a:stretch>
            <a:fillRect/>
          </a:stretch>
        </p:blipFill>
        <p:spPr>
          <a:xfrm>
            <a:off x="403200" y="3708301"/>
            <a:ext cx="1216177" cy="1216177"/>
          </a:xfrm>
          <a:prstGeom prst="rect">
            <a:avLst/>
          </a:prstGeom>
          <a:noFill/>
          <a:ln>
            <a:noFill/>
          </a:ln>
        </p:spPr>
      </p:pic>
      <p:pic>
        <p:nvPicPr>
          <p:cNvPr id="130" name="Google Shape;130;p21"/>
          <p:cNvPicPr preferRelativeResize="0"/>
          <p:nvPr/>
        </p:nvPicPr>
        <p:blipFill>
          <a:blip r:embed="rId6">
            <a:alphaModFix/>
          </a:blip>
          <a:stretch>
            <a:fillRect/>
          </a:stretch>
        </p:blipFill>
        <p:spPr>
          <a:xfrm>
            <a:off x="4924250" y="3718438"/>
            <a:ext cx="1216175" cy="1216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